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Lst>
  <p:notesMasterIdLst>
    <p:notesMasterId r:id="rId23"/>
  </p:notesMasterIdLst>
  <p:sldIdLst>
    <p:sldId id="339" r:id="rId3"/>
    <p:sldId id="318" r:id="rId4"/>
    <p:sldId id="320" r:id="rId5"/>
    <p:sldId id="321" r:id="rId6"/>
    <p:sldId id="323" r:id="rId7"/>
    <p:sldId id="322" r:id="rId8"/>
    <p:sldId id="315" r:id="rId9"/>
    <p:sldId id="329" r:id="rId10"/>
    <p:sldId id="325" r:id="rId11"/>
    <p:sldId id="326" r:id="rId12"/>
    <p:sldId id="324" r:id="rId13"/>
    <p:sldId id="330" r:id="rId14"/>
    <p:sldId id="331" r:id="rId15"/>
    <p:sldId id="333" r:id="rId16"/>
    <p:sldId id="327" r:id="rId17"/>
    <p:sldId id="334" r:id="rId18"/>
    <p:sldId id="335" r:id="rId19"/>
    <p:sldId id="336" r:id="rId20"/>
    <p:sldId id="328" r:id="rId21"/>
    <p:sldId id="338" r:id="rId22"/>
  </p:sldIdLst>
  <p:sldSz cx="12192000" cy="6858000"/>
  <p:notesSz cx="6858000" cy="9144000"/>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Century" panose="02040604050505020304" pitchFamily="18" charset="0"/>
      <p:regular r:id="rId34"/>
    </p:embeddedFont>
    <p:embeddedFont>
      <p:font typeface="Segoe UI" panose="020B0502040204020203" pitchFamily="34" charset="0"/>
      <p:regular r:id="rId35"/>
      <p:bold r:id="rId36"/>
      <p:italic r:id="rId37"/>
      <p:boldItalic r:id="rId38"/>
    </p:embeddedFont>
    <p:embeddedFont>
      <p:font typeface="Garamond" panose="02020404030301010803" pitchFamily="18" charset="0"/>
      <p:regular r:id="rId39"/>
      <p:bold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74"/>
  </p:normalViewPr>
  <p:slideViewPr>
    <p:cSldViewPr snapToGrid="0" snapToObjects="1">
      <p:cViewPr varScale="1">
        <p:scale>
          <a:sx n="65" d="100"/>
          <a:sy n="65" d="100"/>
        </p:scale>
        <p:origin x="5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F0E29-5614-EE48-8640-8063F2B00C06}"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87CA-7F3E-E041-B54A-646C3D3458BA}" type="slidenum">
              <a:rPr lang="en-US" smtClean="0"/>
              <a:t>‹#›</a:t>
            </a:fld>
            <a:endParaRPr lang="en-US"/>
          </a:p>
        </p:txBody>
      </p:sp>
    </p:spTree>
    <p:extLst>
      <p:ext uri="{BB962C8B-B14F-4D97-AF65-F5344CB8AC3E}">
        <p14:creationId xmlns:p14="http://schemas.microsoft.com/office/powerpoint/2010/main" val="176305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487CA-7F3E-E041-B54A-646C3D3458BA}" type="slidenum">
              <a:rPr lang="en-US" smtClean="0"/>
              <a:t>2</a:t>
            </a:fld>
            <a:endParaRPr lang="en-US"/>
          </a:p>
        </p:txBody>
      </p:sp>
    </p:spTree>
    <p:extLst>
      <p:ext uri="{BB962C8B-B14F-4D97-AF65-F5344CB8AC3E}">
        <p14:creationId xmlns:p14="http://schemas.microsoft.com/office/powerpoint/2010/main" val="1381077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44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66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02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679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63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3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49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64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56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83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69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1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03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49265-03B0-4C4C-8C2E-30B736B65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81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44DD9C-6CE3-4D48-A816-B01DD0C6AEB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16716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DD9C-6CE3-4D48-A816-B01DD0C6AEB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130068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DD9C-6CE3-4D48-A816-B01DD0C6AEB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143818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title USG Widesc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366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DD9C-6CE3-4D48-A816-B01DD0C6AEB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210556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44DD9C-6CE3-4D48-A816-B01DD0C6AEB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9020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44DD9C-6CE3-4D48-A816-B01DD0C6AEB7}"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204373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4DD9C-6CE3-4D48-A816-B01DD0C6AEB7}"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31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44DD9C-6CE3-4D48-A816-B01DD0C6AEB7}"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107665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DD9C-6CE3-4D48-A816-B01DD0C6AEB7}"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5719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44DD9C-6CE3-4D48-A816-B01DD0C6AEB7}"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213589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44DD9C-6CE3-4D48-A816-B01DD0C6AEB7}"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17F63-1606-EA47-8DF5-E3D8154833D5}" type="slidenum">
              <a:rPr lang="en-US" smtClean="0"/>
              <a:t>‹#›</a:t>
            </a:fld>
            <a:endParaRPr lang="en-US"/>
          </a:p>
        </p:txBody>
      </p:sp>
    </p:spTree>
    <p:extLst>
      <p:ext uri="{BB962C8B-B14F-4D97-AF65-F5344CB8AC3E}">
        <p14:creationId xmlns:p14="http://schemas.microsoft.com/office/powerpoint/2010/main" val="71739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4DD9C-6CE3-4D48-A816-B01DD0C6AEB7}"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17F63-1606-EA47-8DF5-E3D8154833D5}" type="slidenum">
              <a:rPr lang="en-US" smtClean="0"/>
              <a:t>‹#›</a:t>
            </a:fld>
            <a:endParaRPr lang="en-US"/>
          </a:p>
        </p:txBody>
      </p:sp>
    </p:spTree>
    <p:extLst>
      <p:ext uri="{BB962C8B-B14F-4D97-AF65-F5344CB8AC3E}">
        <p14:creationId xmlns:p14="http://schemas.microsoft.com/office/powerpoint/2010/main" val="7399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7" y="194945"/>
            <a:ext cx="6965412" cy="1558247"/>
          </a:xfrm>
          <a:prstGeom prst="rect">
            <a:avLst/>
          </a:prstGeom>
        </p:spPr>
      </p:pic>
      <p:sp>
        <p:nvSpPr>
          <p:cNvPr id="2" name="Title Placeholder 1"/>
          <p:cNvSpPr>
            <a:spLocks noGrp="1"/>
          </p:cNvSpPr>
          <p:nvPr>
            <p:ph type="title"/>
          </p:nvPr>
        </p:nvSpPr>
        <p:spPr>
          <a:xfrm>
            <a:off x="838200" y="2885097"/>
            <a:ext cx="10515600" cy="132503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3392265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baseline="0">
          <a:solidFill>
            <a:schemeClr val="tx1"/>
          </a:solidFill>
          <a:latin typeface="Century Gothic" charset="0"/>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446671" y="914014"/>
            <a:ext cx="7066369" cy="430887"/>
          </a:xfrm>
          <a:prstGeom prst="rect">
            <a:avLst/>
          </a:prstGeom>
          <a:noFill/>
          <a:ln>
            <a:noFill/>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92D050"/>
                </a:solidFill>
                <a:effectLst/>
                <a:uLnTx/>
                <a:uFillTx/>
                <a:latin typeface="Segoe UI"/>
                <a:ea typeface="+mn-ea"/>
                <a:cs typeface="+mn-cs"/>
              </a:rPr>
              <a:t>Purpose &amp; use</a:t>
            </a:r>
            <a:r>
              <a:rPr kumimoji="0" lang="en-US" sz="2800" b="0" i="0" u="none" strike="noStrike" kern="1200" cap="none" spc="0" normalizeH="0" noProof="0" dirty="0" smtClean="0">
                <a:ln>
                  <a:noFill/>
                </a:ln>
                <a:solidFill>
                  <a:srgbClr val="92D050"/>
                </a:solidFill>
                <a:effectLst/>
                <a:uLnTx/>
                <a:uFillTx/>
                <a:latin typeface="Segoe UI"/>
                <a:ea typeface="+mn-ea"/>
                <a:cs typeface="+mn-cs"/>
              </a:rPr>
              <a:t> of this presentation</a:t>
            </a:r>
            <a:endParaRPr kumimoji="0" lang="en-US" sz="2800" b="0" i="0" u="none" strike="noStrike" kern="1200" cap="none" spc="0" normalizeH="0" baseline="0" noProof="0" dirty="0">
              <a:ln>
                <a:noFill/>
              </a:ln>
              <a:solidFill>
                <a:srgbClr val="92D050"/>
              </a:solidFill>
              <a:effectLst/>
              <a:uLnTx/>
              <a:uFillTx/>
              <a:latin typeface="Segoe UI"/>
              <a:ea typeface="+mn-ea"/>
              <a:cs typeface="+mn-cs"/>
            </a:endParaRPr>
          </a:p>
        </p:txBody>
      </p:sp>
      <p:sp>
        <p:nvSpPr>
          <p:cNvPr id="60" name="TextBox 59"/>
          <p:cNvSpPr txBox="1"/>
          <p:nvPr/>
        </p:nvSpPr>
        <p:spPr>
          <a:xfrm>
            <a:off x="938676" y="2073704"/>
            <a:ext cx="1079072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a:rPr>
              <a:t>The purpose of this presentation is to provide a consistent template to our institutional representatives in presenting Ethics Awareness Week to senior leadership at their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a:rPr>
              <a:t>Use this presentation to present your planning committee, your proposed Ethics Awareness Week activities and the resources you may need. In addition, we have provided ideas for how senior leadership can be engaged during the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latin typeface="Calibri"/>
              </a:rPr>
              <a:t>This is a template – so slides 7, 16, 17, 18 and 19 have areas for you to insert information, from your institutional name/logos to your proposed activities. Please update these slides before presenting this information. In addition, please delete this informational slide from any final presentations.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FF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a:rPr>
              <a:t>THANK YOU </a:t>
            </a:r>
            <a:r>
              <a:rPr lang="en-US" sz="2000" dirty="0" smtClean="0">
                <a:latin typeface="Calibri"/>
              </a:rPr>
              <a:t>for serving as an Ethics Awareness Week institutional representative. Your leadership is vital to the success of the campaign and in continuing to strengthen our ethical culture across the USG.</a:t>
            </a:r>
            <a:endParaRPr kumimoji="0" lang="en-US" sz="2000" b="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232113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19"/>
          <p:cNvSpPr txBox="1">
            <a:spLocks/>
          </p:cNvSpPr>
          <p:nvPr/>
        </p:nvSpPr>
        <p:spPr>
          <a:xfrm>
            <a:off x="2365178" y="834054"/>
            <a:ext cx="5976424" cy="535531"/>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b="1" dirty="0">
                <a:solidFill>
                  <a:srgbClr val="92D050"/>
                </a:solidFill>
              </a:rPr>
              <a:t>BEST PRACTICES</a:t>
            </a:r>
          </a:p>
        </p:txBody>
      </p:sp>
      <p:grpSp>
        <p:nvGrpSpPr>
          <p:cNvPr id="5" name="Group 4"/>
          <p:cNvGrpSpPr/>
          <p:nvPr/>
        </p:nvGrpSpPr>
        <p:grpSpPr>
          <a:xfrm>
            <a:off x="469339" y="1366267"/>
            <a:ext cx="11025012" cy="4922981"/>
            <a:chOff x="-1110263" y="1603158"/>
            <a:chExt cx="11025012" cy="4922981"/>
          </a:xfrm>
        </p:grpSpPr>
        <p:grpSp>
          <p:nvGrpSpPr>
            <p:cNvPr id="6" name="Group 5"/>
            <p:cNvGrpSpPr/>
            <p:nvPr/>
          </p:nvGrpSpPr>
          <p:grpSpPr>
            <a:xfrm>
              <a:off x="2965919" y="2839741"/>
              <a:ext cx="3115790" cy="3064314"/>
              <a:chOff x="2787370" y="2311543"/>
              <a:chExt cx="3427369" cy="3370745"/>
            </a:xfrm>
          </p:grpSpPr>
          <p:sp>
            <p:nvSpPr>
              <p:cNvPr id="64" name="Freeform 52"/>
              <p:cNvSpPr>
                <a:spLocks/>
              </p:cNvSpPr>
              <p:nvPr/>
            </p:nvSpPr>
            <p:spPr bwMode="auto">
              <a:xfrm>
                <a:off x="3276995" y="3360737"/>
                <a:ext cx="1247708" cy="2321551"/>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5" name="Group 64"/>
              <p:cNvGrpSpPr/>
              <p:nvPr/>
            </p:nvGrpSpPr>
            <p:grpSpPr>
              <a:xfrm>
                <a:off x="2983887" y="2566680"/>
                <a:ext cx="2930416" cy="3007025"/>
                <a:chOff x="2983887" y="2297131"/>
                <a:chExt cx="2930416" cy="3007025"/>
              </a:xfrm>
            </p:grpSpPr>
            <p:sp>
              <p:nvSpPr>
                <p:cNvPr id="74" name="Freeform 45"/>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46"/>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rgbClr val="00009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47"/>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00009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48"/>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49"/>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6" name="Freeform 51"/>
              <p:cNvSpPr>
                <a:spLocks/>
              </p:cNvSpPr>
              <p:nvPr/>
            </p:nvSpPr>
            <p:spPr bwMode="auto">
              <a:xfrm>
                <a:off x="2787370" y="2925737"/>
                <a:ext cx="2348863" cy="1576789"/>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7" name="Group 66"/>
              <p:cNvGrpSpPr/>
              <p:nvPr/>
            </p:nvGrpSpPr>
            <p:grpSpPr>
              <a:xfrm>
                <a:off x="3636052" y="2311543"/>
                <a:ext cx="2578687" cy="3225522"/>
                <a:chOff x="3636052" y="2311543"/>
                <a:chExt cx="2578687" cy="3225522"/>
              </a:xfrm>
            </p:grpSpPr>
            <p:sp>
              <p:nvSpPr>
                <p:cNvPr id="68" name="Line 50"/>
                <p:cNvSpPr>
                  <a:spLocks noChangeShapeType="1"/>
                </p:cNvSpPr>
                <p:nvPr/>
              </p:nvSpPr>
              <p:spPr bwMode="auto">
                <a:xfrm>
                  <a:off x="5033645" y="4497863"/>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Line 54"/>
                <p:cNvSpPr>
                  <a:spLocks noChangeShapeType="1"/>
                </p:cNvSpPr>
                <p:nvPr/>
              </p:nvSpPr>
              <p:spPr bwMode="auto">
                <a:xfrm>
                  <a:off x="3953142" y="4113492"/>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56"/>
                <p:cNvSpPr>
                  <a:spLocks/>
                </p:cNvSpPr>
                <p:nvPr/>
              </p:nvSpPr>
              <p:spPr bwMode="auto">
                <a:xfrm>
                  <a:off x="3636052" y="4208086"/>
                  <a:ext cx="2206972" cy="1328979"/>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55"/>
                <p:cNvSpPr>
                  <a:spLocks/>
                </p:cNvSpPr>
                <p:nvPr/>
              </p:nvSpPr>
              <p:spPr bwMode="auto">
                <a:xfrm>
                  <a:off x="4425446" y="3078287"/>
                  <a:ext cx="1789293" cy="214235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53"/>
                <p:cNvSpPr>
                  <a:spLocks/>
                </p:cNvSpPr>
                <p:nvPr/>
              </p:nvSpPr>
              <p:spPr bwMode="auto">
                <a:xfrm>
                  <a:off x="3815914" y="2311543"/>
                  <a:ext cx="1925188" cy="219098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TextBox 72"/>
                <p:cNvSpPr txBox="1"/>
                <p:nvPr/>
              </p:nvSpPr>
              <p:spPr>
                <a:xfrm>
                  <a:off x="4025025" y="4102422"/>
                  <a:ext cx="1038598" cy="16927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mn-cs"/>
                    </a:rPr>
                    <a:t>BEST PRACTICES</a:t>
                  </a:r>
                </a:p>
              </p:txBody>
            </p:sp>
          </p:grpSp>
        </p:grpSp>
        <p:grpSp>
          <p:nvGrpSpPr>
            <p:cNvPr id="7" name="Group 6"/>
            <p:cNvGrpSpPr/>
            <p:nvPr/>
          </p:nvGrpSpPr>
          <p:grpSpPr>
            <a:xfrm>
              <a:off x="2505488" y="3490913"/>
              <a:ext cx="539768" cy="539768"/>
              <a:chOff x="2456649" y="2890030"/>
              <a:chExt cx="593745" cy="593745"/>
            </a:xfrm>
          </p:grpSpPr>
          <p:grpSp>
            <p:nvGrpSpPr>
              <p:cNvPr id="51" name="Group 50"/>
              <p:cNvGrpSpPr/>
              <p:nvPr/>
            </p:nvGrpSpPr>
            <p:grpSpPr>
              <a:xfrm>
                <a:off x="2456649" y="2890030"/>
                <a:ext cx="593745" cy="593745"/>
                <a:chOff x="2439588" y="2833628"/>
                <a:chExt cx="405535" cy="405535"/>
              </a:xfrm>
            </p:grpSpPr>
            <p:sp>
              <p:nvSpPr>
                <p:cNvPr id="62" name="Oval 61"/>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2474779" y="2868816"/>
                  <a:ext cx="335153" cy="335152"/>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2" name="Group 51"/>
              <p:cNvGrpSpPr>
                <a:grpSpLocks noChangeAspect="1"/>
              </p:cNvGrpSpPr>
              <p:nvPr/>
            </p:nvGrpSpPr>
            <p:grpSpPr>
              <a:xfrm>
                <a:off x="2590234" y="3043153"/>
                <a:ext cx="326574" cy="287496"/>
                <a:chOff x="1362075" y="1844675"/>
                <a:chExt cx="371475" cy="327025"/>
              </a:xfrm>
              <a:solidFill>
                <a:schemeClr val="bg1"/>
              </a:solidFill>
            </p:grpSpPr>
            <p:sp>
              <p:nvSpPr>
                <p:cNvPr id="53" name="Freeform 74"/>
                <p:cNvSpPr>
                  <a:spLocks noEditPoints="1"/>
                </p:cNvSpPr>
                <p:nvPr/>
              </p:nvSpPr>
              <p:spPr bwMode="auto">
                <a:xfrm>
                  <a:off x="1362075" y="1844675"/>
                  <a:ext cx="371475" cy="295275"/>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75"/>
                <p:cNvSpPr>
                  <a:spLocks/>
                </p:cNvSpPr>
                <p:nvPr/>
              </p:nvSpPr>
              <p:spPr bwMode="auto">
                <a:xfrm>
                  <a:off x="1431925" y="2155825"/>
                  <a:ext cx="231775" cy="15875"/>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76"/>
                <p:cNvSpPr>
                  <a:spLocks/>
                </p:cNvSpPr>
                <p:nvPr/>
              </p:nvSpPr>
              <p:spPr bwMode="auto">
                <a:xfrm>
                  <a:off x="1531938" y="2124075"/>
                  <a:ext cx="15875" cy="47625"/>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val 77"/>
                <p:cNvSpPr>
                  <a:spLocks noChangeArrowheads="1"/>
                </p:cNvSpPr>
                <p:nvPr/>
              </p:nvSpPr>
              <p:spPr bwMode="auto">
                <a:xfrm>
                  <a:off x="1531938" y="2085975"/>
                  <a:ext cx="3175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78"/>
                <p:cNvSpPr>
                  <a:spLocks noChangeArrowheads="1"/>
                </p:cNvSpPr>
                <p:nvPr/>
              </p:nvSpPr>
              <p:spPr bwMode="auto">
                <a:xfrm>
                  <a:off x="1370013" y="2062163"/>
                  <a:ext cx="3556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79"/>
                <p:cNvSpPr>
                  <a:spLocks noEditPoints="1"/>
                </p:cNvSpPr>
                <p:nvPr/>
              </p:nvSpPr>
              <p:spPr bwMode="auto">
                <a:xfrm>
                  <a:off x="1455738" y="1968500"/>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80"/>
                <p:cNvSpPr>
                  <a:spLocks noEditPoints="1"/>
                </p:cNvSpPr>
                <p:nvPr/>
              </p:nvSpPr>
              <p:spPr bwMode="auto">
                <a:xfrm>
                  <a:off x="1531938" y="1922463"/>
                  <a:ext cx="61913" cy="123825"/>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81"/>
                <p:cNvSpPr>
                  <a:spLocks noEditPoints="1"/>
                </p:cNvSpPr>
                <p:nvPr/>
              </p:nvSpPr>
              <p:spPr bwMode="auto">
                <a:xfrm>
                  <a:off x="1609725" y="1890713"/>
                  <a:ext cx="61913" cy="155575"/>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82"/>
                <p:cNvSpPr>
                  <a:spLocks noChangeArrowheads="1"/>
                </p:cNvSpPr>
                <p:nvPr/>
              </p:nvSpPr>
              <p:spPr bwMode="auto">
                <a:xfrm>
                  <a:off x="1423988" y="1890713"/>
                  <a:ext cx="15875" cy="155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8" name="Freeform 86"/>
            <p:cNvSpPr>
              <a:spLocks/>
            </p:cNvSpPr>
            <p:nvPr/>
          </p:nvSpPr>
          <p:spPr bwMode="auto">
            <a:xfrm>
              <a:off x="2653652" y="4244641"/>
              <a:ext cx="413573" cy="1353347"/>
            </a:xfrm>
            <a:custGeom>
              <a:avLst/>
              <a:gdLst>
                <a:gd name="T0" fmla="*/ 289 w 289"/>
                <a:gd name="T1" fmla="*/ 945 h 945"/>
                <a:gd name="T2" fmla="*/ 0 w 289"/>
                <a:gd name="T3" fmla="*/ 127 h 945"/>
                <a:gd name="T4" fmla="*/ 6 w 289"/>
                <a:gd name="T5" fmla="*/ 0 h 945"/>
              </a:gdLst>
              <a:ahLst/>
              <a:cxnLst>
                <a:cxn ang="0">
                  <a:pos x="T0" y="T1"/>
                </a:cxn>
                <a:cxn ang="0">
                  <a:pos x="T2" y="T3"/>
                </a:cxn>
                <a:cxn ang="0">
                  <a:pos x="T4" y="T5"/>
                </a:cxn>
              </a:cxnLst>
              <a:rect l="0" t="0" r="r" b="b"/>
              <a:pathLst>
                <a:path w="289" h="945">
                  <a:moveTo>
                    <a:pt x="289" y="945"/>
                  </a:moveTo>
                  <a:cubicBezTo>
                    <a:pt x="108" y="721"/>
                    <a:pt x="0" y="437"/>
                    <a:pt x="0" y="127"/>
                  </a:cubicBezTo>
                  <a:cubicBezTo>
                    <a:pt x="0" y="84"/>
                    <a:pt x="2" y="42"/>
                    <a:pt x="6"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7"/>
            <p:cNvSpPr>
              <a:spLocks/>
            </p:cNvSpPr>
            <p:nvPr/>
          </p:nvSpPr>
          <p:spPr bwMode="auto">
            <a:xfrm>
              <a:off x="3789010" y="6144776"/>
              <a:ext cx="1396339" cy="150775"/>
            </a:xfrm>
            <a:custGeom>
              <a:avLst/>
              <a:gdLst>
                <a:gd name="T0" fmla="*/ 975 w 975"/>
                <a:gd name="T1" fmla="*/ 21 h 105"/>
                <a:gd name="T2" fmla="*/ 513 w 975"/>
                <a:gd name="T3" fmla="*/ 105 h 105"/>
                <a:gd name="T4" fmla="*/ 0 w 975"/>
                <a:gd name="T5" fmla="*/ 0 h 105"/>
              </a:gdLst>
              <a:ahLst/>
              <a:cxnLst>
                <a:cxn ang="0">
                  <a:pos x="T0" y="T1"/>
                </a:cxn>
                <a:cxn ang="0">
                  <a:pos x="T2" y="T3"/>
                </a:cxn>
                <a:cxn ang="0">
                  <a:pos x="T4" y="T5"/>
                </a:cxn>
              </a:cxnLst>
              <a:rect l="0" t="0" r="r" b="b"/>
              <a:pathLst>
                <a:path w="975" h="105">
                  <a:moveTo>
                    <a:pt x="975" y="21"/>
                  </a:moveTo>
                  <a:cubicBezTo>
                    <a:pt x="831" y="76"/>
                    <a:pt x="676" y="105"/>
                    <a:pt x="513" y="105"/>
                  </a:cubicBezTo>
                  <a:cubicBezTo>
                    <a:pt x="331" y="105"/>
                    <a:pt x="157" y="68"/>
                    <a:pt x="0"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88"/>
            <p:cNvSpPr>
              <a:spLocks/>
            </p:cNvSpPr>
            <p:nvPr/>
          </p:nvSpPr>
          <p:spPr bwMode="auto">
            <a:xfrm>
              <a:off x="5925906" y="4342131"/>
              <a:ext cx="468070" cy="1321860"/>
            </a:xfrm>
            <a:custGeom>
              <a:avLst/>
              <a:gdLst>
                <a:gd name="T0" fmla="*/ 326 w 327"/>
                <a:gd name="T1" fmla="*/ 0 h 923"/>
                <a:gd name="T2" fmla="*/ 327 w 327"/>
                <a:gd name="T3" fmla="*/ 59 h 923"/>
                <a:gd name="T4" fmla="*/ 0 w 327"/>
                <a:gd name="T5" fmla="*/ 923 h 923"/>
              </a:gdLst>
              <a:ahLst/>
              <a:cxnLst>
                <a:cxn ang="0">
                  <a:pos x="T0" y="T1"/>
                </a:cxn>
                <a:cxn ang="0">
                  <a:pos x="T2" y="T3"/>
                </a:cxn>
                <a:cxn ang="0">
                  <a:pos x="T4" y="T5"/>
                </a:cxn>
              </a:cxnLst>
              <a:rect l="0" t="0" r="r" b="b"/>
              <a:pathLst>
                <a:path w="327" h="923">
                  <a:moveTo>
                    <a:pt x="326" y="0"/>
                  </a:moveTo>
                  <a:cubicBezTo>
                    <a:pt x="327" y="19"/>
                    <a:pt x="327" y="39"/>
                    <a:pt x="327" y="59"/>
                  </a:cubicBezTo>
                  <a:cubicBezTo>
                    <a:pt x="327" y="390"/>
                    <a:pt x="204" y="693"/>
                    <a:pt x="0" y="923"/>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89"/>
            <p:cNvSpPr>
              <a:spLocks/>
            </p:cNvSpPr>
            <p:nvPr/>
          </p:nvSpPr>
          <p:spPr bwMode="auto">
            <a:xfrm>
              <a:off x="5010958" y="2620624"/>
              <a:ext cx="1129908" cy="864689"/>
            </a:xfrm>
            <a:custGeom>
              <a:avLst/>
              <a:gdLst>
                <a:gd name="T0" fmla="*/ 0 w 789"/>
                <a:gd name="T1" fmla="*/ 0 h 604"/>
                <a:gd name="T2" fmla="*/ 789 w 789"/>
                <a:gd name="T3" fmla="*/ 604 h 604"/>
              </a:gdLst>
              <a:ahLst/>
              <a:cxnLst>
                <a:cxn ang="0">
                  <a:pos x="T0" y="T1"/>
                </a:cxn>
                <a:cxn ang="0">
                  <a:pos x="T2" y="T3"/>
                </a:cxn>
              </a:cxnLst>
              <a:rect l="0" t="0" r="r" b="b"/>
              <a:pathLst>
                <a:path w="789" h="604">
                  <a:moveTo>
                    <a:pt x="0" y="0"/>
                  </a:moveTo>
                  <a:cubicBezTo>
                    <a:pt x="335" y="90"/>
                    <a:pt x="618" y="311"/>
                    <a:pt x="789" y="604"/>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0"/>
            <p:cNvSpPr>
              <a:spLocks/>
            </p:cNvSpPr>
            <p:nvPr/>
          </p:nvSpPr>
          <p:spPr bwMode="auto">
            <a:xfrm>
              <a:off x="2957020" y="2600643"/>
              <a:ext cx="1161395" cy="804742"/>
            </a:xfrm>
            <a:custGeom>
              <a:avLst/>
              <a:gdLst>
                <a:gd name="T0" fmla="*/ 0 w 811"/>
                <a:gd name="T1" fmla="*/ 562 h 562"/>
                <a:gd name="T2" fmla="*/ 811 w 811"/>
                <a:gd name="T3" fmla="*/ 0 h 562"/>
              </a:gdLst>
              <a:ahLst/>
              <a:cxnLst>
                <a:cxn ang="0">
                  <a:pos x="T0" y="T1"/>
                </a:cxn>
                <a:cxn ang="0">
                  <a:pos x="T2" y="T3"/>
                </a:cxn>
              </a:cxnLst>
              <a:rect l="0" t="0" r="r" b="b"/>
              <a:pathLst>
                <a:path w="811" h="562">
                  <a:moveTo>
                    <a:pt x="0" y="562"/>
                  </a:moveTo>
                  <a:cubicBezTo>
                    <a:pt x="184" y="281"/>
                    <a:pt x="473" y="75"/>
                    <a:pt x="811"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p:cNvGrpSpPr/>
            <p:nvPr/>
          </p:nvGrpSpPr>
          <p:grpSpPr>
            <a:xfrm>
              <a:off x="4291268" y="2218523"/>
              <a:ext cx="539768" cy="539768"/>
              <a:chOff x="2439588" y="2833628"/>
              <a:chExt cx="405535" cy="405535"/>
            </a:xfrm>
          </p:grpSpPr>
          <p:sp>
            <p:nvSpPr>
              <p:cNvPr id="49" name="Oval 48"/>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2474779" y="2868819"/>
                <a:ext cx="335153" cy="335153"/>
              </a:xfrm>
              <a:prstGeom prst="ellipse">
                <a:avLst/>
              </a:prstGeom>
              <a:solidFill>
                <a:srgbClr val="000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p:cNvGrpSpPr/>
            <p:nvPr/>
          </p:nvGrpSpPr>
          <p:grpSpPr>
            <a:xfrm>
              <a:off x="6028023" y="3635988"/>
              <a:ext cx="539768" cy="539768"/>
              <a:chOff x="2439588" y="2833628"/>
              <a:chExt cx="405535" cy="405535"/>
            </a:xfrm>
          </p:grpSpPr>
          <p:sp>
            <p:nvSpPr>
              <p:cNvPr id="47" name="Oval 46"/>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2474779" y="2868819"/>
                <a:ext cx="335153" cy="33515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 name="Group 14"/>
            <p:cNvGrpSpPr/>
            <p:nvPr/>
          </p:nvGrpSpPr>
          <p:grpSpPr>
            <a:xfrm>
              <a:off x="3099542" y="5643044"/>
              <a:ext cx="539768" cy="539768"/>
              <a:chOff x="2439588" y="2833628"/>
              <a:chExt cx="405535" cy="405535"/>
            </a:xfrm>
          </p:grpSpPr>
          <p:sp>
            <p:nvSpPr>
              <p:cNvPr id="45" name="Oval 44"/>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2474779" y="2868819"/>
                <a:ext cx="335153" cy="335153"/>
              </a:xfrm>
              <a:prstGeom prst="ellipse">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 name="Group 15"/>
            <p:cNvGrpSpPr/>
            <p:nvPr/>
          </p:nvGrpSpPr>
          <p:grpSpPr>
            <a:xfrm>
              <a:off x="5298905" y="5773807"/>
              <a:ext cx="539768" cy="539768"/>
              <a:chOff x="2439588" y="2833628"/>
              <a:chExt cx="405535" cy="405535"/>
            </a:xfrm>
          </p:grpSpPr>
          <p:sp>
            <p:nvSpPr>
              <p:cNvPr id="43" name="Oval 42"/>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2474779" y="2868819"/>
                <a:ext cx="335153" cy="335153"/>
              </a:xfrm>
              <a:prstGeom prst="ellipse">
                <a:avLst/>
              </a:prstGeom>
              <a:solidFill>
                <a:srgbClr val="000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 name="Group 16"/>
            <p:cNvGrpSpPr/>
            <p:nvPr/>
          </p:nvGrpSpPr>
          <p:grpSpPr>
            <a:xfrm>
              <a:off x="2471210" y="1603158"/>
              <a:ext cx="4179884" cy="642720"/>
              <a:chOff x="2610977" y="1211495"/>
              <a:chExt cx="4179884" cy="642720"/>
            </a:xfrm>
          </p:grpSpPr>
          <p:sp>
            <p:nvSpPr>
              <p:cNvPr id="41" name="TextBox 40"/>
              <p:cNvSpPr txBox="1"/>
              <p:nvPr/>
            </p:nvSpPr>
            <p:spPr>
              <a:xfrm>
                <a:off x="3680594" y="1211495"/>
                <a:ext cx="2040650" cy="215444"/>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t>VALUES INTEGRATION</a:t>
                </a:r>
                <a:endParaRPr kumimoji="0" lang="en-US" sz="1400" b="1" i="0" u="none" strike="noStrike" kern="1200" cap="none" spc="0" normalizeH="0" baseline="0" noProof="0" dirty="0">
                  <a:ln>
                    <a:noFill/>
                  </a:ln>
                  <a:effectLst/>
                  <a:uLnTx/>
                  <a:uFillTx/>
                </a:endParaRPr>
              </a:p>
            </p:txBody>
          </p:sp>
          <p:sp>
            <p:nvSpPr>
              <p:cNvPr id="42" name="TextBox 41"/>
              <p:cNvSpPr txBox="1"/>
              <p:nvPr/>
            </p:nvSpPr>
            <p:spPr>
              <a:xfrm>
                <a:off x="2610977" y="1423328"/>
                <a:ext cx="4179884"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For the institutions to examine how their core values,</a:t>
                </a:r>
                <a:r>
                  <a:rPr kumimoji="0" lang="en-US" sz="1400" b="0" i="0" u="none" strike="noStrike" kern="1200" cap="none" spc="0" normalizeH="0" noProof="0" dirty="0">
                    <a:ln>
                      <a:noFill/>
                    </a:ln>
                    <a:effectLst/>
                    <a:uLnTx/>
                    <a:uFillTx/>
                    <a:ea typeface="+mn-ea"/>
                    <a:cs typeface="+mn-cs"/>
                  </a:rPr>
                  <a:t> and those of the USG, integrate within their strategic plans.</a:t>
                </a:r>
                <a:endParaRPr kumimoji="0" lang="en-US" sz="1400" b="0" i="0" u="none" strike="noStrike" kern="1200" cap="none" spc="0" normalizeH="0" baseline="0" noProof="0" dirty="0">
                  <a:ln>
                    <a:noFill/>
                  </a:ln>
                  <a:effectLst/>
                  <a:uLnTx/>
                  <a:uFillTx/>
                  <a:ea typeface="+mn-ea"/>
                  <a:cs typeface="+mn-cs"/>
                </a:endParaRPr>
              </a:p>
            </p:txBody>
          </p:sp>
        </p:grpSp>
        <p:grpSp>
          <p:nvGrpSpPr>
            <p:cNvPr id="18" name="Group 17"/>
            <p:cNvGrpSpPr/>
            <p:nvPr/>
          </p:nvGrpSpPr>
          <p:grpSpPr>
            <a:xfrm>
              <a:off x="-1110263" y="3519971"/>
              <a:ext cx="3498170" cy="855107"/>
              <a:chOff x="-932896" y="2968955"/>
              <a:chExt cx="3498170" cy="855107"/>
            </a:xfrm>
          </p:grpSpPr>
          <p:sp>
            <p:nvSpPr>
              <p:cNvPr id="39" name="TextBox 38"/>
              <p:cNvSpPr txBox="1"/>
              <p:nvPr/>
            </p:nvSpPr>
            <p:spPr>
              <a:xfrm>
                <a:off x="232356" y="2968955"/>
                <a:ext cx="2332917" cy="21544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TRAINING</a:t>
                </a:r>
                <a:r>
                  <a:rPr kumimoji="0" lang="en-US" sz="1400" b="1" i="0" u="none" strike="noStrike" kern="1200" cap="none" spc="0" normalizeH="0" noProof="0" dirty="0">
                    <a:ln>
                      <a:noFill/>
                    </a:ln>
                    <a:effectLst/>
                    <a:uLnTx/>
                    <a:uFillTx/>
                    <a:ea typeface="+mn-ea"/>
                    <a:cs typeface="+mn-cs"/>
                  </a:rPr>
                  <a:t> &amp; PRESENTATIONS</a:t>
                </a:r>
                <a:endParaRPr kumimoji="0" lang="en-US" sz="1400" b="1" i="0" u="none" strike="noStrike" kern="1200" cap="none" spc="0" normalizeH="0" baseline="0" noProof="0" dirty="0">
                  <a:ln>
                    <a:noFill/>
                  </a:ln>
                  <a:effectLst/>
                  <a:uLnTx/>
                  <a:uFillTx/>
                  <a:ea typeface="+mn-ea"/>
                  <a:cs typeface="+mn-cs"/>
                </a:endParaRPr>
              </a:p>
            </p:txBody>
          </p:sp>
          <p:sp>
            <p:nvSpPr>
              <p:cNvPr id="40" name="TextBox 39"/>
              <p:cNvSpPr txBox="1"/>
              <p:nvPr/>
            </p:nvSpPr>
            <p:spPr>
              <a:xfrm>
                <a:off x="-932896" y="3177731"/>
                <a:ext cx="3498170" cy="646331"/>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Ethics Training and Presentations to make </a:t>
                </a:r>
                <a:r>
                  <a:rPr kumimoji="0" lang="en-US" sz="1400" b="0" i="0" u="none" strike="noStrike" kern="1200" cap="none" spc="0" normalizeH="0" baseline="0" noProof="0" dirty="0" smtClean="0">
                    <a:ln>
                      <a:noFill/>
                    </a:ln>
                    <a:effectLst/>
                    <a:uLnTx/>
                    <a:uFillTx/>
                    <a:ea typeface="+mn-ea"/>
                    <a:cs typeface="+mn-cs"/>
                  </a:rPr>
                  <a:t/>
                </a:r>
                <a:br>
                  <a:rPr kumimoji="0" lang="en-US" sz="1400" b="0" i="0" u="none" strike="noStrike" kern="1200" cap="none" spc="0" normalizeH="0" baseline="0" noProof="0" dirty="0" smtClean="0">
                    <a:ln>
                      <a:noFill/>
                    </a:ln>
                    <a:effectLst/>
                    <a:uLnTx/>
                    <a:uFillTx/>
                    <a:ea typeface="+mn-ea"/>
                    <a:cs typeface="+mn-cs"/>
                  </a:rPr>
                </a:br>
                <a:r>
                  <a:rPr kumimoji="0" lang="en-US" sz="1400" b="0" i="0" u="none" strike="noStrike" kern="1200" cap="none" spc="0" normalizeH="0" baseline="0" noProof="0" dirty="0" smtClean="0">
                    <a:ln>
                      <a:noFill/>
                    </a:ln>
                    <a:effectLst/>
                    <a:uLnTx/>
                    <a:uFillTx/>
                    <a:ea typeface="+mn-ea"/>
                    <a:cs typeface="+mn-cs"/>
                  </a:rPr>
                  <a:t>ethics </a:t>
                </a:r>
                <a:r>
                  <a:rPr kumimoji="0" lang="en-US" sz="1400" b="0" i="0" u="none" strike="noStrike" kern="1200" cap="none" spc="0" normalizeH="0" baseline="0" noProof="0" dirty="0">
                    <a:ln>
                      <a:noFill/>
                    </a:ln>
                    <a:effectLst/>
                    <a:uLnTx/>
                    <a:uFillTx/>
                    <a:ea typeface="+mn-ea"/>
                    <a:cs typeface="+mn-cs"/>
                  </a:rPr>
                  <a:t>and values a</a:t>
                </a:r>
                <a:r>
                  <a:rPr kumimoji="0" lang="en-US" sz="1400" b="0" i="0" u="none" strike="noStrike" kern="1200" cap="none" spc="0" normalizeH="0" noProof="0" dirty="0">
                    <a:ln>
                      <a:noFill/>
                    </a:ln>
                    <a:effectLst/>
                    <a:uLnTx/>
                    <a:uFillTx/>
                    <a:ea typeface="+mn-ea"/>
                    <a:cs typeface="+mn-cs"/>
                  </a:rPr>
                  <a:t> part of the conversation </a:t>
                </a:r>
                <a:r>
                  <a:rPr kumimoji="0" lang="en-US" sz="1400" b="0" i="0" u="none" strike="noStrike" kern="1200" cap="none" spc="0" normalizeH="0" noProof="0" dirty="0" smtClean="0">
                    <a:ln>
                      <a:noFill/>
                    </a:ln>
                    <a:effectLst/>
                    <a:uLnTx/>
                    <a:uFillTx/>
                    <a:ea typeface="+mn-ea"/>
                    <a:cs typeface="+mn-cs"/>
                  </a:rPr>
                  <a:t/>
                </a:r>
                <a:br>
                  <a:rPr kumimoji="0" lang="en-US" sz="1400" b="0" i="0" u="none" strike="noStrike" kern="1200" cap="none" spc="0" normalizeH="0" noProof="0" dirty="0" smtClean="0">
                    <a:ln>
                      <a:noFill/>
                    </a:ln>
                    <a:effectLst/>
                    <a:uLnTx/>
                    <a:uFillTx/>
                    <a:ea typeface="+mn-ea"/>
                    <a:cs typeface="+mn-cs"/>
                  </a:rPr>
                </a:br>
                <a:r>
                  <a:rPr kumimoji="0" lang="en-US" sz="1400" b="0" i="0" u="none" strike="noStrike" kern="1200" cap="none" spc="0" normalizeH="0" noProof="0" dirty="0" smtClean="0">
                    <a:ln>
                      <a:noFill/>
                    </a:ln>
                    <a:effectLst/>
                    <a:uLnTx/>
                    <a:uFillTx/>
                    <a:ea typeface="+mn-ea"/>
                    <a:cs typeface="+mn-cs"/>
                  </a:rPr>
                  <a:t>is </a:t>
                </a:r>
                <a:r>
                  <a:rPr kumimoji="0" lang="en-US" sz="1400" b="0" i="0" u="none" strike="noStrike" kern="1200" cap="none" spc="0" normalizeH="0" noProof="0" dirty="0">
                    <a:ln>
                      <a:noFill/>
                    </a:ln>
                    <a:effectLst/>
                    <a:uLnTx/>
                    <a:uFillTx/>
                    <a:ea typeface="+mn-ea"/>
                    <a:cs typeface="+mn-cs"/>
                  </a:rPr>
                  <a:t>a good practice throughout the year. </a:t>
                </a:r>
                <a:endParaRPr kumimoji="0" lang="en-US" sz="1400" b="0" i="0" u="none" strike="noStrike" kern="1200" cap="none" spc="0" normalizeH="0" baseline="0" noProof="0" dirty="0">
                  <a:ln>
                    <a:noFill/>
                  </a:ln>
                  <a:effectLst/>
                  <a:uLnTx/>
                  <a:uFillTx/>
                  <a:ea typeface="+mn-ea"/>
                  <a:cs typeface="+mn-cs"/>
                </a:endParaRPr>
              </a:p>
            </p:txBody>
          </p:sp>
        </p:grpSp>
        <p:grpSp>
          <p:nvGrpSpPr>
            <p:cNvPr id="19" name="Group 18"/>
            <p:cNvGrpSpPr/>
            <p:nvPr/>
          </p:nvGrpSpPr>
          <p:grpSpPr>
            <a:xfrm>
              <a:off x="-81512" y="5672101"/>
              <a:ext cx="3094662" cy="854038"/>
              <a:chOff x="-524279" y="2968954"/>
              <a:chExt cx="3094662" cy="854038"/>
            </a:xfrm>
          </p:grpSpPr>
          <p:sp>
            <p:nvSpPr>
              <p:cNvPr id="37" name="TextBox 36"/>
              <p:cNvSpPr txBox="1"/>
              <p:nvPr/>
            </p:nvSpPr>
            <p:spPr>
              <a:xfrm>
                <a:off x="-43866" y="2968954"/>
                <a:ext cx="2609139" cy="21544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WEBSITE,</a:t>
                </a:r>
                <a:r>
                  <a:rPr kumimoji="0" lang="en-US" sz="1400" b="1" i="0" u="none" strike="noStrike" kern="1200" cap="none" spc="0" normalizeH="0" noProof="0" dirty="0">
                    <a:ln>
                      <a:noFill/>
                    </a:ln>
                    <a:effectLst/>
                    <a:uLnTx/>
                    <a:uFillTx/>
                    <a:ea typeface="+mn-ea"/>
                    <a:cs typeface="+mn-cs"/>
                  </a:rPr>
                  <a:t> VIDEOS AND SIGNAGE</a:t>
                </a:r>
                <a:endParaRPr kumimoji="0" lang="en-US" sz="1400" b="1" i="0" u="none" strike="noStrike" kern="1200" cap="none" spc="0" normalizeH="0" baseline="0" noProof="0" dirty="0">
                  <a:ln>
                    <a:noFill/>
                  </a:ln>
                  <a:effectLst/>
                  <a:uLnTx/>
                  <a:uFillTx/>
                  <a:ea typeface="+mn-ea"/>
                  <a:cs typeface="+mn-cs"/>
                </a:endParaRPr>
              </a:p>
            </p:txBody>
          </p:sp>
          <p:sp>
            <p:nvSpPr>
              <p:cNvPr id="38" name="TextBox 37"/>
              <p:cNvSpPr txBox="1"/>
              <p:nvPr/>
            </p:nvSpPr>
            <p:spPr>
              <a:xfrm>
                <a:off x="-524279" y="3176661"/>
                <a:ext cx="3094662" cy="646331"/>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noProof="0" dirty="0"/>
                  <a:t>Be intentional to make the values and your ethical culture “visible” to </a:t>
                </a:r>
                <a:r>
                  <a:rPr lang="en-US" sz="1400" noProof="0" dirty="0" smtClean="0"/>
                  <a:t/>
                </a:r>
                <a:br>
                  <a:rPr lang="en-US" sz="1400" noProof="0" dirty="0" smtClean="0"/>
                </a:br>
                <a:r>
                  <a:rPr lang="en-US" sz="1400" noProof="0" dirty="0" smtClean="0"/>
                  <a:t>employees </a:t>
                </a:r>
                <a:r>
                  <a:rPr lang="en-US" sz="1400" noProof="0" dirty="0"/>
                  <a:t>and students. </a:t>
                </a:r>
                <a:endParaRPr kumimoji="0" lang="en-US" sz="1400" b="0" i="0" u="none" strike="noStrike" kern="1200" cap="none" spc="0" normalizeH="0" baseline="0" noProof="0" dirty="0">
                  <a:ln>
                    <a:noFill/>
                  </a:ln>
                  <a:effectLst/>
                  <a:uLnTx/>
                  <a:uFillTx/>
                </a:endParaRPr>
              </a:p>
            </p:txBody>
          </p:sp>
        </p:grpSp>
        <p:grpSp>
          <p:nvGrpSpPr>
            <p:cNvPr id="20" name="Group 19"/>
            <p:cNvGrpSpPr/>
            <p:nvPr/>
          </p:nvGrpSpPr>
          <p:grpSpPr>
            <a:xfrm>
              <a:off x="6671119" y="3665045"/>
              <a:ext cx="3243630" cy="904004"/>
              <a:chOff x="6811521" y="2995238"/>
              <a:chExt cx="3243630" cy="904004"/>
            </a:xfrm>
          </p:grpSpPr>
          <p:sp>
            <p:nvSpPr>
              <p:cNvPr id="35" name="TextBox 34"/>
              <p:cNvSpPr txBox="1"/>
              <p:nvPr/>
            </p:nvSpPr>
            <p:spPr>
              <a:xfrm>
                <a:off x="6811521" y="2995238"/>
                <a:ext cx="2066623" cy="21544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SURVEYS AND FEEDBACK</a:t>
                </a:r>
                <a:endParaRPr kumimoji="0" lang="en-US" sz="1400" b="1" i="0" u="none" strike="noStrike" kern="1200" cap="none" spc="0" normalizeH="0" baseline="0" noProof="0" dirty="0">
                  <a:ln>
                    <a:noFill/>
                  </a:ln>
                  <a:effectLst/>
                  <a:uLnTx/>
                  <a:uFillTx/>
                </a:endParaRPr>
              </a:p>
            </p:txBody>
          </p:sp>
          <p:sp>
            <p:nvSpPr>
              <p:cNvPr id="36" name="TextBox 35"/>
              <p:cNvSpPr txBox="1"/>
              <p:nvPr/>
            </p:nvSpPr>
            <p:spPr>
              <a:xfrm>
                <a:off x="6819228" y="3252911"/>
                <a:ext cx="3235923" cy="646331"/>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Hearing your employees voice is important.</a:t>
                </a:r>
                <a:r>
                  <a:rPr kumimoji="0" lang="en-US" sz="1400" b="0" i="0" u="none" strike="noStrike" kern="1200" cap="none" spc="0" normalizeH="0" noProof="0" dirty="0">
                    <a:ln>
                      <a:noFill/>
                    </a:ln>
                    <a:effectLst/>
                    <a:uLnTx/>
                    <a:uFillTx/>
                    <a:ea typeface="+mn-ea"/>
                    <a:cs typeface="+mn-cs"/>
                  </a:rPr>
                  <a:t> Making sure there are opportunities for feedback to leadership is key.</a:t>
                </a:r>
                <a:endParaRPr kumimoji="0" lang="en-US" sz="1400" b="0" i="0" u="none" strike="noStrike" kern="1200" cap="none" spc="0" normalizeH="0" baseline="0" noProof="0" dirty="0">
                  <a:ln>
                    <a:noFill/>
                  </a:ln>
                  <a:effectLst/>
                  <a:uLnTx/>
                  <a:uFillTx/>
                  <a:ea typeface="+mn-ea"/>
                  <a:cs typeface="+mn-cs"/>
                </a:endParaRPr>
              </a:p>
            </p:txBody>
          </p:sp>
        </p:grpSp>
        <p:grpSp>
          <p:nvGrpSpPr>
            <p:cNvPr id="21" name="Group 20"/>
            <p:cNvGrpSpPr/>
            <p:nvPr/>
          </p:nvGrpSpPr>
          <p:grpSpPr>
            <a:xfrm>
              <a:off x="5961209" y="5757821"/>
              <a:ext cx="3755618" cy="691947"/>
              <a:chOff x="6823607" y="2950195"/>
              <a:chExt cx="3755618" cy="691947"/>
            </a:xfrm>
          </p:grpSpPr>
          <p:sp>
            <p:nvSpPr>
              <p:cNvPr id="33" name="TextBox 32"/>
              <p:cNvSpPr txBox="1"/>
              <p:nvPr/>
            </p:nvSpPr>
            <p:spPr>
              <a:xfrm>
                <a:off x="6827830" y="2950195"/>
                <a:ext cx="937832" cy="21544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LEADER LED</a:t>
                </a:r>
                <a:endParaRPr kumimoji="0" lang="en-US" sz="1400" b="1" i="0" u="none" strike="noStrike" kern="1200" cap="none" spc="0" normalizeH="0" baseline="0" noProof="0" dirty="0">
                  <a:ln>
                    <a:noFill/>
                  </a:ln>
                  <a:effectLst/>
                  <a:uLnTx/>
                  <a:uFillTx/>
                </a:endParaRPr>
              </a:p>
            </p:txBody>
          </p:sp>
          <p:sp>
            <p:nvSpPr>
              <p:cNvPr id="34" name="TextBox 33"/>
              <p:cNvSpPr txBox="1"/>
              <p:nvPr/>
            </p:nvSpPr>
            <p:spPr>
              <a:xfrm>
                <a:off x="6823607" y="3211255"/>
                <a:ext cx="3755618" cy="430887"/>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The Senior</a:t>
                </a:r>
                <a:r>
                  <a:rPr kumimoji="0" lang="en-US" sz="1400" b="0" i="0" u="none" strike="noStrike" kern="1200" cap="none" spc="0" normalizeH="0" noProof="0" dirty="0">
                    <a:ln>
                      <a:noFill/>
                    </a:ln>
                    <a:effectLst/>
                    <a:uLnTx/>
                    <a:uFillTx/>
                    <a:ea typeface="+mn-ea"/>
                    <a:cs typeface="+mn-cs"/>
                  </a:rPr>
                  <a:t> Leadership must lead the way, through communication and by example through action. </a:t>
                </a:r>
                <a:endParaRPr kumimoji="0" lang="en-US" sz="1400" b="0" i="0" u="none" strike="noStrike" kern="1200" cap="none" spc="0" normalizeH="0" baseline="0" noProof="0" dirty="0">
                  <a:ln>
                    <a:noFill/>
                  </a:ln>
                  <a:effectLst/>
                  <a:uLnTx/>
                  <a:uFillTx/>
                  <a:ea typeface="+mn-ea"/>
                  <a:cs typeface="+mn-cs"/>
                </a:endParaRPr>
              </a:p>
            </p:txBody>
          </p:sp>
        </p:grpSp>
        <p:grpSp>
          <p:nvGrpSpPr>
            <p:cNvPr id="22" name="Group 21"/>
            <p:cNvGrpSpPr>
              <a:grpSpLocks noChangeAspect="1"/>
            </p:cNvGrpSpPr>
            <p:nvPr/>
          </p:nvGrpSpPr>
          <p:grpSpPr>
            <a:xfrm>
              <a:off x="4429752" y="2357007"/>
              <a:ext cx="262801" cy="262800"/>
              <a:chOff x="6445250" y="1803400"/>
              <a:chExt cx="371476" cy="371475"/>
            </a:xfrm>
            <a:solidFill>
              <a:schemeClr val="bg1"/>
            </a:solidFill>
          </p:grpSpPr>
          <p:sp>
            <p:nvSpPr>
              <p:cNvPr id="29" name="Freeform 94"/>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95"/>
              <p:cNvSpPr>
                <a:spLocks noEditPoints="1"/>
              </p:cNvSpPr>
              <p:nvPr/>
            </p:nvSpPr>
            <p:spPr bwMode="auto">
              <a:xfrm>
                <a:off x="6445250" y="1911350"/>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96"/>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97"/>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a:grpSpLocks noChangeAspect="1"/>
            </p:cNvGrpSpPr>
            <p:nvPr/>
          </p:nvGrpSpPr>
          <p:grpSpPr>
            <a:xfrm>
              <a:off x="6166507" y="3774472"/>
              <a:ext cx="262800" cy="262800"/>
              <a:chOff x="3903073" y="3496769"/>
              <a:chExt cx="360000" cy="360000"/>
            </a:xfrm>
          </p:grpSpPr>
          <p:sp>
            <p:nvSpPr>
              <p:cNvPr id="27" name="Freeform 79"/>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80"/>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3"/>
            <p:cNvGrpSpPr>
              <a:grpSpLocks noChangeAspect="1"/>
            </p:cNvGrpSpPr>
            <p:nvPr/>
          </p:nvGrpSpPr>
          <p:grpSpPr>
            <a:xfrm>
              <a:off x="3243426" y="5786928"/>
              <a:ext cx="252001" cy="252000"/>
              <a:chOff x="2182813" y="2376488"/>
              <a:chExt cx="371476" cy="371475"/>
            </a:xfrm>
            <a:solidFill>
              <a:schemeClr val="bg1"/>
            </a:solidFill>
          </p:grpSpPr>
          <p:sp>
            <p:nvSpPr>
              <p:cNvPr id="25" name="Freeform 101"/>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02"/>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79" name="Group 78"/>
          <p:cNvGrpSpPr/>
          <p:nvPr/>
        </p:nvGrpSpPr>
        <p:grpSpPr>
          <a:xfrm>
            <a:off x="6968105" y="5681239"/>
            <a:ext cx="349027" cy="271503"/>
            <a:chOff x="5468938" y="1920875"/>
            <a:chExt cx="282575" cy="280988"/>
          </a:xfrm>
          <a:solidFill>
            <a:schemeClr val="bg1"/>
          </a:solidFill>
        </p:grpSpPr>
        <p:sp>
          <p:nvSpPr>
            <p:cNvPr id="80" name="Freeform 87"/>
            <p:cNvSpPr>
              <a:spLocks noEditPoints="1"/>
            </p:cNvSpPr>
            <p:nvPr/>
          </p:nvSpPr>
          <p:spPr bwMode="auto">
            <a:xfrm>
              <a:off x="5468938" y="1920875"/>
              <a:ext cx="130175" cy="128588"/>
            </a:xfrm>
            <a:custGeom>
              <a:avLst/>
              <a:gdLst>
                <a:gd name="T0" fmla="*/ 32 w 407"/>
                <a:gd name="T1" fmla="*/ 364 h 406"/>
                <a:gd name="T2" fmla="*/ 46 w 407"/>
                <a:gd name="T3" fmla="*/ 346 h 406"/>
                <a:gd name="T4" fmla="*/ 166 w 407"/>
                <a:gd name="T5" fmla="*/ 271 h 406"/>
                <a:gd name="T6" fmla="*/ 205 w 407"/>
                <a:gd name="T7" fmla="*/ 278 h 406"/>
                <a:gd name="T8" fmla="*/ 241 w 407"/>
                <a:gd name="T9" fmla="*/ 272 h 406"/>
                <a:gd name="T10" fmla="*/ 363 w 407"/>
                <a:gd name="T11" fmla="*/ 346 h 406"/>
                <a:gd name="T12" fmla="*/ 374 w 407"/>
                <a:gd name="T13" fmla="*/ 364 h 406"/>
                <a:gd name="T14" fmla="*/ 202 w 407"/>
                <a:gd name="T15" fmla="*/ 376 h 406"/>
                <a:gd name="T16" fmla="*/ 106 w 407"/>
                <a:gd name="T17" fmla="*/ 136 h 406"/>
                <a:gd name="T18" fmla="*/ 164 w 407"/>
                <a:gd name="T19" fmla="*/ 141 h 406"/>
                <a:gd name="T20" fmla="*/ 221 w 407"/>
                <a:gd name="T21" fmla="*/ 119 h 406"/>
                <a:gd name="T22" fmla="*/ 243 w 407"/>
                <a:gd name="T23" fmla="*/ 135 h 406"/>
                <a:gd name="T24" fmla="*/ 269 w 407"/>
                <a:gd name="T25" fmla="*/ 143 h 406"/>
                <a:gd name="T26" fmla="*/ 304 w 407"/>
                <a:gd name="T27" fmla="*/ 141 h 406"/>
                <a:gd name="T28" fmla="*/ 296 w 407"/>
                <a:gd name="T29" fmla="*/ 183 h 406"/>
                <a:gd name="T30" fmla="*/ 275 w 407"/>
                <a:gd name="T31" fmla="*/ 216 h 406"/>
                <a:gd name="T32" fmla="*/ 244 w 407"/>
                <a:gd name="T33" fmla="*/ 240 h 406"/>
                <a:gd name="T34" fmla="*/ 205 w 407"/>
                <a:gd name="T35" fmla="*/ 248 h 406"/>
                <a:gd name="T36" fmla="*/ 166 w 407"/>
                <a:gd name="T37" fmla="*/ 240 h 406"/>
                <a:gd name="T38" fmla="*/ 135 w 407"/>
                <a:gd name="T39" fmla="*/ 216 h 406"/>
                <a:gd name="T40" fmla="*/ 114 w 407"/>
                <a:gd name="T41" fmla="*/ 181 h 406"/>
                <a:gd name="T42" fmla="*/ 106 w 407"/>
                <a:gd name="T43" fmla="*/ 139 h 406"/>
                <a:gd name="T44" fmla="*/ 230 w 407"/>
                <a:gd name="T45" fmla="*/ 33 h 406"/>
                <a:gd name="T46" fmla="*/ 260 w 407"/>
                <a:gd name="T47" fmla="*/ 48 h 406"/>
                <a:gd name="T48" fmla="*/ 282 w 407"/>
                <a:gd name="T49" fmla="*/ 71 h 406"/>
                <a:gd name="T50" fmla="*/ 298 w 407"/>
                <a:gd name="T51" fmla="*/ 102 h 406"/>
                <a:gd name="T52" fmla="*/ 281 w 407"/>
                <a:gd name="T53" fmla="*/ 114 h 406"/>
                <a:gd name="T54" fmla="*/ 250 w 407"/>
                <a:gd name="T55" fmla="*/ 105 h 406"/>
                <a:gd name="T56" fmla="*/ 235 w 407"/>
                <a:gd name="T57" fmla="*/ 87 h 406"/>
                <a:gd name="T58" fmla="*/ 223 w 407"/>
                <a:gd name="T59" fmla="*/ 82 h 406"/>
                <a:gd name="T60" fmla="*/ 208 w 407"/>
                <a:gd name="T61" fmla="*/ 92 h 406"/>
                <a:gd name="T62" fmla="*/ 181 w 407"/>
                <a:gd name="T63" fmla="*/ 107 h 406"/>
                <a:gd name="T64" fmla="*/ 147 w 407"/>
                <a:gd name="T65" fmla="*/ 113 h 406"/>
                <a:gd name="T66" fmla="*/ 114 w 407"/>
                <a:gd name="T67" fmla="*/ 97 h 406"/>
                <a:gd name="T68" fmla="*/ 130 w 407"/>
                <a:gd name="T69" fmla="*/ 68 h 406"/>
                <a:gd name="T70" fmla="*/ 152 w 407"/>
                <a:gd name="T71" fmla="*/ 47 h 406"/>
                <a:gd name="T72" fmla="*/ 181 w 407"/>
                <a:gd name="T73" fmla="*/ 33 h 406"/>
                <a:gd name="T74" fmla="*/ 239 w 407"/>
                <a:gd name="T75" fmla="*/ 406 h 406"/>
                <a:gd name="T76" fmla="*/ 403 w 407"/>
                <a:gd name="T77" fmla="*/ 354 h 406"/>
                <a:gd name="T78" fmla="*/ 380 w 407"/>
                <a:gd name="T79" fmla="*/ 321 h 406"/>
                <a:gd name="T80" fmla="*/ 271 w 407"/>
                <a:gd name="T81" fmla="*/ 258 h 406"/>
                <a:gd name="T82" fmla="*/ 297 w 407"/>
                <a:gd name="T83" fmla="*/ 236 h 406"/>
                <a:gd name="T84" fmla="*/ 324 w 407"/>
                <a:gd name="T85" fmla="*/ 192 h 406"/>
                <a:gd name="T86" fmla="*/ 333 w 407"/>
                <a:gd name="T87" fmla="*/ 157 h 406"/>
                <a:gd name="T88" fmla="*/ 332 w 407"/>
                <a:gd name="T89" fmla="*/ 111 h 406"/>
                <a:gd name="T90" fmla="*/ 312 w 407"/>
                <a:gd name="T91" fmla="*/ 61 h 406"/>
                <a:gd name="T92" fmla="*/ 277 w 407"/>
                <a:gd name="T93" fmla="*/ 23 h 406"/>
                <a:gd name="T94" fmla="*/ 231 w 407"/>
                <a:gd name="T95" fmla="*/ 3 h 406"/>
                <a:gd name="T96" fmla="*/ 179 w 407"/>
                <a:gd name="T97" fmla="*/ 3 h 406"/>
                <a:gd name="T98" fmla="*/ 133 w 407"/>
                <a:gd name="T99" fmla="*/ 23 h 406"/>
                <a:gd name="T100" fmla="*/ 99 w 407"/>
                <a:gd name="T101" fmla="*/ 61 h 406"/>
                <a:gd name="T102" fmla="*/ 80 w 407"/>
                <a:gd name="T103" fmla="*/ 111 h 406"/>
                <a:gd name="T104" fmla="*/ 77 w 407"/>
                <a:gd name="T105" fmla="*/ 157 h 406"/>
                <a:gd name="T106" fmla="*/ 92 w 407"/>
                <a:gd name="T107" fmla="*/ 206 h 406"/>
                <a:gd name="T108" fmla="*/ 136 w 407"/>
                <a:gd name="T109" fmla="*/ 256 h 406"/>
                <a:gd name="T110" fmla="*/ 29 w 407"/>
                <a:gd name="T111" fmla="*/ 321 h 406"/>
                <a:gd name="T112" fmla="*/ 5 w 407"/>
                <a:gd name="T113" fmla="*/ 354 h 406"/>
                <a:gd name="T114" fmla="*/ 202 w 407"/>
                <a:gd name="T11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7" h="406">
                  <a:moveTo>
                    <a:pt x="30" y="376"/>
                  </a:moveTo>
                  <a:lnTo>
                    <a:pt x="30" y="375"/>
                  </a:lnTo>
                  <a:lnTo>
                    <a:pt x="31" y="369"/>
                  </a:lnTo>
                  <a:lnTo>
                    <a:pt x="32" y="364"/>
                  </a:lnTo>
                  <a:lnTo>
                    <a:pt x="36" y="359"/>
                  </a:lnTo>
                  <a:lnTo>
                    <a:pt x="39" y="354"/>
                  </a:lnTo>
                  <a:lnTo>
                    <a:pt x="42" y="350"/>
                  </a:lnTo>
                  <a:lnTo>
                    <a:pt x="46" y="346"/>
                  </a:lnTo>
                  <a:lnTo>
                    <a:pt x="51" y="343"/>
                  </a:lnTo>
                  <a:lnTo>
                    <a:pt x="56" y="342"/>
                  </a:lnTo>
                  <a:lnTo>
                    <a:pt x="166" y="311"/>
                  </a:lnTo>
                  <a:lnTo>
                    <a:pt x="166" y="271"/>
                  </a:lnTo>
                  <a:lnTo>
                    <a:pt x="175" y="274"/>
                  </a:lnTo>
                  <a:lnTo>
                    <a:pt x="186" y="276"/>
                  </a:lnTo>
                  <a:lnTo>
                    <a:pt x="195" y="277"/>
                  </a:lnTo>
                  <a:lnTo>
                    <a:pt x="205" y="278"/>
                  </a:lnTo>
                  <a:lnTo>
                    <a:pt x="215" y="277"/>
                  </a:lnTo>
                  <a:lnTo>
                    <a:pt x="223" y="276"/>
                  </a:lnTo>
                  <a:lnTo>
                    <a:pt x="233" y="275"/>
                  </a:lnTo>
                  <a:lnTo>
                    <a:pt x="241" y="272"/>
                  </a:lnTo>
                  <a:lnTo>
                    <a:pt x="241" y="311"/>
                  </a:lnTo>
                  <a:lnTo>
                    <a:pt x="354" y="340"/>
                  </a:lnTo>
                  <a:lnTo>
                    <a:pt x="358" y="343"/>
                  </a:lnTo>
                  <a:lnTo>
                    <a:pt x="363" y="346"/>
                  </a:lnTo>
                  <a:lnTo>
                    <a:pt x="367" y="349"/>
                  </a:lnTo>
                  <a:lnTo>
                    <a:pt x="370" y="353"/>
                  </a:lnTo>
                  <a:lnTo>
                    <a:pt x="373" y="359"/>
                  </a:lnTo>
                  <a:lnTo>
                    <a:pt x="374" y="364"/>
                  </a:lnTo>
                  <a:lnTo>
                    <a:pt x="377" y="369"/>
                  </a:lnTo>
                  <a:lnTo>
                    <a:pt x="377" y="376"/>
                  </a:lnTo>
                  <a:lnTo>
                    <a:pt x="239" y="376"/>
                  </a:lnTo>
                  <a:lnTo>
                    <a:pt x="202" y="376"/>
                  </a:lnTo>
                  <a:lnTo>
                    <a:pt x="30" y="376"/>
                  </a:lnTo>
                  <a:close/>
                  <a:moveTo>
                    <a:pt x="106" y="139"/>
                  </a:moveTo>
                  <a:lnTo>
                    <a:pt x="106" y="138"/>
                  </a:lnTo>
                  <a:lnTo>
                    <a:pt x="106" y="136"/>
                  </a:lnTo>
                  <a:lnTo>
                    <a:pt x="120" y="140"/>
                  </a:lnTo>
                  <a:lnTo>
                    <a:pt x="134" y="142"/>
                  </a:lnTo>
                  <a:lnTo>
                    <a:pt x="149" y="142"/>
                  </a:lnTo>
                  <a:lnTo>
                    <a:pt x="164" y="141"/>
                  </a:lnTo>
                  <a:lnTo>
                    <a:pt x="179" y="139"/>
                  </a:lnTo>
                  <a:lnTo>
                    <a:pt x="193" y="134"/>
                  </a:lnTo>
                  <a:lnTo>
                    <a:pt x="208" y="127"/>
                  </a:lnTo>
                  <a:lnTo>
                    <a:pt x="221" y="119"/>
                  </a:lnTo>
                  <a:lnTo>
                    <a:pt x="226" y="124"/>
                  </a:lnTo>
                  <a:lnTo>
                    <a:pt x="232" y="128"/>
                  </a:lnTo>
                  <a:lnTo>
                    <a:pt x="237" y="131"/>
                  </a:lnTo>
                  <a:lnTo>
                    <a:pt x="243" y="135"/>
                  </a:lnTo>
                  <a:lnTo>
                    <a:pt x="249" y="138"/>
                  </a:lnTo>
                  <a:lnTo>
                    <a:pt x="255" y="140"/>
                  </a:lnTo>
                  <a:lnTo>
                    <a:pt x="262" y="142"/>
                  </a:lnTo>
                  <a:lnTo>
                    <a:pt x="269" y="143"/>
                  </a:lnTo>
                  <a:lnTo>
                    <a:pt x="276" y="144"/>
                  </a:lnTo>
                  <a:lnTo>
                    <a:pt x="282" y="144"/>
                  </a:lnTo>
                  <a:lnTo>
                    <a:pt x="293" y="143"/>
                  </a:lnTo>
                  <a:lnTo>
                    <a:pt x="304" y="141"/>
                  </a:lnTo>
                  <a:lnTo>
                    <a:pt x="304" y="152"/>
                  </a:lnTo>
                  <a:lnTo>
                    <a:pt x="302" y="162"/>
                  </a:lnTo>
                  <a:lnTo>
                    <a:pt x="299" y="173"/>
                  </a:lnTo>
                  <a:lnTo>
                    <a:pt x="296" y="183"/>
                  </a:lnTo>
                  <a:lnTo>
                    <a:pt x="292" y="191"/>
                  </a:lnTo>
                  <a:lnTo>
                    <a:pt x="287" y="201"/>
                  </a:lnTo>
                  <a:lnTo>
                    <a:pt x="281" y="209"/>
                  </a:lnTo>
                  <a:lnTo>
                    <a:pt x="275" y="216"/>
                  </a:lnTo>
                  <a:lnTo>
                    <a:pt x="267" y="224"/>
                  </a:lnTo>
                  <a:lnTo>
                    <a:pt x="260" y="230"/>
                  </a:lnTo>
                  <a:lnTo>
                    <a:pt x="252" y="235"/>
                  </a:lnTo>
                  <a:lnTo>
                    <a:pt x="244" y="240"/>
                  </a:lnTo>
                  <a:lnTo>
                    <a:pt x="234" y="243"/>
                  </a:lnTo>
                  <a:lnTo>
                    <a:pt x="225" y="246"/>
                  </a:lnTo>
                  <a:lnTo>
                    <a:pt x="216" y="247"/>
                  </a:lnTo>
                  <a:lnTo>
                    <a:pt x="205" y="248"/>
                  </a:lnTo>
                  <a:lnTo>
                    <a:pt x="195" y="247"/>
                  </a:lnTo>
                  <a:lnTo>
                    <a:pt x="186" y="245"/>
                  </a:lnTo>
                  <a:lnTo>
                    <a:pt x="176" y="243"/>
                  </a:lnTo>
                  <a:lnTo>
                    <a:pt x="166" y="240"/>
                  </a:lnTo>
                  <a:lnTo>
                    <a:pt x="158" y="234"/>
                  </a:lnTo>
                  <a:lnTo>
                    <a:pt x="150" y="229"/>
                  </a:lnTo>
                  <a:lnTo>
                    <a:pt x="143" y="223"/>
                  </a:lnTo>
                  <a:lnTo>
                    <a:pt x="135" y="216"/>
                  </a:lnTo>
                  <a:lnTo>
                    <a:pt x="129" y="208"/>
                  </a:lnTo>
                  <a:lnTo>
                    <a:pt x="124" y="200"/>
                  </a:lnTo>
                  <a:lnTo>
                    <a:pt x="118" y="190"/>
                  </a:lnTo>
                  <a:lnTo>
                    <a:pt x="114" y="181"/>
                  </a:lnTo>
                  <a:lnTo>
                    <a:pt x="111" y="171"/>
                  </a:lnTo>
                  <a:lnTo>
                    <a:pt x="109" y="160"/>
                  </a:lnTo>
                  <a:lnTo>
                    <a:pt x="107" y="150"/>
                  </a:lnTo>
                  <a:lnTo>
                    <a:pt x="106" y="139"/>
                  </a:lnTo>
                  <a:close/>
                  <a:moveTo>
                    <a:pt x="205" y="30"/>
                  </a:moveTo>
                  <a:lnTo>
                    <a:pt x="214" y="30"/>
                  </a:lnTo>
                  <a:lnTo>
                    <a:pt x="222" y="32"/>
                  </a:lnTo>
                  <a:lnTo>
                    <a:pt x="230" y="33"/>
                  </a:lnTo>
                  <a:lnTo>
                    <a:pt x="238" y="36"/>
                  </a:lnTo>
                  <a:lnTo>
                    <a:pt x="246" y="39"/>
                  </a:lnTo>
                  <a:lnTo>
                    <a:pt x="252" y="43"/>
                  </a:lnTo>
                  <a:lnTo>
                    <a:pt x="260" y="48"/>
                  </a:lnTo>
                  <a:lnTo>
                    <a:pt x="266" y="53"/>
                  </a:lnTo>
                  <a:lnTo>
                    <a:pt x="271" y="58"/>
                  </a:lnTo>
                  <a:lnTo>
                    <a:pt x="278" y="65"/>
                  </a:lnTo>
                  <a:lnTo>
                    <a:pt x="282" y="71"/>
                  </a:lnTo>
                  <a:lnTo>
                    <a:pt x="288" y="78"/>
                  </a:lnTo>
                  <a:lnTo>
                    <a:pt x="292" y="85"/>
                  </a:lnTo>
                  <a:lnTo>
                    <a:pt x="295" y="94"/>
                  </a:lnTo>
                  <a:lnTo>
                    <a:pt x="298" y="102"/>
                  </a:lnTo>
                  <a:lnTo>
                    <a:pt x="300" y="110"/>
                  </a:lnTo>
                  <a:lnTo>
                    <a:pt x="295" y="112"/>
                  </a:lnTo>
                  <a:lnTo>
                    <a:pt x="289" y="113"/>
                  </a:lnTo>
                  <a:lnTo>
                    <a:pt x="281" y="114"/>
                  </a:lnTo>
                  <a:lnTo>
                    <a:pt x="274" y="113"/>
                  </a:lnTo>
                  <a:lnTo>
                    <a:pt x="265" y="112"/>
                  </a:lnTo>
                  <a:lnTo>
                    <a:pt x="255" y="108"/>
                  </a:lnTo>
                  <a:lnTo>
                    <a:pt x="250" y="105"/>
                  </a:lnTo>
                  <a:lnTo>
                    <a:pt x="246" y="100"/>
                  </a:lnTo>
                  <a:lnTo>
                    <a:pt x="241" y="96"/>
                  </a:lnTo>
                  <a:lnTo>
                    <a:pt x="237" y="90"/>
                  </a:lnTo>
                  <a:lnTo>
                    <a:pt x="235" y="87"/>
                  </a:lnTo>
                  <a:lnTo>
                    <a:pt x="233" y="84"/>
                  </a:lnTo>
                  <a:lnTo>
                    <a:pt x="230" y="83"/>
                  </a:lnTo>
                  <a:lnTo>
                    <a:pt x="226" y="82"/>
                  </a:lnTo>
                  <a:lnTo>
                    <a:pt x="223" y="82"/>
                  </a:lnTo>
                  <a:lnTo>
                    <a:pt x="220" y="83"/>
                  </a:lnTo>
                  <a:lnTo>
                    <a:pt x="217" y="84"/>
                  </a:lnTo>
                  <a:lnTo>
                    <a:pt x="214" y="86"/>
                  </a:lnTo>
                  <a:lnTo>
                    <a:pt x="208" y="92"/>
                  </a:lnTo>
                  <a:lnTo>
                    <a:pt x="202" y="96"/>
                  </a:lnTo>
                  <a:lnTo>
                    <a:pt x="195" y="100"/>
                  </a:lnTo>
                  <a:lnTo>
                    <a:pt x="189" y="104"/>
                  </a:lnTo>
                  <a:lnTo>
                    <a:pt x="181" y="107"/>
                  </a:lnTo>
                  <a:lnTo>
                    <a:pt x="175" y="109"/>
                  </a:lnTo>
                  <a:lnTo>
                    <a:pt x="167" y="111"/>
                  </a:lnTo>
                  <a:lnTo>
                    <a:pt x="161" y="112"/>
                  </a:lnTo>
                  <a:lnTo>
                    <a:pt x="147" y="113"/>
                  </a:lnTo>
                  <a:lnTo>
                    <a:pt x="134" y="112"/>
                  </a:lnTo>
                  <a:lnTo>
                    <a:pt x="121" y="110"/>
                  </a:lnTo>
                  <a:lnTo>
                    <a:pt x="111" y="106"/>
                  </a:lnTo>
                  <a:lnTo>
                    <a:pt x="114" y="97"/>
                  </a:lnTo>
                  <a:lnTo>
                    <a:pt x="117" y="90"/>
                  </a:lnTo>
                  <a:lnTo>
                    <a:pt x="121" y="82"/>
                  </a:lnTo>
                  <a:lnTo>
                    <a:pt x="125" y="76"/>
                  </a:lnTo>
                  <a:lnTo>
                    <a:pt x="130" y="68"/>
                  </a:lnTo>
                  <a:lnTo>
                    <a:pt x="135" y="63"/>
                  </a:lnTo>
                  <a:lnTo>
                    <a:pt x="141" y="56"/>
                  </a:lnTo>
                  <a:lnTo>
                    <a:pt x="146" y="51"/>
                  </a:lnTo>
                  <a:lnTo>
                    <a:pt x="152" y="47"/>
                  </a:lnTo>
                  <a:lnTo>
                    <a:pt x="160" y="42"/>
                  </a:lnTo>
                  <a:lnTo>
                    <a:pt x="166" y="38"/>
                  </a:lnTo>
                  <a:lnTo>
                    <a:pt x="174" y="35"/>
                  </a:lnTo>
                  <a:lnTo>
                    <a:pt x="181" y="33"/>
                  </a:lnTo>
                  <a:lnTo>
                    <a:pt x="189" y="31"/>
                  </a:lnTo>
                  <a:lnTo>
                    <a:pt x="198" y="30"/>
                  </a:lnTo>
                  <a:lnTo>
                    <a:pt x="205" y="30"/>
                  </a:lnTo>
                  <a:close/>
                  <a:moveTo>
                    <a:pt x="239" y="406"/>
                  </a:moveTo>
                  <a:lnTo>
                    <a:pt x="407" y="406"/>
                  </a:lnTo>
                  <a:lnTo>
                    <a:pt x="407" y="376"/>
                  </a:lnTo>
                  <a:lnTo>
                    <a:pt x="406" y="365"/>
                  </a:lnTo>
                  <a:lnTo>
                    <a:pt x="403" y="354"/>
                  </a:lnTo>
                  <a:lnTo>
                    <a:pt x="399" y="345"/>
                  </a:lnTo>
                  <a:lnTo>
                    <a:pt x="394" y="336"/>
                  </a:lnTo>
                  <a:lnTo>
                    <a:pt x="387" y="328"/>
                  </a:lnTo>
                  <a:lnTo>
                    <a:pt x="380" y="321"/>
                  </a:lnTo>
                  <a:lnTo>
                    <a:pt x="371" y="316"/>
                  </a:lnTo>
                  <a:lnTo>
                    <a:pt x="363" y="311"/>
                  </a:lnTo>
                  <a:lnTo>
                    <a:pt x="271" y="289"/>
                  </a:lnTo>
                  <a:lnTo>
                    <a:pt x="271" y="258"/>
                  </a:lnTo>
                  <a:lnTo>
                    <a:pt x="278" y="253"/>
                  </a:lnTo>
                  <a:lnTo>
                    <a:pt x="284" y="248"/>
                  </a:lnTo>
                  <a:lnTo>
                    <a:pt x="291" y="242"/>
                  </a:lnTo>
                  <a:lnTo>
                    <a:pt x="297" y="236"/>
                  </a:lnTo>
                  <a:lnTo>
                    <a:pt x="308" y="223"/>
                  </a:lnTo>
                  <a:lnTo>
                    <a:pt x="317" y="209"/>
                  </a:lnTo>
                  <a:lnTo>
                    <a:pt x="321" y="200"/>
                  </a:lnTo>
                  <a:lnTo>
                    <a:pt x="324" y="192"/>
                  </a:lnTo>
                  <a:lnTo>
                    <a:pt x="327" y="184"/>
                  </a:lnTo>
                  <a:lnTo>
                    <a:pt x="329" y="175"/>
                  </a:lnTo>
                  <a:lnTo>
                    <a:pt x="332" y="167"/>
                  </a:lnTo>
                  <a:lnTo>
                    <a:pt x="333" y="157"/>
                  </a:lnTo>
                  <a:lnTo>
                    <a:pt x="334" y="149"/>
                  </a:lnTo>
                  <a:lnTo>
                    <a:pt x="334" y="139"/>
                  </a:lnTo>
                  <a:lnTo>
                    <a:pt x="334" y="125"/>
                  </a:lnTo>
                  <a:lnTo>
                    <a:pt x="332" y="111"/>
                  </a:lnTo>
                  <a:lnTo>
                    <a:pt x="328" y="97"/>
                  </a:lnTo>
                  <a:lnTo>
                    <a:pt x="324" y="84"/>
                  </a:lnTo>
                  <a:lnTo>
                    <a:pt x="319" y="72"/>
                  </a:lnTo>
                  <a:lnTo>
                    <a:pt x="312" y="61"/>
                  </a:lnTo>
                  <a:lnTo>
                    <a:pt x="305" y="50"/>
                  </a:lnTo>
                  <a:lnTo>
                    <a:pt x="296" y="40"/>
                  </a:lnTo>
                  <a:lnTo>
                    <a:pt x="288" y="32"/>
                  </a:lnTo>
                  <a:lnTo>
                    <a:pt x="277" y="23"/>
                  </a:lnTo>
                  <a:lnTo>
                    <a:pt x="266" y="17"/>
                  </a:lnTo>
                  <a:lnTo>
                    <a:pt x="255" y="10"/>
                  </a:lnTo>
                  <a:lnTo>
                    <a:pt x="244" y="6"/>
                  </a:lnTo>
                  <a:lnTo>
                    <a:pt x="231" y="3"/>
                  </a:lnTo>
                  <a:lnTo>
                    <a:pt x="219" y="1"/>
                  </a:lnTo>
                  <a:lnTo>
                    <a:pt x="205" y="0"/>
                  </a:lnTo>
                  <a:lnTo>
                    <a:pt x="192" y="1"/>
                  </a:lnTo>
                  <a:lnTo>
                    <a:pt x="179" y="3"/>
                  </a:lnTo>
                  <a:lnTo>
                    <a:pt x="167" y="6"/>
                  </a:lnTo>
                  <a:lnTo>
                    <a:pt x="156" y="10"/>
                  </a:lnTo>
                  <a:lnTo>
                    <a:pt x="144" y="17"/>
                  </a:lnTo>
                  <a:lnTo>
                    <a:pt x="133" y="23"/>
                  </a:lnTo>
                  <a:lnTo>
                    <a:pt x="124" y="32"/>
                  </a:lnTo>
                  <a:lnTo>
                    <a:pt x="114" y="40"/>
                  </a:lnTo>
                  <a:lnTo>
                    <a:pt x="106" y="50"/>
                  </a:lnTo>
                  <a:lnTo>
                    <a:pt x="99" y="61"/>
                  </a:lnTo>
                  <a:lnTo>
                    <a:pt x="92" y="72"/>
                  </a:lnTo>
                  <a:lnTo>
                    <a:pt x="87" y="84"/>
                  </a:lnTo>
                  <a:lnTo>
                    <a:pt x="83" y="97"/>
                  </a:lnTo>
                  <a:lnTo>
                    <a:pt x="80" y="111"/>
                  </a:lnTo>
                  <a:lnTo>
                    <a:pt x="77" y="125"/>
                  </a:lnTo>
                  <a:lnTo>
                    <a:pt x="76" y="139"/>
                  </a:lnTo>
                  <a:lnTo>
                    <a:pt x="76" y="147"/>
                  </a:lnTo>
                  <a:lnTo>
                    <a:pt x="77" y="157"/>
                  </a:lnTo>
                  <a:lnTo>
                    <a:pt x="78" y="166"/>
                  </a:lnTo>
                  <a:lnTo>
                    <a:pt x="81" y="174"/>
                  </a:lnTo>
                  <a:lnTo>
                    <a:pt x="86" y="190"/>
                  </a:lnTo>
                  <a:lnTo>
                    <a:pt x="92" y="206"/>
                  </a:lnTo>
                  <a:lnTo>
                    <a:pt x="101" y="220"/>
                  </a:lnTo>
                  <a:lnTo>
                    <a:pt x="112" y="234"/>
                  </a:lnTo>
                  <a:lnTo>
                    <a:pt x="124" y="246"/>
                  </a:lnTo>
                  <a:lnTo>
                    <a:pt x="136" y="256"/>
                  </a:lnTo>
                  <a:lnTo>
                    <a:pt x="136" y="289"/>
                  </a:lnTo>
                  <a:lnTo>
                    <a:pt x="48" y="313"/>
                  </a:lnTo>
                  <a:lnTo>
                    <a:pt x="39" y="316"/>
                  </a:lnTo>
                  <a:lnTo>
                    <a:pt x="29" y="321"/>
                  </a:lnTo>
                  <a:lnTo>
                    <a:pt x="22" y="328"/>
                  </a:lnTo>
                  <a:lnTo>
                    <a:pt x="14" y="336"/>
                  </a:lnTo>
                  <a:lnTo>
                    <a:pt x="9" y="345"/>
                  </a:lnTo>
                  <a:lnTo>
                    <a:pt x="5" y="354"/>
                  </a:lnTo>
                  <a:lnTo>
                    <a:pt x="1" y="364"/>
                  </a:lnTo>
                  <a:lnTo>
                    <a:pt x="0" y="375"/>
                  </a:lnTo>
                  <a:lnTo>
                    <a:pt x="0" y="406"/>
                  </a:lnTo>
                  <a:lnTo>
                    <a:pt x="202" y="406"/>
                  </a:lnTo>
                  <a:lnTo>
                    <a:pt x="239"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8"/>
            <p:cNvSpPr>
              <a:spLocks noEditPoints="1"/>
            </p:cNvSpPr>
            <p:nvPr/>
          </p:nvSpPr>
          <p:spPr bwMode="auto">
            <a:xfrm>
              <a:off x="5622925" y="1920875"/>
              <a:ext cx="128588" cy="128588"/>
            </a:xfrm>
            <a:custGeom>
              <a:avLst/>
              <a:gdLst>
                <a:gd name="T0" fmla="*/ 30 w 406"/>
                <a:gd name="T1" fmla="*/ 375 h 406"/>
                <a:gd name="T2" fmla="*/ 37 w 406"/>
                <a:gd name="T3" fmla="*/ 354 h 406"/>
                <a:gd name="T4" fmla="*/ 55 w 406"/>
                <a:gd name="T5" fmla="*/ 342 h 406"/>
                <a:gd name="T6" fmla="*/ 184 w 406"/>
                <a:gd name="T7" fmla="*/ 276 h 406"/>
                <a:gd name="T8" fmla="*/ 223 w 406"/>
                <a:gd name="T9" fmla="*/ 276 h 406"/>
                <a:gd name="T10" fmla="*/ 353 w 406"/>
                <a:gd name="T11" fmla="*/ 340 h 406"/>
                <a:gd name="T12" fmla="*/ 370 w 406"/>
                <a:gd name="T13" fmla="*/ 353 h 406"/>
                <a:gd name="T14" fmla="*/ 376 w 406"/>
                <a:gd name="T15" fmla="*/ 376 h 406"/>
                <a:gd name="T16" fmla="*/ 106 w 406"/>
                <a:gd name="T17" fmla="*/ 136 h 406"/>
                <a:gd name="T18" fmla="*/ 163 w 406"/>
                <a:gd name="T19" fmla="*/ 141 h 406"/>
                <a:gd name="T20" fmla="*/ 221 w 406"/>
                <a:gd name="T21" fmla="*/ 119 h 406"/>
                <a:gd name="T22" fmla="*/ 242 w 406"/>
                <a:gd name="T23" fmla="*/ 135 h 406"/>
                <a:gd name="T24" fmla="*/ 269 w 406"/>
                <a:gd name="T25" fmla="*/ 143 h 406"/>
                <a:gd name="T26" fmla="*/ 303 w 406"/>
                <a:gd name="T27" fmla="*/ 141 h 406"/>
                <a:gd name="T28" fmla="*/ 294 w 406"/>
                <a:gd name="T29" fmla="*/ 183 h 406"/>
                <a:gd name="T30" fmla="*/ 274 w 406"/>
                <a:gd name="T31" fmla="*/ 216 h 406"/>
                <a:gd name="T32" fmla="*/ 243 w 406"/>
                <a:gd name="T33" fmla="*/ 240 h 406"/>
                <a:gd name="T34" fmla="*/ 204 w 406"/>
                <a:gd name="T35" fmla="*/ 248 h 406"/>
                <a:gd name="T36" fmla="*/ 166 w 406"/>
                <a:gd name="T37" fmla="*/ 240 h 406"/>
                <a:gd name="T38" fmla="*/ 135 w 406"/>
                <a:gd name="T39" fmla="*/ 216 h 406"/>
                <a:gd name="T40" fmla="*/ 113 w 406"/>
                <a:gd name="T41" fmla="*/ 181 h 406"/>
                <a:gd name="T42" fmla="*/ 106 w 406"/>
                <a:gd name="T43" fmla="*/ 139 h 406"/>
                <a:gd name="T44" fmla="*/ 229 w 406"/>
                <a:gd name="T45" fmla="*/ 33 h 406"/>
                <a:gd name="T46" fmla="*/ 259 w 406"/>
                <a:gd name="T47" fmla="*/ 48 h 406"/>
                <a:gd name="T48" fmla="*/ 282 w 406"/>
                <a:gd name="T49" fmla="*/ 71 h 406"/>
                <a:gd name="T50" fmla="*/ 298 w 406"/>
                <a:gd name="T51" fmla="*/ 102 h 406"/>
                <a:gd name="T52" fmla="*/ 281 w 406"/>
                <a:gd name="T53" fmla="*/ 114 h 406"/>
                <a:gd name="T54" fmla="*/ 249 w 406"/>
                <a:gd name="T55" fmla="*/ 105 h 406"/>
                <a:gd name="T56" fmla="*/ 234 w 406"/>
                <a:gd name="T57" fmla="*/ 87 h 406"/>
                <a:gd name="T58" fmla="*/ 223 w 406"/>
                <a:gd name="T59" fmla="*/ 82 h 406"/>
                <a:gd name="T60" fmla="*/ 207 w 406"/>
                <a:gd name="T61" fmla="*/ 92 h 406"/>
                <a:gd name="T62" fmla="*/ 181 w 406"/>
                <a:gd name="T63" fmla="*/ 107 h 406"/>
                <a:gd name="T64" fmla="*/ 147 w 406"/>
                <a:gd name="T65" fmla="*/ 113 h 406"/>
                <a:gd name="T66" fmla="*/ 113 w 406"/>
                <a:gd name="T67" fmla="*/ 97 h 406"/>
                <a:gd name="T68" fmla="*/ 129 w 406"/>
                <a:gd name="T69" fmla="*/ 68 h 406"/>
                <a:gd name="T70" fmla="*/ 152 w 406"/>
                <a:gd name="T71" fmla="*/ 47 h 406"/>
                <a:gd name="T72" fmla="*/ 181 w 406"/>
                <a:gd name="T73" fmla="*/ 33 h 406"/>
                <a:gd name="T74" fmla="*/ 361 w 406"/>
                <a:gd name="T75" fmla="*/ 311 h 406"/>
                <a:gd name="T76" fmla="*/ 284 w 406"/>
                <a:gd name="T77" fmla="*/ 248 h 406"/>
                <a:gd name="T78" fmla="*/ 316 w 406"/>
                <a:gd name="T79" fmla="*/ 209 h 406"/>
                <a:gd name="T80" fmla="*/ 329 w 406"/>
                <a:gd name="T81" fmla="*/ 175 h 406"/>
                <a:gd name="T82" fmla="*/ 333 w 406"/>
                <a:gd name="T83" fmla="*/ 139 h 406"/>
                <a:gd name="T84" fmla="*/ 323 w 406"/>
                <a:gd name="T85" fmla="*/ 84 h 406"/>
                <a:gd name="T86" fmla="*/ 296 w 406"/>
                <a:gd name="T87" fmla="*/ 40 h 406"/>
                <a:gd name="T88" fmla="*/ 255 w 406"/>
                <a:gd name="T89" fmla="*/ 10 h 406"/>
                <a:gd name="T90" fmla="*/ 204 w 406"/>
                <a:gd name="T91" fmla="*/ 0 h 406"/>
                <a:gd name="T92" fmla="*/ 154 w 406"/>
                <a:gd name="T93" fmla="*/ 10 h 406"/>
                <a:gd name="T94" fmla="*/ 113 w 406"/>
                <a:gd name="T95" fmla="*/ 40 h 406"/>
                <a:gd name="T96" fmla="*/ 85 w 406"/>
                <a:gd name="T97" fmla="*/ 84 h 406"/>
                <a:gd name="T98" fmla="*/ 76 w 406"/>
                <a:gd name="T99" fmla="*/ 139 h 406"/>
                <a:gd name="T100" fmla="*/ 80 w 406"/>
                <a:gd name="T101" fmla="*/ 174 h 406"/>
                <a:gd name="T102" fmla="*/ 111 w 406"/>
                <a:gd name="T103" fmla="*/ 234 h 406"/>
                <a:gd name="T104" fmla="*/ 47 w 406"/>
                <a:gd name="T105" fmla="*/ 313 h 406"/>
                <a:gd name="T106" fmla="*/ 14 w 406"/>
                <a:gd name="T107" fmla="*/ 336 h 406"/>
                <a:gd name="T108" fmla="*/ 0 w 406"/>
                <a:gd name="T109" fmla="*/ 375 h 406"/>
                <a:gd name="T110" fmla="*/ 406 w 406"/>
                <a:gd name="T111" fmla="*/ 406 h 406"/>
                <a:gd name="T112" fmla="*/ 398 w 406"/>
                <a:gd name="T113" fmla="*/ 345 h 406"/>
                <a:gd name="T114" fmla="*/ 371 w 406"/>
                <a:gd name="T115" fmla="*/ 31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6">
                  <a:moveTo>
                    <a:pt x="239" y="376"/>
                  </a:moveTo>
                  <a:lnTo>
                    <a:pt x="201" y="376"/>
                  </a:lnTo>
                  <a:lnTo>
                    <a:pt x="30" y="376"/>
                  </a:lnTo>
                  <a:lnTo>
                    <a:pt x="30" y="375"/>
                  </a:lnTo>
                  <a:lnTo>
                    <a:pt x="31" y="369"/>
                  </a:lnTo>
                  <a:lnTo>
                    <a:pt x="32" y="364"/>
                  </a:lnTo>
                  <a:lnTo>
                    <a:pt x="34" y="359"/>
                  </a:lnTo>
                  <a:lnTo>
                    <a:pt x="37" y="354"/>
                  </a:lnTo>
                  <a:lnTo>
                    <a:pt x="41" y="350"/>
                  </a:lnTo>
                  <a:lnTo>
                    <a:pt x="46" y="346"/>
                  </a:lnTo>
                  <a:lnTo>
                    <a:pt x="50" y="343"/>
                  </a:lnTo>
                  <a:lnTo>
                    <a:pt x="55" y="342"/>
                  </a:lnTo>
                  <a:lnTo>
                    <a:pt x="166" y="311"/>
                  </a:lnTo>
                  <a:lnTo>
                    <a:pt x="166" y="271"/>
                  </a:lnTo>
                  <a:lnTo>
                    <a:pt x="174" y="274"/>
                  </a:lnTo>
                  <a:lnTo>
                    <a:pt x="184" y="276"/>
                  </a:lnTo>
                  <a:lnTo>
                    <a:pt x="195" y="277"/>
                  </a:lnTo>
                  <a:lnTo>
                    <a:pt x="204" y="278"/>
                  </a:lnTo>
                  <a:lnTo>
                    <a:pt x="214" y="277"/>
                  </a:lnTo>
                  <a:lnTo>
                    <a:pt x="223" y="276"/>
                  </a:lnTo>
                  <a:lnTo>
                    <a:pt x="232" y="275"/>
                  </a:lnTo>
                  <a:lnTo>
                    <a:pt x="241" y="272"/>
                  </a:lnTo>
                  <a:lnTo>
                    <a:pt x="241" y="311"/>
                  </a:lnTo>
                  <a:lnTo>
                    <a:pt x="353" y="340"/>
                  </a:lnTo>
                  <a:lnTo>
                    <a:pt x="358" y="343"/>
                  </a:lnTo>
                  <a:lnTo>
                    <a:pt x="362" y="346"/>
                  </a:lnTo>
                  <a:lnTo>
                    <a:pt x="366" y="349"/>
                  </a:lnTo>
                  <a:lnTo>
                    <a:pt x="370" y="353"/>
                  </a:lnTo>
                  <a:lnTo>
                    <a:pt x="372" y="359"/>
                  </a:lnTo>
                  <a:lnTo>
                    <a:pt x="374" y="364"/>
                  </a:lnTo>
                  <a:lnTo>
                    <a:pt x="376" y="369"/>
                  </a:lnTo>
                  <a:lnTo>
                    <a:pt x="376" y="376"/>
                  </a:lnTo>
                  <a:lnTo>
                    <a:pt x="239" y="376"/>
                  </a:lnTo>
                  <a:close/>
                  <a:moveTo>
                    <a:pt x="106" y="139"/>
                  </a:moveTo>
                  <a:lnTo>
                    <a:pt x="106" y="138"/>
                  </a:lnTo>
                  <a:lnTo>
                    <a:pt x="106" y="136"/>
                  </a:lnTo>
                  <a:lnTo>
                    <a:pt x="119" y="140"/>
                  </a:lnTo>
                  <a:lnTo>
                    <a:pt x="134" y="142"/>
                  </a:lnTo>
                  <a:lnTo>
                    <a:pt x="148" y="142"/>
                  </a:lnTo>
                  <a:lnTo>
                    <a:pt x="163" y="141"/>
                  </a:lnTo>
                  <a:lnTo>
                    <a:pt x="178" y="139"/>
                  </a:lnTo>
                  <a:lnTo>
                    <a:pt x="193" y="134"/>
                  </a:lnTo>
                  <a:lnTo>
                    <a:pt x="208" y="127"/>
                  </a:lnTo>
                  <a:lnTo>
                    <a:pt x="221" y="119"/>
                  </a:lnTo>
                  <a:lnTo>
                    <a:pt x="226" y="124"/>
                  </a:lnTo>
                  <a:lnTo>
                    <a:pt x="230" y="128"/>
                  </a:lnTo>
                  <a:lnTo>
                    <a:pt x="237" y="131"/>
                  </a:lnTo>
                  <a:lnTo>
                    <a:pt x="242" y="135"/>
                  </a:lnTo>
                  <a:lnTo>
                    <a:pt x="248" y="138"/>
                  </a:lnTo>
                  <a:lnTo>
                    <a:pt x="255" y="140"/>
                  </a:lnTo>
                  <a:lnTo>
                    <a:pt x="261" y="142"/>
                  </a:lnTo>
                  <a:lnTo>
                    <a:pt x="269" y="143"/>
                  </a:lnTo>
                  <a:lnTo>
                    <a:pt x="275" y="144"/>
                  </a:lnTo>
                  <a:lnTo>
                    <a:pt x="282" y="144"/>
                  </a:lnTo>
                  <a:lnTo>
                    <a:pt x="292" y="143"/>
                  </a:lnTo>
                  <a:lnTo>
                    <a:pt x="303" y="141"/>
                  </a:lnTo>
                  <a:lnTo>
                    <a:pt x="303" y="152"/>
                  </a:lnTo>
                  <a:lnTo>
                    <a:pt x="301" y="162"/>
                  </a:lnTo>
                  <a:lnTo>
                    <a:pt x="299" y="173"/>
                  </a:lnTo>
                  <a:lnTo>
                    <a:pt x="294" y="183"/>
                  </a:lnTo>
                  <a:lnTo>
                    <a:pt x="290" y="191"/>
                  </a:lnTo>
                  <a:lnTo>
                    <a:pt x="286" y="201"/>
                  </a:lnTo>
                  <a:lnTo>
                    <a:pt x="279" y="209"/>
                  </a:lnTo>
                  <a:lnTo>
                    <a:pt x="274" y="216"/>
                  </a:lnTo>
                  <a:lnTo>
                    <a:pt x="267" y="224"/>
                  </a:lnTo>
                  <a:lnTo>
                    <a:pt x="259" y="230"/>
                  </a:lnTo>
                  <a:lnTo>
                    <a:pt x="251" y="235"/>
                  </a:lnTo>
                  <a:lnTo>
                    <a:pt x="243" y="240"/>
                  </a:lnTo>
                  <a:lnTo>
                    <a:pt x="233" y="243"/>
                  </a:lnTo>
                  <a:lnTo>
                    <a:pt x="224" y="246"/>
                  </a:lnTo>
                  <a:lnTo>
                    <a:pt x="214" y="247"/>
                  </a:lnTo>
                  <a:lnTo>
                    <a:pt x="204" y="248"/>
                  </a:lnTo>
                  <a:lnTo>
                    <a:pt x="195" y="247"/>
                  </a:lnTo>
                  <a:lnTo>
                    <a:pt x="185" y="245"/>
                  </a:lnTo>
                  <a:lnTo>
                    <a:pt x="175" y="243"/>
                  </a:lnTo>
                  <a:lnTo>
                    <a:pt x="166" y="240"/>
                  </a:lnTo>
                  <a:lnTo>
                    <a:pt x="157" y="234"/>
                  </a:lnTo>
                  <a:lnTo>
                    <a:pt x="150" y="229"/>
                  </a:lnTo>
                  <a:lnTo>
                    <a:pt x="142" y="223"/>
                  </a:lnTo>
                  <a:lnTo>
                    <a:pt x="135" y="216"/>
                  </a:lnTo>
                  <a:lnTo>
                    <a:pt x="128" y="208"/>
                  </a:lnTo>
                  <a:lnTo>
                    <a:pt x="123" y="200"/>
                  </a:lnTo>
                  <a:lnTo>
                    <a:pt x="118" y="190"/>
                  </a:lnTo>
                  <a:lnTo>
                    <a:pt x="113" y="181"/>
                  </a:lnTo>
                  <a:lnTo>
                    <a:pt x="110" y="171"/>
                  </a:lnTo>
                  <a:lnTo>
                    <a:pt x="108" y="160"/>
                  </a:lnTo>
                  <a:lnTo>
                    <a:pt x="106" y="150"/>
                  </a:lnTo>
                  <a:lnTo>
                    <a:pt x="106" y="139"/>
                  </a:lnTo>
                  <a:close/>
                  <a:moveTo>
                    <a:pt x="204" y="30"/>
                  </a:moveTo>
                  <a:lnTo>
                    <a:pt x="213" y="30"/>
                  </a:lnTo>
                  <a:lnTo>
                    <a:pt x="222" y="32"/>
                  </a:lnTo>
                  <a:lnTo>
                    <a:pt x="229" y="33"/>
                  </a:lnTo>
                  <a:lnTo>
                    <a:pt x="238" y="36"/>
                  </a:lnTo>
                  <a:lnTo>
                    <a:pt x="244" y="39"/>
                  </a:lnTo>
                  <a:lnTo>
                    <a:pt x="252" y="43"/>
                  </a:lnTo>
                  <a:lnTo>
                    <a:pt x="259" y="48"/>
                  </a:lnTo>
                  <a:lnTo>
                    <a:pt x="266" y="53"/>
                  </a:lnTo>
                  <a:lnTo>
                    <a:pt x="271" y="58"/>
                  </a:lnTo>
                  <a:lnTo>
                    <a:pt x="276" y="65"/>
                  </a:lnTo>
                  <a:lnTo>
                    <a:pt x="282" y="71"/>
                  </a:lnTo>
                  <a:lnTo>
                    <a:pt x="287" y="78"/>
                  </a:lnTo>
                  <a:lnTo>
                    <a:pt x="291" y="85"/>
                  </a:lnTo>
                  <a:lnTo>
                    <a:pt x="294" y="94"/>
                  </a:lnTo>
                  <a:lnTo>
                    <a:pt x="298" y="102"/>
                  </a:lnTo>
                  <a:lnTo>
                    <a:pt x="300" y="110"/>
                  </a:lnTo>
                  <a:lnTo>
                    <a:pt x="294" y="112"/>
                  </a:lnTo>
                  <a:lnTo>
                    <a:pt x="288" y="113"/>
                  </a:lnTo>
                  <a:lnTo>
                    <a:pt x="281" y="114"/>
                  </a:lnTo>
                  <a:lnTo>
                    <a:pt x="273" y="113"/>
                  </a:lnTo>
                  <a:lnTo>
                    <a:pt x="264" y="112"/>
                  </a:lnTo>
                  <a:lnTo>
                    <a:pt x="255" y="108"/>
                  </a:lnTo>
                  <a:lnTo>
                    <a:pt x="249" y="105"/>
                  </a:lnTo>
                  <a:lnTo>
                    <a:pt x="245" y="100"/>
                  </a:lnTo>
                  <a:lnTo>
                    <a:pt x="241" y="96"/>
                  </a:lnTo>
                  <a:lnTo>
                    <a:pt x="237" y="90"/>
                  </a:lnTo>
                  <a:lnTo>
                    <a:pt x="234" y="87"/>
                  </a:lnTo>
                  <a:lnTo>
                    <a:pt x="232" y="84"/>
                  </a:lnTo>
                  <a:lnTo>
                    <a:pt x="229" y="83"/>
                  </a:lnTo>
                  <a:lnTo>
                    <a:pt x="226" y="82"/>
                  </a:lnTo>
                  <a:lnTo>
                    <a:pt x="223" y="82"/>
                  </a:lnTo>
                  <a:lnTo>
                    <a:pt x="218" y="83"/>
                  </a:lnTo>
                  <a:lnTo>
                    <a:pt x="216" y="84"/>
                  </a:lnTo>
                  <a:lnTo>
                    <a:pt x="213" y="86"/>
                  </a:lnTo>
                  <a:lnTo>
                    <a:pt x="207" y="92"/>
                  </a:lnTo>
                  <a:lnTo>
                    <a:pt x="201" y="96"/>
                  </a:lnTo>
                  <a:lnTo>
                    <a:pt x="195" y="100"/>
                  </a:lnTo>
                  <a:lnTo>
                    <a:pt x="188" y="104"/>
                  </a:lnTo>
                  <a:lnTo>
                    <a:pt x="181" y="107"/>
                  </a:lnTo>
                  <a:lnTo>
                    <a:pt x="174" y="109"/>
                  </a:lnTo>
                  <a:lnTo>
                    <a:pt x="167" y="111"/>
                  </a:lnTo>
                  <a:lnTo>
                    <a:pt x="160" y="112"/>
                  </a:lnTo>
                  <a:lnTo>
                    <a:pt x="147" y="113"/>
                  </a:lnTo>
                  <a:lnTo>
                    <a:pt x="134" y="112"/>
                  </a:lnTo>
                  <a:lnTo>
                    <a:pt x="121" y="110"/>
                  </a:lnTo>
                  <a:lnTo>
                    <a:pt x="110" y="106"/>
                  </a:lnTo>
                  <a:lnTo>
                    <a:pt x="113" y="97"/>
                  </a:lnTo>
                  <a:lnTo>
                    <a:pt x="117" y="90"/>
                  </a:lnTo>
                  <a:lnTo>
                    <a:pt x="120" y="82"/>
                  </a:lnTo>
                  <a:lnTo>
                    <a:pt x="124" y="76"/>
                  </a:lnTo>
                  <a:lnTo>
                    <a:pt x="129" y="68"/>
                  </a:lnTo>
                  <a:lnTo>
                    <a:pt x="135" y="63"/>
                  </a:lnTo>
                  <a:lnTo>
                    <a:pt x="140" y="56"/>
                  </a:lnTo>
                  <a:lnTo>
                    <a:pt x="145" y="51"/>
                  </a:lnTo>
                  <a:lnTo>
                    <a:pt x="152" y="47"/>
                  </a:lnTo>
                  <a:lnTo>
                    <a:pt x="158" y="42"/>
                  </a:lnTo>
                  <a:lnTo>
                    <a:pt x="166" y="38"/>
                  </a:lnTo>
                  <a:lnTo>
                    <a:pt x="173" y="35"/>
                  </a:lnTo>
                  <a:lnTo>
                    <a:pt x="181" y="33"/>
                  </a:lnTo>
                  <a:lnTo>
                    <a:pt x="188" y="31"/>
                  </a:lnTo>
                  <a:lnTo>
                    <a:pt x="197" y="30"/>
                  </a:lnTo>
                  <a:lnTo>
                    <a:pt x="204" y="30"/>
                  </a:lnTo>
                  <a:close/>
                  <a:moveTo>
                    <a:pt x="361" y="311"/>
                  </a:moveTo>
                  <a:lnTo>
                    <a:pt x="271" y="289"/>
                  </a:lnTo>
                  <a:lnTo>
                    <a:pt x="271" y="258"/>
                  </a:lnTo>
                  <a:lnTo>
                    <a:pt x="277" y="253"/>
                  </a:lnTo>
                  <a:lnTo>
                    <a:pt x="284" y="248"/>
                  </a:lnTo>
                  <a:lnTo>
                    <a:pt x="290" y="242"/>
                  </a:lnTo>
                  <a:lnTo>
                    <a:pt x="297" y="236"/>
                  </a:lnTo>
                  <a:lnTo>
                    <a:pt x="307" y="223"/>
                  </a:lnTo>
                  <a:lnTo>
                    <a:pt x="316" y="209"/>
                  </a:lnTo>
                  <a:lnTo>
                    <a:pt x="320" y="200"/>
                  </a:lnTo>
                  <a:lnTo>
                    <a:pt x="323" y="192"/>
                  </a:lnTo>
                  <a:lnTo>
                    <a:pt x="327" y="184"/>
                  </a:lnTo>
                  <a:lnTo>
                    <a:pt x="329" y="175"/>
                  </a:lnTo>
                  <a:lnTo>
                    <a:pt x="331" y="167"/>
                  </a:lnTo>
                  <a:lnTo>
                    <a:pt x="332" y="157"/>
                  </a:lnTo>
                  <a:lnTo>
                    <a:pt x="333" y="149"/>
                  </a:lnTo>
                  <a:lnTo>
                    <a:pt x="333" y="139"/>
                  </a:lnTo>
                  <a:lnTo>
                    <a:pt x="333" y="125"/>
                  </a:lnTo>
                  <a:lnTo>
                    <a:pt x="331" y="111"/>
                  </a:lnTo>
                  <a:lnTo>
                    <a:pt x="328" y="97"/>
                  </a:lnTo>
                  <a:lnTo>
                    <a:pt x="323" y="84"/>
                  </a:lnTo>
                  <a:lnTo>
                    <a:pt x="318" y="72"/>
                  </a:lnTo>
                  <a:lnTo>
                    <a:pt x="312" y="61"/>
                  </a:lnTo>
                  <a:lnTo>
                    <a:pt x="304" y="50"/>
                  </a:lnTo>
                  <a:lnTo>
                    <a:pt x="296" y="40"/>
                  </a:lnTo>
                  <a:lnTo>
                    <a:pt x="287" y="32"/>
                  </a:lnTo>
                  <a:lnTo>
                    <a:pt x="276" y="23"/>
                  </a:lnTo>
                  <a:lnTo>
                    <a:pt x="266" y="17"/>
                  </a:lnTo>
                  <a:lnTo>
                    <a:pt x="255" y="10"/>
                  </a:lnTo>
                  <a:lnTo>
                    <a:pt x="243" y="6"/>
                  </a:lnTo>
                  <a:lnTo>
                    <a:pt x="230" y="3"/>
                  </a:lnTo>
                  <a:lnTo>
                    <a:pt x="217" y="1"/>
                  </a:lnTo>
                  <a:lnTo>
                    <a:pt x="204" y="0"/>
                  </a:lnTo>
                  <a:lnTo>
                    <a:pt x="192" y="1"/>
                  </a:lnTo>
                  <a:lnTo>
                    <a:pt x="179" y="3"/>
                  </a:lnTo>
                  <a:lnTo>
                    <a:pt x="166" y="6"/>
                  </a:lnTo>
                  <a:lnTo>
                    <a:pt x="154" y="10"/>
                  </a:lnTo>
                  <a:lnTo>
                    <a:pt x="143" y="17"/>
                  </a:lnTo>
                  <a:lnTo>
                    <a:pt x="133" y="23"/>
                  </a:lnTo>
                  <a:lnTo>
                    <a:pt x="123" y="32"/>
                  </a:lnTo>
                  <a:lnTo>
                    <a:pt x="113" y="40"/>
                  </a:lnTo>
                  <a:lnTo>
                    <a:pt x="105" y="50"/>
                  </a:lnTo>
                  <a:lnTo>
                    <a:pt x="98" y="61"/>
                  </a:lnTo>
                  <a:lnTo>
                    <a:pt x="92" y="72"/>
                  </a:lnTo>
                  <a:lnTo>
                    <a:pt x="85" y="84"/>
                  </a:lnTo>
                  <a:lnTo>
                    <a:pt x="81" y="97"/>
                  </a:lnTo>
                  <a:lnTo>
                    <a:pt x="78" y="111"/>
                  </a:lnTo>
                  <a:lnTo>
                    <a:pt x="77" y="125"/>
                  </a:lnTo>
                  <a:lnTo>
                    <a:pt x="76" y="139"/>
                  </a:lnTo>
                  <a:lnTo>
                    <a:pt x="76" y="147"/>
                  </a:lnTo>
                  <a:lnTo>
                    <a:pt x="77" y="157"/>
                  </a:lnTo>
                  <a:lnTo>
                    <a:pt x="78" y="166"/>
                  </a:lnTo>
                  <a:lnTo>
                    <a:pt x="80" y="174"/>
                  </a:lnTo>
                  <a:lnTo>
                    <a:pt x="85" y="190"/>
                  </a:lnTo>
                  <a:lnTo>
                    <a:pt x="92" y="206"/>
                  </a:lnTo>
                  <a:lnTo>
                    <a:pt x="100" y="220"/>
                  </a:lnTo>
                  <a:lnTo>
                    <a:pt x="111" y="234"/>
                  </a:lnTo>
                  <a:lnTo>
                    <a:pt x="123" y="246"/>
                  </a:lnTo>
                  <a:lnTo>
                    <a:pt x="136" y="256"/>
                  </a:lnTo>
                  <a:lnTo>
                    <a:pt x="136" y="289"/>
                  </a:lnTo>
                  <a:lnTo>
                    <a:pt x="47" y="313"/>
                  </a:lnTo>
                  <a:lnTo>
                    <a:pt x="37" y="316"/>
                  </a:lnTo>
                  <a:lnTo>
                    <a:pt x="29" y="321"/>
                  </a:lnTo>
                  <a:lnTo>
                    <a:pt x="21" y="328"/>
                  </a:lnTo>
                  <a:lnTo>
                    <a:pt x="14" y="336"/>
                  </a:lnTo>
                  <a:lnTo>
                    <a:pt x="8" y="345"/>
                  </a:lnTo>
                  <a:lnTo>
                    <a:pt x="4" y="354"/>
                  </a:lnTo>
                  <a:lnTo>
                    <a:pt x="1" y="364"/>
                  </a:lnTo>
                  <a:lnTo>
                    <a:pt x="0" y="375"/>
                  </a:lnTo>
                  <a:lnTo>
                    <a:pt x="0" y="406"/>
                  </a:lnTo>
                  <a:lnTo>
                    <a:pt x="201" y="406"/>
                  </a:lnTo>
                  <a:lnTo>
                    <a:pt x="239" y="406"/>
                  </a:lnTo>
                  <a:lnTo>
                    <a:pt x="406" y="406"/>
                  </a:lnTo>
                  <a:lnTo>
                    <a:pt x="406" y="376"/>
                  </a:lnTo>
                  <a:lnTo>
                    <a:pt x="405" y="365"/>
                  </a:lnTo>
                  <a:lnTo>
                    <a:pt x="403" y="354"/>
                  </a:lnTo>
                  <a:lnTo>
                    <a:pt x="398" y="345"/>
                  </a:lnTo>
                  <a:lnTo>
                    <a:pt x="393" y="336"/>
                  </a:lnTo>
                  <a:lnTo>
                    <a:pt x="387" y="328"/>
                  </a:lnTo>
                  <a:lnTo>
                    <a:pt x="379" y="321"/>
                  </a:lnTo>
                  <a:lnTo>
                    <a:pt x="371" y="316"/>
                  </a:lnTo>
                  <a:lnTo>
                    <a:pt x="361"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9"/>
            <p:cNvSpPr>
              <a:spLocks noEditPoints="1"/>
            </p:cNvSpPr>
            <p:nvPr/>
          </p:nvSpPr>
          <p:spPr bwMode="auto">
            <a:xfrm>
              <a:off x="5543550" y="2073275"/>
              <a:ext cx="130175" cy="128588"/>
            </a:xfrm>
            <a:custGeom>
              <a:avLst/>
              <a:gdLst>
                <a:gd name="T0" fmla="*/ 30 w 409"/>
                <a:gd name="T1" fmla="*/ 379 h 409"/>
                <a:gd name="T2" fmla="*/ 35 w 409"/>
                <a:gd name="T3" fmla="*/ 359 h 409"/>
                <a:gd name="T4" fmla="*/ 50 w 409"/>
                <a:gd name="T5" fmla="*/ 343 h 409"/>
                <a:gd name="T6" fmla="*/ 172 w 409"/>
                <a:gd name="T7" fmla="*/ 273 h 409"/>
                <a:gd name="T8" fmla="*/ 215 w 409"/>
                <a:gd name="T9" fmla="*/ 277 h 409"/>
                <a:gd name="T10" fmla="*/ 246 w 409"/>
                <a:gd name="T11" fmla="*/ 311 h 409"/>
                <a:gd name="T12" fmla="*/ 368 w 409"/>
                <a:gd name="T13" fmla="*/ 349 h 409"/>
                <a:gd name="T14" fmla="*/ 379 w 409"/>
                <a:gd name="T15" fmla="*/ 370 h 409"/>
                <a:gd name="T16" fmla="*/ 106 w 409"/>
                <a:gd name="T17" fmla="*/ 137 h 409"/>
                <a:gd name="T18" fmla="*/ 148 w 409"/>
                <a:gd name="T19" fmla="*/ 142 h 409"/>
                <a:gd name="T20" fmla="*/ 208 w 409"/>
                <a:gd name="T21" fmla="*/ 127 h 409"/>
                <a:gd name="T22" fmla="*/ 236 w 409"/>
                <a:gd name="T23" fmla="*/ 132 h 409"/>
                <a:gd name="T24" fmla="*/ 260 w 409"/>
                <a:gd name="T25" fmla="*/ 141 h 409"/>
                <a:gd name="T26" fmla="*/ 293 w 409"/>
                <a:gd name="T27" fmla="*/ 142 h 409"/>
                <a:gd name="T28" fmla="*/ 299 w 409"/>
                <a:gd name="T29" fmla="*/ 172 h 409"/>
                <a:gd name="T30" fmla="*/ 281 w 409"/>
                <a:gd name="T31" fmla="*/ 209 h 409"/>
                <a:gd name="T32" fmla="*/ 252 w 409"/>
                <a:gd name="T33" fmla="*/ 234 h 409"/>
                <a:gd name="T34" fmla="*/ 215 w 409"/>
                <a:gd name="T35" fmla="*/ 247 h 409"/>
                <a:gd name="T36" fmla="*/ 176 w 409"/>
                <a:gd name="T37" fmla="*/ 243 h 409"/>
                <a:gd name="T38" fmla="*/ 142 w 409"/>
                <a:gd name="T39" fmla="*/ 223 h 409"/>
                <a:gd name="T40" fmla="*/ 118 w 409"/>
                <a:gd name="T41" fmla="*/ 191 h 409"/>
                <a:gd name="T42" fmla="*/ 107 w 409"/>
                <a:gd name="T43" fmla="*/ 150 h 409"/>
                <a:gd name="T44" fmla="*/ 222 w 409"/>
                <a:gd name="T45" fmla="*/ 31 h 409"/>
                <a:gd name="T46" fmla="*/ 252 w 409"/>
                <a:gd name="T47" fmla="*/ 43 h 409"/>
                <a:gd name="T48" fmla="*/ 276 w 409"/>
                <a:gd name="T49" fmla="*/ 64 h 409"/>
                <a:gd name="T50" fmla="*/ 295 w 409"/>
                <a:gd name="T51" fmla="*/ 93 h 409"/>
                <a:gd name="T52" fmla="*/ 287 w 409"/>
                <a:gd name="T53" fmla="*/ 113 h 409"/>
                <a:gd name="T54" fmla="*/ 254 w 409"/>
                <a:gd name="T55" fmla="*/ 107 h 409"/>
                <a:gd name="T56" fmla="*/ 237 w 409"/>
                <a:gd name="T57" fmla="*/ 90 h 409"/>
                <a:gd name="T58" fmla="*/ 226 w 409"/>
                <a:gd name="T59" fmla="*/ 82 h 409"/>
                <a:gd name="T60" fmla="*/ 213 w 409"/>
                <a:gd name="T61" fmla="*/ 87 h 409"/>
                <a:gd name="T62" fmla="*/ 189 w 409"/>
                <a:gd name="T63" fmla="*/ 104 h 409"/>
                <a:gd name="T64" fmla="*/ 161 w 409"/>
                <a:gd name="T65" fmla="*/ 112 h 409"/>
                <a:gd name="T66" fmla="*/ 111 w 409"/>
                <a:gd name="T67" fmla="*/ 106 h 409"/>
                <a:gd name="T68" fmla="*/ 124 w 409"/>
                <a:gd name="T69" fmla="*/ 75 h 409"/>
                <a:gd name="T70" fmla="*/ 146 w 409"/>
                <a:gd name="T71" fmla="*/ 51 h 409"/>
                <a:gd name="T72" fmla="*/ 174 w 409"/>
                <a:gd name="T73" fmla="*/ 35 h 409"/>
                <a:gd name="T74" fmla="*/ 205 w 409"/>
                <a:gd name="T75" fmla="*/ 30 h 409"/>
                <a:gd name="T76" fmla="*/ 289 w 409"/>
                <a:gd name="T77" fmla="*/ 244 h 409"/>
                <a:gd name="T78" fmla="*/ 325 w 409"/>
                <a:gd name="T79" fmla="*/ 189 h 409"/>
                <a:gd name="T80" fmla="*/ 333 w 409"/>
                <a:gd name="T81" fmla="*/ 124 h 409"/>
                <a:gd name="T82" fmla="*/ 318 w 409"/>
                <a:gd name="T83" fmla="*/ 73 h 409"/>
                <a:gd name="T84" fmla="*/ 287 w 409"/>
                <a:gd name="T85" fmla="*/ 32 h 409"/>
                <a:gd name="T86" fmla="*/ 243 w 409"/>
                <a:gd name="T87" fmla="*/ 6 h 409"/>
                <a:gd name="T88" fmla="*/ 192 w 409"/>
                <a:gd name="T89" fmla="*/ 1 h 409"/>
                <a:gd name="T90" fmla="*/ 143 w 409"/>
                <a:gd name="T91" fmla="*/ 17 h 409"/>
                <a:gd name="T92" fmla="*/ 105 w 409"/>
                <a:gd name="T93" fmla="*/ 50 h 409"/>
                <a:gd name="T94" fmla="*/ 81 w 409"/>
                <a:gd name="T95" fmla="*/ 97 h 409"/>
                <a:gd name="T96" fmla="*/ 77 w 409"/>
                <a:gd name="T97" fmla="*/ 156 h 409"/>
                <a:gd name="T98" fmla="*/ 100 w 409"/>
                <a:gd name="T99" fmla="*/ 219 h 409"/>
                <a:gd name="T100" fmla="*/ 133 w 409"/>
                <a:gd name="T101" fmla="*/ 288 h 409"/>
                <a:gd name="T102" fmla="*/ 21 w 409"/>
                <a:gd name="T103" fmla="*/ 328 h 409"/>
                <a:gd name="T104" fmla="*/ 1 w 409"/>
                <a:gd name="T105" fmla="*/ 364 h 409"/>
                <a:gd name="T106" fmla="*/ 224 w 409"/>
                <a:gd name="T107" fmla="*/ 409 h 409"/>
                <a:gd name="T108" fmla="*/ 406 w 409"/>
                <a:gd name="T109" fmla="*/ 355 h 409"/>
                <a:gd name="T110" fmla="*/ 380 w 409"/>
                <a:gd name="T111"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409">
                  <a:moveTo>
                    <a:pt x="379" y="379"/>
                  </a:moveTo>
                  <a:lnTo>
                    <a:pt x="224" y="379"/>
                  </a:lnTo>
                  <a:lnTo>
                    <a:pt x="186" y="379"/>
                  </a:lnTo>
                  <a:lnTo>
                    <a:pt x="30" y="379"/>
                  </a:lnTo>
                  <a:lnTo>
                    <a:pt x="30" y="375"/>
                  </a:lnTo>
                  <a:lnTo>
                    <a:pt x="31" y="370"/>
                  </a:lnTo>
                  <a:lnTo>
                    <a:pt x="32" y="364"/>
                  </a:lnTo>
                  <a:lnTo>
                    <a:pt x="35" y="359"/>
                  </a:lnTo>
                  <a:lnTo>
                    <a:pt x="37" y="355"/>
                  </a:lnTo>
                  <a:lnTo>
                    <a:pt x="42" y="349"/>
                  </a:lnTo>
                  <a:lnTo>
                    <a:pt x="46" y="346"/>
                  </a:lnTo>
                  <a:lnTo>
                    <a:pt x="50" y="343"/>
                  </a:lnTo>
                  <a:lnTo>
                    <a:pt x="56" y="341"/>
                  </a:lnTo>
                  <a:lnTo>
                    <a:pt x="163" y="311"/>
                  </a:lnTo>
                  <a:lnTo>
                    <a:pt x="163" y="270"/>
                  </a:lnTo>
                  <a:lnTo>
                    <a:pt x="172" y="273"/>
                  </a:lnTo>
                  <a:lnTo>
                    <a:pt x="183" y="275"/>
                  </a:lnTo>
                  <a:lnTo>
                    <a:pt x="194" y="277"/>
                  </a:lnTo>
                  <a:lnTo>
                    <a:pt x="205" y="277"/>
                  </a:lnTo>
                  <a:lnTo>
                    <a:pt x="215" y="277"/>
                  </a:lnTo>
                  <a:lnTo>
                    <a:pt x="226" y="275"/>
                  </a:lnTo>
                  <a:lnTo>
                    <a:pt x="237" y="273"/>
                  </a:lnTo>
                  <a:lnTo>
                    <a:pt x="246" y="270"/>
                  </a:lnTo>
                  <a:lnTo>
                    <a:pt x="246" y="311"/>
                  </a:lnTo>
                  <a:lnTo>
                    <a:pt x="354" y="341"/>
                  </a:lnTo>
                  <a:lnTo>
                    <a:pt x="359" y="343"/>
                  </a:lnTo>
                  <a:lnTo>
                    <a:pt x="363" y="346"/>
                  </a:lnTo>
                  <a:lnTo>
                    <a:pt x="368" y="349"/>
                  </a:lnTo>
                  <a:lnTo>
                    <a:pt x="372" y="355"/>
                  </a:lnTo>
                  <a:lnTo>
                    <a:pt x="375" y="359"/>
                  </a:lnTo>
                  <a:lnTo>
                    <a:pt x="377" y="364"/>
                  </a:lnTo>
                  <a:lnTo>
                    <a:pt x="379" y="370"/>
                  </a:lnTo>
                  <a:lnTo>
                    <a:pt x="379" y="375"/>
                  </a:lnTo>
                  <a:lnTo>
                    <a:pt x="379" y="379"/>
                  </a:lnTo>
                  <a:close/>
                  <a:moveTo>
                    <a:pt x="106" y="139"/>
                  </a:moveTo>
                  <a:lnTo>
                    <a:pt x="106" y="137"/>
                  </a:lnTo>
                  <a:lnTo>
                    <a:pt x="106" y="136"/>
                  </a:lnTo>
                  <a:lnTo>
                    <a:pt x="120" y="140"/>
                  </a:lnTo>
                  <a:lnTo>
                    <a:pt x="134" y="142"/>
                  </a:lnTo>
                  <a:lnTo>
                    <a:pt x="148" y="142"/>
                  </a:lnTo>
                  <a:lnTo>
                    <a:pt x="163" y="141"/>
                  </a:lnTo>
                  <a:lnTo>
                    <a:pt x="179" y="139"/>
                  </a:lnTo>
                  <a:lnTo>
                    <a:pt x="193" y="134"/>
                  </a:lnTo>
                  <a:lnTo>
                    <a:pt x="208" y="127"/>
                  </a:lnTo>
                  <a:lnTo>
                    <a:pt x="221" y="119"/>
                  </a:lnTo>
                  <a:lnTo>
                    <a:pt x="226" y="123"/>
                  </a:lnTo>
                  <a:lnTo>
                    <a:pt x="230" y="127"/>
                  </a:lnTo>
                  <a:lnTo>
                    <a:pt x="236" y="132"/>
                  </a:lnTo>
                  <a:lnTo>
                    <a:pt x="242" y="135"/>
                  </a:lnTo>
                  <a:lnTo>
                    <a:pt x="247" y="137"/>
                  </a:lnTo>
                  <a:lnTo>
                    <a:pt x="254" y="139"/>
                  </a:lnTo>
                  <a:lnTo>
                    <a:pt x="260" y="141"/>
                  </a:lnTo>
                  <a:lnTo>
                    <a:pt x="268" y="142"/>
                  </a:lnTo>
                  <a:lnTo>
                    <a:pt x="273" y="143"/>
                  </a:lnTo>
                  <a:lnTo>
                    <a:pt x="280" y="143"/>
                  </a:lnTo>
                  <a:lnTo>
                    <a:pt x="293" y="142"/>
                  </a:lnTo>
                  <a:lnTo>
                    <a:pt x="303" y="140"/>
                  </a:lnTo>
                  <a:lnTo>
                    <a:pt x="303" y="151"/>
                  </a:lnTo>
                  <a:lnTo>
                    <a:pt x="301" y="162"/>
                  </a:lnTo>
                  <a:lnTo>
                    <a:pt x="299" y="172"/>
                  </a:lnTo>
                  <a:lnTo>
                    <a:pt x="296" y="182"/>
                  </a:lnTo>
                  <a:lnTo>
                    <a:pt x="291" y="192"/>
                  </a:lnTo>
                  <a:lnTo>
                    <a:pt x="286" y="200"/>
                  </a:lnTo>
                  <a:lnTo>
                    <a:pt x="281" y="209"/>
                  </a:lnTo>
                  <a:lnTo>
                    <a:pt x="274" y="216"/>
                  </a:lnTo>
                  <a:lnTo>
                    <a:pt x="267" y="223"/>
                  </a:lnTo>
                  <a:lnTo>
                    <a:pt x="259" y="229"/>
                  </a:lnTo>
                  <a:lnTo>
                    <a:pt x="252" y="234"/>
                  </a:lnTo>
                  <a:lnTo>
                    <a:pt x="243" y="239"/>
                  </a:lnTo>
                  <a:lnTo>
                    <a:pt x="234" y="243"/>
                  </a:lnTo>
                  <a:lnTo>
                    <a:pt x="225" y="245"/>
                  </a:lnTo>
                  <a:lnTo>
                    <a:pt x="215" y="247"/>
                  </a:lnTo>
                  <a:lnTo>
                    <a:pt x="205" y="247"/>
                  </a:lnTo>
                  <a:lnTo>
                    <a:pt x="195" y="247"/>
                  </a:lnTo>
                  <a:lnTo>
                    <a:pt x="185" y="245"/>
                  </a:lnTo>
                  <a:lnTo>
                    <a:pt x="176" y="243"/>
                  </a:lnTo>
                  <a:lnTo>
                    <a:pt x="166" y="239"/>
                  </a:lnTo>
                  <a:lnTo>
                    <a:pt x="157" y="234"/>
                  </a:lnTo>
                  <a:lnTo>
                    <a:pt x="150" y="229"/>
                  </a:lnTo>
                  <a:lnTo>
                    <a:pt x="142" y="223"/>
                  </a:lnTo>
                  <a:lnTo>
                    <a:pt x="135" y="216"/>
                  </a:lnTo>
                  <a:lnTo>
                    <a:pt x="128" y="208"/>
                  </a:lnTo>
                  <a:lnTo>
                    <a:pt x="123" y="199"/>
                  </a:lnTo>
                  <a:lnTo>
                    <a:pt x="118" y="191"/>
                  </a:lnTo>
                  <a:lnTo>
                    <a:pt x="113" y="181"/>
                  </a:lnTo>
                  <a:lnTo>
                    <a:pt x="110" y="171"/>
                  </a:lnTo>
                  <a:lnTo>
                    <a:pt x="108" y="160"/>
                  </a:lnTo>
                  <a:lnTo>
                    <a:pt x="107" y="150"/>
                  </a:lnTo>
                  <a:lnTo>
                    <a:pt x="106" y="139"/>
                  </a:lnTo>
                  <a:close/>
                  <a:moveTo>
                    <a:pt x="205" y="30"/>
                  </a:moveTo>
                  <a:lnTo>
                    <a:pt x="213" y="30"/>
                  </a:lnTo>
                  <a:lnTo>
                    <a:pt x="222" y="31"/>
                  </a:lnTo>
                  <a:lnTo>
                    <a:pt x="229" y="33"/>
                  </a:lnTo>
                  <a:lnTo>
                    <a:pt x="237" y="36"/>
                  </a:lnTo>
                  <a:lnTo>
                    <a:pt x="244" y="39"/>
                  </a:lnTo>
                  <a:lnTo>
                    <a:pt x="252" y="43"/>
                  </a:lnTo>
                  <a:lnTo>
                    <a:pt x="258" y="47"/>
                  </a:lnTo>
                  <a:lnTo>
                    <a:pt x="265" y="52"/>
                  </a:lnTo>
                  <a:lnTo>
                    <a:pt x="271" y="58"/>
                  </a:lnTo>
                  <a:lnTo>
                    <a:pt x="276" y="64"/>
                  </a:lnTo>
                  <a:lnTo>
                    <a:pt x="282" y="70"/>
                  </a:lnTo>
                  <a:lnTo>
                    <a:pt x="286" y="78"/>
                  </a:lnTo>
                  <a:lnTo>
                    <a:pt x="290" y="85"/>
                  </a:lnTo>
                  <a:lnTo>
                    <a:pt x="295" y="93"/>
                  </a:lnTo>
                  <a:lnTo>
                    <a:pt x="297" y="100"/>
                  </a:lnTo>
                  <a:lnTo>
                    <a:pt x="300" y="109"/>
                  </a:lnTo>
                  <a:lnTo>
                    <a:pt x="294" y="111"/>
                  </a:lnTo>
                  <a:lnTo>
                    <a:pt x="287" y="113"/>
                  </a:lnTo>
                  <a:lnTo>
                    <a:pt x="280" y="113"/>
                  </a:lnTo>
                  <a:lnTo>
                    <a:pt x="272" y="112"/>
                  </a:lnTo>
                  <a:lnTo>
                    <a:pt x="264" y="111"/>
                  </a:lnTo>
                  <a:lnTo>
                    <a:pt x="254" y="107"/>
                  </a:lnTo>
                  <a:lnTo>
                    <a:pt x="250" y="104"/>
                  </a:lnTo>
                  <a:lnTo>
                    <a:pt x="245" y="100"/>
                  </a:lnTo>
                  <a:lnTo>
                    <a:pt x="241" y="95"/>
                  </a:lnTo>
                  <a:lnTo>
                    <a:pt x="237" y="90"/>
                  </a:lnTo>
                  <a:lnTo>
                    <a:pt x="235" y="87"/>
                  </a:lnTo>
                  <a:lnTo>
                    <a:pt x="232" y="84"/>
                  </a:lnTo>
                  <a:lnTo>
                    <a:pt x="229" y="83"/>
                  </a:lnTo>
                  <a:lnTo>
                    <a:pt x="226" y="82"/>
                  </a:lnTo>
                  <a:lnTo>
                    <a:pt x="223" y="82"/>
                  </a:lnTo>
                  <a:lnTo>
                    <a:pt x="219" y="82"/>
                  </a:lnTo>
                  <a:lnTo>
                    <a:pt x="216" y="84"/>
                  </a:lnTo>
                  <a:lnTo>
                    <a:pt x="213" y="87"/>
                  </a:lnTo>
                  <a:lnTo>
                    <a:pt x="207" y="92"/>
                  </a:lnTo>
                  <a:lnTo>
                    <a:pt x="201" y="96"/>
                  </a:lnTo>
                  <a:lnTo>
                    <a:pt x="195" y="100"/>
                  </a:lnTo>
                  <a:lnTo>
                    <a:pt x="189" y="104"/>
                  </a:lnTo>
                  <a:lnTo>
                    <a:pt x="181" y="107"/>
                  </a:lnTo>
                  <a:lnTo>
                    <a:pt x="175" y="109"/>
                  </a:lnTo>
                  <a:lnTo>
                    <a:pt x="167" y="110"/>
                  </a:lnTo>
                  <a:lnTo>
                    <a:pt x="161" y="112"/>
                  </a:lnTo>
                  <a:lnTo>
                    <a:pt x="147" y="112"/>
                  </a:lnTo>
                  <a:lnTo>
                    <a:pt x="134" y="112"/>
                  </a:lnTo>
                  <a:lnTo>
                    <a:pt x="121" y="109"/>
                  </a:lnTo>
                  <a:lnTo>
                    <a:pt x="111" y="106"/>
                  </a:lnTo>
                  <a:lnTo>
                    <a:pt x="113" y="97"/>
                  </a:lnTo>
                  <a:lnTo>
                    <a:pt x="117" y="90"/>
                  </a:lnTo>
                  <a:lnTo>
                    <a:pt x="120" y="82"/>
                  </a:lnTo>
                  <a:lnTo>
                    <a:pt x="124" y="75"/>
                  </a:lnTo>
                  <a:lnTo>
                    <a:pt x="130" y="68"/>
                  </a:lnTo>
                  <a:lnTo>
                    <a:pt x="135" y="62"/>
                  </a:lnTo>
                  <a:lnTo>
                    <a:pt x="140" y="56"/>
                  </a:lnTo>
                  <a:lnTo>
                    <a:pt x="146" y="51"/>
                  </a:lnTo>
                  <a:lnTo>
                    <a:pt x="152" y="47"/>
                  </a:lnTo>
                  <a:lnTo>
                    <a:pt x="159" y="43"/>
                  </a:lnTo>
                  <a:lnTo>
                    <a:pt x="166" y="38"/>
                  </a:lnTo>
                  <a:lnTo>
                    <a:pt x="174" y="35"/>
                  </a:lnTo>
                  <a:lnTo>
                    <a:pt x="181" y="33"/>
                  </a:lnTo>
                  <a:lnTo>
                    <a:pt x="189" y="31"/>
                  </a:lnTo>
                  <a:lnTo>
                    <a:pt x="197" y="30"/>
                  </a:lnTo>
                  <a:lnTo>
                    <a:pt x="205" y="30"/>
                  </a:lnTo>
                  <a:close/>
                  <a:moveTo>
                    <a:pt x="362" y="312"/>
                  </a:moveTo>
                  <a:lnTo>
                    <a:pt x="276" y="288"/>
                  </a:lnTo>
                  <a:lnTo>
                    <a:pt x="276" y="254"/>
                  </a:lnTo>
                  <a:lnTo>
                    <a:pt x="289" y="244"/>
                  </a:lnTo>
                  <a:lnTo>
                    <a:pt x="300" y="232"/>
                  </a:lnTo>
                  <a:lnTo>
                    <a:pt x="310" y="219"/>
                  </a:lnTo>
                  <a:lnTo>
                    <a:pt x="318" y="204"/>
                  </a:lnTo>
                  <a:lnTo>
                    <a:pt x="325" y="189"/>
                  </a:lnTo>
                  <a:lnTo>
                    <a:pt x="329" y="173"/>
                  </a:lnTo>
                  <a:lnTo>
                    <a:pt x="332" y="156"/>
                  </a:lnTo>
                  <a:lnTo>
                    <a:pt x="333" y="139"/>
                  </a:lnTo>
                  <a:lnTo>
                    <a:pt x="333" y="124"/>
                  </a:lnTo>
                  <a:lnTo>
                    <a:pt x="331" y="111"/>
                  </a:lnTo>
                  <a:lnTo>
                    <a:pt x="328" y="97"/>
                  </a:lnTo>
                  <a:lnTo>
                    <a:pt x="324" y="84"/>
                  </a:lnTo>
                  <a:lnTo>
                    <a:pt x="318" y="73"/>
                  </a:lnTo>
                  <a:lnTo>
                    <a:pt x="312" y="61"/>
                  </a:lnTo>
                  <a:lnTo>
                    <a:pt x="304" y="50"/>
                  </a:lnTo>
                  <a:lnTo>
                    <a:pt x="296" y="40"/>
                  </a:lnTo>
                  <a:lnTo>
                    <a:pt x="287" y="32"/>
                  </a:lnTo>
                  <a:lnTo>
                    <a:pt x="276" y="23"/>
                  </a:lnTo>
                  <a:lnTo>
                    <a:pt x="266" y="17"/>
                  </a:lnTo>
                  <a:lnTo>
                    <a:pt x="255" y="10"/>
                  </a:lnTo>
                  <a:lnTo>
                    <a:pt x="243" y="6"/>
                  </a:lnTo>
                  <a:lnTo>
                    <a:pt x="230" y="3"/>
                  </a:lnTo>
                  <a:lnTo>
                    <a:pt x="217" y="1"/>
                  </a:lnTo>
                  <a:lnTo>
                    <a:pt x="205" y="0"/>
                  </a:lnTo>
                  <a:lnTo>
                    <a:pt x="192" y="1"/>
                  </a:lnTo>
                  <a:lnTo>
                    <a:pt x="179" y="3"/>
                  </a:lnTo>
                  <a:lnTo>
                    <a:pt x="167" y="6"/>
                  </a:lnTo>
                  <a:lnTo>
                    <a:pt x="154" y="10"/>
                  </a:lnTo>
                  <a:lnTo>
                    <a:pt x="143" y="17"/>
                  </a:lnTo>
                  <a:lnTo>
                    <a:pt x="133" y="23"/>
                  </a:lnTo>
                  <a:lnTo>
                    <a:pt x="123" y="32"/>
                  </a:lnTo>
                  <a:lnTo>
                    <a:pt x="113" y="40"/>
                  </a:lnTo>
                  <a:lnTo>
                    <a:pt x="105" y="50"/>
                  </a:lnTo>
                  <a:lnTo>
                    <a:pt x="98" y="61"/>
                  </a:lnTo>
                  <a:lnTo>
                    <a:pt x="92" y="73"/>
                  </a:lnTo>
                  <a:lnTo>
                    <a:pt x="86" y="84"/>
                  </a:lnTo>
                  <a:lnTo>
                    <a:pt x="81" y="97"/>
                  </a:lnTo>
                  <a:lnTo>
                    <a:pt x="78" y="111"/>
                  </a:lnTo>
                  <a:lnTo>
                    <a:pt x="77" y="124"/>
                  </a:lnTo>
                  <a:lnTo>
                    <a:pt x="76" y="139"/>
                  </a:lnTo>
                  <a:lnTo>
                    <a:pt x="77" y="156"/>
                  </a:lnTo>
                  <a:lnTo>
                    <a:pt x="80" y="173"/>
                  </a:lnTo>
                  <a:lnTo>
                    <a:pt x="85" y="189"/>
                  </a:lnTo>
                  <a:lnTo>
                    <a:pt x="92" y="204"/>
                  </a:lnTo>
                  <a:lnTo>
                    <a:pt x="100" y="219"/>
                  </a:lnTo>
                  <a:lnTo>
                    <a:pt x="109" y="232"/>
                  </a:lnTo>
                  <a:lnTo>
                    <a:pt x="121" y="244"/>
                  </a:lnTo>
                  <a:lnTo>
                    <a:pt x="133" y="254"/>
                  </a:lnTo>
                  <a:lnTo>
                    <a:pt x="133" y="288"/>
                  </a:lnTo>
                  <a:lnTo>
                    <a:pt x="47" y="312"/>
                  </a:lnTo>
                  <a:lnTo>
                    <a:pt x="37" y="316"/>
                  </a:lnTo>
                  <a:lnTo>
                    <a:pt x="29" y="321"/>
                  </a:lnTo>
                  <a:lnTo>
                    <a:pt x="21" y="328"/>
                  </a:lnTo>
                  <a:lnTo>
                    <a:pt x="14" y="336"/>
                  </a:lnTo>
                  <a:lnTo>
                    <a:pt x="8" y="345"/>
                  </a:lnTo>
                  <a:lnTo>
                    <a:pt x="4" y="355"/>
                  </a:lnTo>
                  <a:lnTo>
                    <a:pt x="1" y="364"/>
                  </a:lnTo>
                  <a:lnTo>
                    <a:pt x="0" y="375"/>
                  </a:lnTo>
                  <a:lnTo>
                    <a:pt x="0" y="409"/>
                  </a:lnTo>
                  <a:lnTo>
                    <a:pt x="186" y="409"/>
                  </a:lnTo>
                  <a:lnTo>
                    <a:pt x="224" y="409"/>
                  </a:lnTo>
                  <a:lnTo>
                    <a:pt x="409" y="409"/>
                  </a:lnTo>
                  <a:lnTo>
                    <a:pt x="409" y="375"/>
                  </a:lnTo>
                  <a:lnTo>
                    <a:pt x="408" y="364"/>
                  </a:lnTo>
                  <a:lnTo>
                    <a:pt x="406" y="355"/>
                  </a:lnTo>
                  <a:lnTo>
                    <a:pt x="402" y="345"/>
                  </a:lnTo>
                  <a:lnTo>
                    <a:pt x="395" y="336"/>
                  </a:lnTo>
                  <a:lnTo>
                    <a:pt x="389" y="328"/>
                  </a:lnTo>
                  <a:lnTo>
                    <a:pt x="380" y="321"/>
                  </a:lnTo>
                  <a:lnTo>
                    <a:pt x="372" y="316"/>
                  </a:lnTo>
                  <a:lnTo>
                    <a:pt x="362"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0"/>
            <p:cNvSpPr>
              <a:spLocks/>
            </p:cNvSpPr>
            <p:nvPr/>
          </p:nvSpPr>
          <p:spPr bwMode="auto">
            <a:xfrm>
              <a:off x="5507038" y="2060575"/>
              <a:ext cx="39688" cy="39688"/>
            </a:xfrm>
            <a:custGeom>
              <a:avLst/>
              <a:gdLst>
                <a:gd name="T0" fmla="*/ 121 w 126"/>
                <a:gd name="T1" fmla="*/ 99 h 125"/>
                <a:gd name="T2" fmla="*/ 26 w 126"/>
                <a:gd name="T3" fmla="*/ 4 h 125"/>
                <a:gd name="T4" fmla="*/ 24 w 126"/>
                <a:gd name="T5" fmla="*/ 2 h 125"/>
                <a:gd name="T6" fmla="*/ 21 w 126"/>
                <a:gd name="T7" fmla="*/ 1 h 125"/>
                <a:gd name="T8" fmla="*/ 18 w 126"/>
                <a:gd name="T9" fmla="*/ 0 h 125"/>
                <a:gd name="T10" fmla="*/ 15 w 126"/>
                <a:gd name="T11" fmla="*/ 0 h 125"/>
                <a:gd name="T12" fmla="*/ 13 w 126"/>
                <a:gd name="T13" fmla="*/ 0 h 125"/>
                <a:gd name="T14" fmla="*/ 10 w 126"/>
                <a:gd name="T15" fmla="*/ 1 h 125"/>
                <a:gd name="T16" fmla="*/ 7 w 126"/>
                <a:gd name="T17" fmla="*/ 2 h 125"/>
                <a:gd name="T18" fmla="*/ 4 w 126"/>
                <a:gd name="T19" fmla="*/ 4 h 125"/>
                <a:gd name="T20" fmla="*/ 2 w 126"/>
                <a:gd name="T21" fmla="*/ 7 h 125"/>
                <a:gd name="T22" fmla="*/ 1 w 126"/>
                <a:gd name="T23" fmla="*/ 9 h 125"/>
                <a:gd name="T24" fmla="*/ 0 w 126"/>
                <a:gd name="T25" fmla="*/ 12 h 125"/>
                <a:gd name="T26" fmla="*/ 0 w 126"/>
                <a:gd name="T27" fmla="*/ 15 h 125"/>
                <a:gd name="T28" fmla="*/ 0 w 126"/>
                <a:gd name="T29" fmla="*/ 17 h 125"/>
                <a:gd name="T30" fmla="*/ 1 w 126"/>
                <a:gd name="T31" fmla="*/ 21 h 125"/>
                <a:gd name="T32" fmla="*/ 2 w 126"/>
                <a:gd name="T33" fmla="*/ 23 h 125"/>
                <a:gd name="T34" fmla="*/ 4 w 126"/>
                <a:gd name="T35" fmla="*/ 26 h 125"/>
                <a:gd name="T36" fmla="*/ 100 w 126"/>
                <a:gd name="T37" fmla="*/ 120 h 125"/>
                <a:gd name="T38" fmla="*/ 102 w 126"/>
                <a:gd name="T39" fmla="*/ 122 h 125"/>
                <a:gd name="T40" fmla="*/ 104 w 126"/>
                <a:gd name="T41" fmla="*/ 123 h 125"/>
                <a:gd name="T42" fmla="*/ 107 w 126"/>
                <a:gd name="T43" fmla="*/ 125 h 125"/>
                <a:gd name="T44" fmla="*/ 111 w 126"/>
                <a:gd name="T45" fmla="*/ 125 h 125"/>
                <a:gd name="T46" fmla="*/ 113 w 126"/>
                <a:gd name="T47" fmla="*/ 125 h 125"/>
                <a:gd name="T48" fmla="*/ 116 w 126"/>
                <a:gd name="T49" fmla="*/ 123 h 125"/>
                <a:gd name="T50" fmla="*/ 118 w 126"/>
                <a:gd name="T51" fmla="*/ 122 h 125"/>
                <a:gd name="T52" fmla="*/ 121 w 126"/>
                <a:gd name="T53" fmla="*/ 120 h 125"/>
                <a:gd name="T54" fmla="*/ 122 w 126"/>
                <a:gd name="T55" fmla="*/ 118 h 125"/>
                <a:gd name="T56" fmla="*/ 125 w 126"/>
                <a:gd name="T57" fmla="*/ 115 h 125"/>
                <a:gd name="T58" fmla="*/ 125 w 126"/>
                <a:gd name="T59" fmla="*/ 113 h 125"/>
                <a:gd name="T60" fmla="*/ 126 w 126"/>
                <a:gd name="T61" fmla="*/ 110 h 125"/>
                <a:gd name="T62" fmla="*/ 125 w 126"/>
                <a:gd name="T63" fmla="*/ 106 h 125"/>
                <a:gd name="T64" fmla="*/ 125 w 126"/>
                <a:gd name="T65" fmla="*/ 104 h 125"/>
                <a:gd name="T66" fmla="*/ 122 w 126"/>
                <a:gd name="T67" fmla="*/ 101 h 125"/>
                <a:gd name="T68" fmla="*/ 121 w 126"/>
                <a:gd name="T6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5">
                  <a:moveTo>
                    <a:pt x="121" y="99"/>
                  </a:moveTo>
                  <a:lnTo>
                    <a:pt x="26" y="4"/>
                  </a:lnTo>
                  <a:lnTo>
                    <a:pt x="24" y="2"/>
                  </a:lnTo>
                  <a:lnTo>
                    <a:pt x="21" y="1"/>
                  </a:lnTo>
                  <a:lnTo>
                    <a:pt x="18" y="0"/>
                  </a:lnTo>
                  <a:lnTo>
                    <a:pt x="15" y="0"/>
                  </a:lnTo>
                  <a:lnTo>
                    <a:pt x="13" y="0"/>
                  </a:lnTo>
                  <a:lnTo>
                    <a:pt x="10" y="1"/>
                  </a:lnTo>
                  <a:lnTo>
                    <a:pt x="7" y="2"/>
                  </a:lnTo>
                  <a:lnTo>
                    <a:pt x="4" y="4"/>
                  </a:lnTo>
                  <a:lnTo>
                    <a:pt x="2" y="7"/>
                  </a:lnTo>
                  <a:lnTo>
                    <a:pt x="1" y="9"/>
                  </a:lnTo>
                  <a:lnTo>
                    <a:pt x="0" y="12"/>
                  </a:lnTo>
                  <a:lnTo>
                    <a:pt x="0" y="15"/>
                  </a:lnTo>
                  <a:lnTo>
                    <a:pt x="0" y="17"/>
                  </a:lnTo>
                  <a:lnTo>
                    <a:pt x="1" y="21"/>
                  </a:lnTo>
                  <a:lnTo>
                    <a:pt x="2" y="23"/>
                  </a:lnTo>
                  <a:lnTo>
                    <a:pt x="4" y="26"/>
                  </a:lnTo>
                  <a:lnTo>
                    <a:pt x="100" y="120"/>
                  </a:lnTo>
                  <a:lnTo>
                    <a:pt x="102" y="122"/>
                  </a:lnTo>
                  <a:lnTo>
                    <a:pt x="104" y="123"/>
                  </a:lnTo>
                  <a:lnTo>
                    <a:pt x="107" y="125"/>
                  </a:lnTo>
                  <a:lnTo>
                    <a:pt x="111" y="125"/>
                  </a:lnTo>
                  <a:lnTo>
                    <a:pt x="113" y="125"/>
                  </a:lnTo>
                  <a:lnTo>
                    <a:pt x="116" y="123"/>
                  </a:lnTo>
                  <a:lnTo>
                    <a:pt x="118" y="122"/>
                  </a:lnTo>
                  <a:lnTo>
                    <a:pt x="121" y="120"/>
                  </a:lnTo>
                  <a:lnTo>
                    <a:pt x="122" y="118"/>
                  </a:lnTo>
                  <a:lnTo>
                    <a:pt x="125" y="115"/>
                  </a:lnTo>
                  <a:lnTo>
                    <a:pt x="125" y="113"/>
                  </a:lnTo>
                  <a:lnTo>
                    <a:pt x="126" y="110"/>
                  </a:lnTo>
                  <a:lnTo>
                    <a:pt x="125" y="106"/>
                  </a:lnTo>
                  <a:lnTo>
                    <a:pt x="125" y="104"/>
                  </a:lnTo>
                  <a:lnTo>
                    <a:pt x="122" y="101"/>
                  </a:lnTo>
                  <a:lnTo>
                    <a:pt x="12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1"/>
            <p:cNvSpPr>
              <a:spLocks/>
            </p:cNvSpPr>
            <p:nvPr/>
          </p:nvSpPr>
          <p:spPr bwMode="auto">
            <a:xfrm>
              <a:off x="5670550" y="2060575"/>
              <a:ext cx="38100" cy="39688"/>
            </a:xfrm>
            <a:custGeom>
              <a:avLst/>
              <a:gdLst>
                <a:gd name="T0" fmla="*/ 98 w 124"/>
                <a:gd name="T1" fmla="*/ 4 h 125"/>
                <a:gd name="T2" fmla="*/ 4 w 124"/>
                <a:gd name="T3" fmla="*/ 99 h 125"/>
                <a:gd name="T4" fmla="*/ 2 w 124"/>
                <a:gd name="T5" fmla="*/ 101 h 125"/>
                <a:gd name="T6" fmla="*/ 1 w 124"/>
                <a:gd name="T7" fmla="*/ 104 h 125"/>
                <a:gd name="T8" fmla="*/ 0 w 124"/>
                <a:gd name="T9" fmla="*/ 106 h 125"/>
                <a:gd name="T10" fmla="*/ 0 w 124"/>
                <a:gd name="T11" fmla="*/ 110 h 125"/>
                <a:gd name="T12" fmla="*/ 0 w 124"/>
                <a:gd name="T13" fmla="*/ 113 h 125"/>
                <a:gd name="T14" fmla="*/ 1 w 124"/>
                <a:gd name="T15" fmla="*/ 115 h 125"/>
                <a:gd name="T16" fmla="*/ 2 w 124"/>
                <a:gd name="T17" fmla="*/ 118 h 125"/>
                <a:gd name="T18" fmla="*/ 4 w 124"/>
                <a:gd name="T19" fmla="*/ 120 h 125"/>
                <a:gd name="T20" fmla="*/ 6 w 124"/>
                <a:gd name="T21" fmla="*/ 122 h 125"/>
                <a:gd name="T22" fmla="*/ 8 w 124"/>
                <a:gd name="T23" fmla="*/ 123 h 125"/>
                <a:gd name="T24" fmla="*/ 11 w 124"/>
                <a:gd name="T25" fmla="*/ 125 h 125"/>
                <a:gd name="T26" fmla="*/ 15 w 124"/>
                <a:gd name="T27" fmla="*/ 125 h 125"/>
                <a:gd name="T28" fmla="*/ 17 w 124"/>
                <a:gd name="T29" fmla="*/ 125 h 125"/>
                <a:gd name="T30" fmla="*/ 20 w 124"/>
                <a:gd name="T31" fmla="*/ 123 h 125"/>
                <a:gd name="T32" fmla="*/ 22 w 124"/>
                <a:gd name="T33" fmla="*/ 122 h 125"/>
                <a:gd name="T34" fmla="*/ 25 w 124"/>
                <a:gd name="T35" fmla="*/ 120 h 125"/>
                <a:gd name="T36" fmla="*/ 120 w 124"/>
                <a:gd name="T37" fmla="*/ 25 h 125"/>
                <a:gd name="T38" fmla="*/ 122 w 124"/>
                <a:gd name="T39" fmla="*/ 23 h 125"/>
                <a:gd name="T40" fmla="*/ 123 w 124"/>
                <a:gd name="T41" fmla="*/ 21 h 125"/>
                <a:gd name="T42" fmla="*/ 124 w 124"/>
                <a:gd name="T43" fmla="*/ 17 h 125"/>
                <a:gd name="T44" fmla="*/ 124 w 124"/>
                <a:gd name="T45" fmla="*/ 15 h 125"/>
                <a:gd name="T46" fmla="*/ 124 w 124"/>
                <a:gd name="T47" fmla="*/ 12 h 125"/>
                <a:gd name="T48" fmla="*/ 123 w 124"/>
                <a:gd name="T49" fmla="*/ 9 h 125"/>
                <a:gd name="T50" fmla="*/ 122 w 124"/>
                <a:gd name="T51" fmla="*/ 7 h 125"/>
                <a:gd name="T52" fmla="*/ 120 w 124"/>
                <a:gd name="T53" fmla="*/ 4 h 125"/>
                <a:gd name="T54" fmla="*/ 118 w 124"/>
                <a:gd name="T55" fmla="*/ 2 h 125"/>
                <a:gd name="T56" fmla="*/ 114 w 124"/>
                <a:gd name="T57" fmla="*/ 1 h 125"/>
                <a:gd name="T58" fmla="*/ 112 w 124"/>
                <a:gd name="T59" fmla="*/ 0 h 125"/>
                <a:gd name="T60" fmla="*/ 109 w 124"/>
                <a:gd name="T61" fmla="*/ 0 h 125"/>
                <a:gd name="T62" fmla="*/ 107 w 124"/>
                <a:gd name="T63" fmla="*/ 0 h 125"/>
                <a:gd name="T64" fmla="*/ 104 w 124"/>
                <a:gd name="T65" fmla="*/ 1 h 125"/>
                <a:gd name="T66" fmla="*/ 100 w 124"/>
                <a:gd name="T67" fmla="*/ 2 h 125"/>
                <a:gd name="T68" fmla="*/ 98 w 124"/>
                <a:gd name="T69"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25">
                  <a:moveTo>
                    <a:pt x="98" y="4"/>
                  </a:moveTo>
                  <a:lnTo>
                    <a:pt x="4" y="99"/>
                  </a:lnTo>
                  <a:lnTo>
                    <a:pt x="2" y="101"/>
                  </a:lnTo>
                  <a:lnTo>
                    <a:pt x="1" y="104"/>
                  </a:lnTo>
                  <a:lnTo>
                    <a:pt x="0" y="106"/>
                  </a:lnTo>
                  <a:lnTo>
                    <a:pt x="0" y="110"/>
                  </a:lnTo>
                  <a:lnTo>
                    <a:pt x="0" y="113"/>
                  </a:lnTo>
                  <a:lnTo>
                    <a:pt x="1" y="115"/>
                  </a:lnTo>
                  <a:lnTo>
                    <a:pt x="2" y="118"/>
                  </a:lnTo>
                  <a:lnTo>
                    <a:pt x="4" y="120"/>
                  </a:lnTo>
                  <a:lnTo>
                    <a:pt x="6" y="122"/>
                  </a:lnTo>
                  <a:lnTo>
                    <a:pt x="8" y="123"/>
                  </a:lnTo>
                  <a:lnTo>
                    <a:pt x="11" y="125"/>
                  </a:lnTo>
                  <a:lnTo>
                    <a:pt x="15" y="125"/>
                  </a:lnTo>
                  <a:lnTo>
                    <a:pt x="17" y="125"/>
                  </a:lnTo>
                  <a:lnTo>
                    <a:pt x="20" y="123"/>
                  </a:lnTo>
                  <a:lnTo>
                    <a:pt x="22" y="122"/>
                  </a:lnTo>
                  <a:lnTo>
                    <a:pt x="25" y="120"/>
                  </a:lnTo>
                  <a:lnTo>
                    <a:pt x="120" y="25"/>
                  </a:lnTo>
                  <a:lnTo>
                    <a:pt x="122" y="23"/>
                  </a:lnTo>
                  <a:lnTo>
                    <a:pt x="123" y="21"/>
                  </a:lnTo>
                  <a:lnTo>
                    <a:pt x="124" y="17"/>
                  </a:lnTo>
                  <a:lnTo>
                    <a:pt x="124" y="15"/>
                  </a:lnTo>
                  <a:lnTo>
                    <a:pt x="124" y="12"/>
                  </a:lnTo>
                  <a:lnTo>
                    <a:pt x="123" y="9"/>
                  </a:lnTo>
                  <a:lnTo>
                    <a:pt x="122" y="7"/>
                  </a:lnTo>
                  <a:lnTo>
                    <a:pt x="120" y="4"/>
                  </a:lnTo>
                  <a:lnTo>
                    <a:pt x="118" y="2"/>
                  </a:lnTo>
                  <a:lnTo>
                    <a:pt x="114" y="1"/>
                  </a:lnTo>
                  <a:lnTo>
                    <a:pt x="112" y="0"/>
                  </a:lnTo>
                  <a:lnTo>
                    <a:pt x="109" y="0"/>
                  </a:lnTo>
                  <a:lnTo>
                    <a:pt x="107" y="0"/>
                  </a:lnTo>
                  <a:lnTo>
                    <a:pt x="104" y="1"/>
                  </a:lnTo>
                  <a:lnTo>
                    <a:pt x="100" y="2"/>
                  </a:lnTo>
                  <a:lnTo>
                    <a:pt x="9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983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981"/>
            <a:ext cx="12192000" cy="1176572"/>
          </a:xfrm>
          <a:prstGeom prst="rect">
            <a:avLst/>
          </a:prstGeom>
          <a:solidFill>
            <a:srgbClr val="003399">
              <a:alpha val="97000"/>
            </a:srgbClr>
          </a:solidFill>
        </p:spPr>
        <p:txBody>
          <a:bodyPr vert="horz" lIns="121899" tIns="60949" rIns="365695" bIns="60949" rtlCol="0" anchor="ctr">
            <a:noAutofit/>
          </a:bodyPr>
          <a:lst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a:lstStyle>
          <a:p>
            <a:pPr algn="ctr" defTabSz="1218930"/>
            <a:r>
              <a:rPr lang="en-US" sz="6000" dirty="0">
                <a:solidFill>
                  <a:prstClr val="white"/>
                </a:solidFill>
                <a:latin typeface="Garamond" panose="02020404030301010803" pitchFamily="18" charset="0"/>
                <a:ea typeface="Century Gothic" charset="0"/>
                <a:cs typeface="Century Gothic" charset="0"/>
              </a:rPr>
              <a:t>Ethics Awareness Week = </a:t>
            </a:r>
            <a:r>
              <a:rPr lang="en-US" sz="6000" dirty="0">
                <a:solidFill>
                  <a:srgbClr val="92D050"/>
                </a:solidFill>
                <a:latin typeface="Garamond" panose="02020404030301010803" pitchFamily="18" charset="0"/>
                <a:ea typeface="Century Gothic" charset="0"/>
                <a:cs typeface="Century Gothic" charset="0"/>
              </a:rPr>
              <a:t>Opportunity</a:t>
            </a:r>
          </a:p>
        </p:txBody>
      </p:sp>
    </p:spTree>
    <p:extLst>
      <p:ext uri="{BB962C8B-B14F-4D97-AF65-F5344CB8AC3E}">
        <p14:creationId xmlns:p14="http://schemas.microsoft.com/office/powerpoint/2010/main" val="46430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32" y="2202536"/>
            <a:ext cx="8982452" cy="676372"/>
          </a:xfrm>
          <a:ln>
            <a:noFill/>
          </a:ln>
        </p:spPr>
        <p:txBody>
          <a:bodyPr>
            <a:noAutofit/>
          </a:bodyPr>
          <a:lstStyle/>
          <a:p>
            <a:pPr algn="l"/>
            <a:r>
              <a:rPr lang="en-US" sz="2800" b="1" dirty="0">
                <a:solidFill>
                  <a:srgbClr val="92D050"/>
                </a:solidFill>
                <a:latin typeface="Garamond" panose="02020404030301010803" pitchFamily="18" charset="0"/>
              </a:rPr>
              <a:t>Opportunity #1: </a:t>
            </a:r>
            <a:r>
              <a:rPr lang="en-US" sz="2800" b="1" dirty="0">
                <a:latin typeface="Garamond" panose="02020404030301010803" pitchFamily="18" charset="0"/>
              </a:rPr>
              <a:t>Are we, as a USG institution, promoting the Ethics and Compliance program?</a:t>
            </a:r>
          </a:p>
        </p:txBody>
      </p:sp>
      <p:sp>
        <p:nvSpPr>
          <p:cNvPr id="12" name="Title 1"/>
          <p:cNvSpPr txBox="1">
            <a:spLocks/>
          </p:cNvSpPr>
          <p:nvPr/>
        </p:nvSpPr>
        <p:spPr>
          <a:xfrm>
            <a:off x="1463984" y="3544401"/>
            <a:ext cx="9255005" cy="2466466"/>
          </a:xfrm>
          <a:prstGeom prst="rect">
            <a:avLst/>
          </a:prstGeom>
          <a:ln>
            <a:noFill/>
          </a:ln>
        </p:spPr>
        <p:txBody>
          <a:bodyPr vert="horz" lIns="91440" tIns="45720" rIns="91440" bIns="45720" rtlCol="0" anchor="ctr">
            <a:normAutofit fontScale="85000" lnSpcReduction="10000"/>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USG Ethics Policy Promotion &amp; Review</a:t>
            </a:r>
          </a:p>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Promotion of the USG Core Values &amp; our Institutional Values</a:t>
            </a:r>
          </a:p>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Conducting Onboarding &amp; Orientation Ethics Trainings</a:t>
            </a:r>
          </a:p>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Employee Ethics Refresher Trainings</a:t>
            </a:r>
          </a:p>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Proactive Compliance Reviews</a:t>
            </a:r>
          </a:p>
          <a:p>
            <a:pPr marL="285750" indent="-285750" algn="l">
              <a:buFont typeface="Wingdings" panose="05000000000000000000" pitchFamily="2" charset="2"/>
              <a:buChar char="ü"/>
            </a:pPr>
            <a:r>
              <a:rPr lang="en-US" sz="3100" dirty="0">
                <a:solidFill>
                  <a:srgbClr val="003399"/>
                </a:solidFill>
                <a:latin typeface="Garamond" panose="02020404030301010803" pitchFamily="18" charset="0"/>
              </a:rPr>
              <a:t>Promotion and Access to the Ethics Reporting Line</a:t>
            </a: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
        <p:nvSpPr>
          <p:cNvPr id="10" name="Rectangle 9"/>
          <p:cNvSpPr/>
          <p:nvPr/>
        </p:nvSpPr>
        <p:spPr>
          <a:xfrm>
            <a:off x="2337912" y="918672"/>
            <a:ext cx="5743367" cy="523220"/>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 Opportunity</a:t>
            </a:r>
          </a:p>
        </p:txBody>
      </p:sp>
    </p:spTree>
    <p:extLst>
      <p:ext uri="{BB962C8B-B14F-4D97-AF65-F5344CB8AC3E}">
        <p14:creationId xmlns:p14="http://schemas.microsoft.com/office/powerpoint/2010/main" val="51250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89981" y="3357289"/>
            <a:ext cx="10294918" cy="2767802"/>
          </a:xfrm>
          <a:prstGeom prst="rect">
            <a:avLst/>
          </a:prstGeom>
          <a:ln>
            <a:noFill/>
          </a:ln>
        </p:spPr>
        <p:txBody>
          <a:bodyPr vert="horz" lIns="91440" tIns="45720" rIns="91440" bIns="45720" rtlCol="0" anchor="ctr">
            <a:normAutofit fontScale="25000" lnSpcReduction="20000"/>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10400" dirty="0">
                <a:solidFill>
                  <a:srgbClr val="003399"/>
                </a:solidFill>
                <a:latin typeface="Garamond" panose="02020404030301010803" pitchFamily="18" charset="0"/>
              </a:rPr>
              <a:t>If we are promoting the Ethics and Compliance program all year, we can celebrate this week through:</a:t>
            </a:r>
          </a:p>
          <a:p>
            <a:pPr algn="l"/>
            <a:endParaRPr lang="en-US" sz="10400" dirty="0">
              <a:solidFill>
                <a:srgbClr val="003399"/>
              </a:solidFill>
              <a:latin typeface="Garamond" panose="02020404030301010803" pitchFamily="18" charset="0"/>
            </a:endParaRPr>
          </a:p>
          <a:p>
            <a:pPr marL="285750" indent="-285750" algn="l">
              <a:buFont typeface="Wingdings" panose="05000000000000000000" pitchFamily="2" charset="2"/>
              <a:buChar char="ü"/>
            </a:pPr>
            <a:r>
              <a:rPr lang="en-US" sz="10400" b="1" dirty="0">
                <a:solidFill>
                  <a:srgbClr val="003399"/>
                </a:solidFill>
                <a:latin typeface="Garamond" panose="02020404030301010803" pitchFamily="18" charset="0"/>
              </a:rPr>
              <a:t>Events</a:t>
            </a:r>
            <a:r>
              <a:rPr lang="en-US" sz="10400" dirty="0">
                <a:solidFill>
                  <a:srgbClr val="003399"/>
                </a:solidFill>
                <a:latin typeface="Garamond" panose="02020404030301010803" pitchFamily="18" charset="0"/>
              </a:rPr>
              <a:t>:</a:t>
            </a:r>
            <a:r>
              <a:rPr lang="en-US" sz="10400" b="1" dirty="0">
                <a:solidFill>
                  <a:srgbClr val="003399"/>
                </a:solidFill>
                <a:latin typeface="Garamond" panose="02020404030301010803" pitchFamily="18" charset="0"/>
              </a:rPr>
              <a:t> </a:t>
            </a:r>
            <a:r>
              <a:rPr lang="en-US" sz="10400" dirty="0">
                <a:solidFill>
                  <a:srgbClr val="003399"/>
                </a:solidFill>
                <a:latin typeface="Garamond" panose="02020404030301010803" pitchFamily="18" charset="0"/>
              </a:rPr>
              <a:t>bringing students, faculty, staff, alumni and our community together</a:t>
            </a:r>
          </a:p>
          <a:p>
            <a:pPr marL="285750" indent="-285750" algn="l">
              <a:buFont typeface="Wingdings" panose="05000000000000000000" pitchFamily="2" charset="2"/>
              <a:buChar char="ü"/>
            </a:pPr>
            <a:r>
              <a:rPr lang="en-US" sz="10400" b="1" dirty="0">
                <a:solidFill>
                  <a:srgbClr val="003399"/>
                </a:solidFill>
                <a:latin typeface="Garamond" panose="02020404030301010803" pitchFamily="18" charset="0"/>
              </a:rPr>
              <a:t>Trainings: </a:t>
            </a:r>
            <a:r>
              <a:rPr lang="en-US" sz="10400" dirty="0">
                <a:solidFill>
                  <a:srgbClr val="003399"/>
                </a:solidFill>
                <a:latin typeface="Garamond" panose="02020404030301010803" pitchFamily="18" charset="0"/>
              </a:rPr>
              <a:t>making sure all students, faculty, staff, alumni, etc. have had proper education around our ethics and culture</a:t>
            </a:r>
          </a:p>
          <a:p>
            <a:pPr marL="285750" indent="-285750" algn="l">
              <a:buFont typeface="Wingdings" panose="05000000000000000000" pitchFamily="2" charset="2"/>
              <a:buChar char="ü"/>
            </a:pPr>
            <a:r>
              <a:rPr lang="en-US" sz="10400" b="1" dirty="0">
                <a:solidFill>
                  <a:srgbClr val="003399"/>
                </a:solidFill>
                <a:latin typeface="Garamond" panose="02020404030301010803" pitchFamily="18" charset="0"/>
              </a:rPr>
              <a:t>Awards: </a:t>
            </a:r>
            <a:r>
              <a:rPr lang="en-US" sz="10400" dirty="0">
                <a:solidFill>
                  <a:srgbClr val="003399"/>
                </a:solidFill>
                <a:latin typeface="Garamond" panose="02020404030301010803" pitchFamily="18" charset="0"/>
              </a:rPr>
              <a:t>Celebrate the ambassadors to strengthen your culture (students, employees, units, etc.)</a:t>
            </a: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
        <p:nvSpPr>
          <p:cNvPr id="14" name="Title 1"/>
          <p:cNvSpPr txBox="1">
            <a:spLocks/>
          </p:cNvSpPr>
          <p:nvPr/>
        </p:nvSpPr>
        <p:spPr>
          <a:xfrm>
            <a:off x="824189" y="2043571"/>
            <a:ext cx="10033798" cy="814251"/>
          </a:xfrm>
          <a:prstGeom prst="rect">
            <a:avLst/>
          </a:prstGeom>
          <a:ln>
            <a:noFill/>
          </a:ln>
        </p:spPr>
        <p:txBody>
          <a:bodyPr vert="horz" lIns="91440" tIns="45720" rIns="91440" bIns="45720" rtlCol="0" anchor="ctr">
            <a:no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800" b="1" dirty="0">
                <a:solidFill>
                  <a:srgbClr val="92D050"/>
                </a:solidFill>
                <a:latin typeface="Garamond" panose="02020404030301010803" pitchFamily="18" charset="0"/>
              </a:rPr>
              <a:t>Opportunity #2: </a:t>
            </a:r>
            <a:r>
              <a:rPr lang="en-US" sz="2800" b="1" dirty="0">
                <a:latin typeface="Garamond" panose="02020404030301010803" pitchFamily="18" charset="0"/>
              </a:rPr>
              <a:t>Are we celebrating and promoting our ethical culture all year, highlighting it during Ethics Awareness Week?</a:t>
            </a:r>
          </a:p>
        </p:txBody>
      </p:sp>
      <p:sp>
        <p:nvSpPr>
          <p:cNvPr id="11" name="Rectangle 10"/>
          <p:cNvSpPr/>
          <p:nvPr/>
        </p:nvSpPr>
        <p:spPr>
          <a:xfrm>
            <a:off x="2337912" y="918672"/>
            <a:ext cx="5743367" cy="523220"/>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 Opportunity</a:t>
            </a:r>
          </a:p>
        </p:txBody>
      </p:sp>
    </p:spTree>
    <p:extLst>
      <p:ext uri="{BB962C8B-B14F-4D97-AF65-F5344CB8AC3E}">
        <p14:creationId xmlns:p14="http://schemas.microsoft.com/office/powerpoint/2010/main" val="404070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7912" y="918672"/>
            <a:ext cx="5743367" cy="523220"/>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 Opportunity</a:t>
            </a:r>
          </a:p>
        </p:txBody>
      </p:sp>
      <p:sp>
        <p:nvSpPr>
          <p:cNvPr id="5" name="Title 1"/>
          <p:cNvSpPr txBox="1">
            <a:spLocks/>
          </p:cNvSpPr>
          <p:nvPr/>
        </p:nvSpPr>
        <p:spPr>
          <a:xfrm>
            <a:off x="972020" y="2175023"/>
            <a:ext cx="8631229" cy="589286"/>
          </a:xfrm>
          <a:prstGeom prst="rect">
            <a:avLst/>
          </a:prstGeom>
          <a:ln>
            <a:noFill/>
          </a:ln>
        </p:spPr>
        <p:txBody>
          <a:bodyPr vert="horz" lIns="91440" tIns="45720" rIns="91440" bIns="45720" rtlCol="0" anchor="ctr">
            <a:no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800" b="1" dirty="0">
                <a:solidFill>
                  <a:srgbClr val="92D050"/>
                </a:solidFill>
                <a:latin typeface="Garamond" panose="02020404030301010803" pitchFamily="18" charset="0"/>
              </a:rPr>
              <a:t>Opportunity #3: </a:t>
            </a:r>
            <a:r>
              <a:rPr lang="en-US" sz="2800" b="1" dirty="0">
                <a:latin typeface="Garamond" panose="02020404030301010803" pitchFamily="18" charset="0"/>
              </a:rPr>
              <a:t>Are our leaders visible and engaged across our institution?</a:t>
            </a:r>
          </a:p>
        </p:txBody>
      </p:sp>
      <p:sp>
        <p:nvSpPr>
          <p:cNvPr id="6" name="Title 1"/>
          <p:cNvSpPr txBox="1">
            <a:spLocks/>
          </p:cNvSpPr>
          <p:nvPr/>
        </p:nvSpPr>
        <p:spPr>
          <a:xfrm>
            <a:off x="1570686" y="3497440"/>
            <a:ext cx="11091499" cy="2466466"/>
          </a:xfrm>
          <a:prstGeom prst="rect">
            <a:avLst/>
          </a:prstGeom>
          <a:ln>
            <a:noFill/>
          </a:ln>
        </p:spPr>
        <p:txBody>
          <a:bodyPr vert="horz" lIns="91440" tIns="45720" rIns="91440" bIns="45720" rtlCol="0" anchor="ctr">
            <a:normAutofit fontScale="25000" lnSpcReduction="20000"/>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10400" dirty="0">
                <a:solidFill>
                  <a:srgbClr val="003399"/>
                </a:solidFill>
                <a:latin typeface="Garamond" panose="02020404030301010803" pitchFamily="18" charset="0"/>
              </a:rPr>
              <a:t>“Leaders” are defined many ways, for example:</a:t>
            </a:r>
            <a:endParaRPr lang="en-US" sz="5600" dirty="0">
              <a:solidFill>
                <a:srgbClr val="003399"/>
              </a:solidFill>
              <a:latin typeface="Garamond" panose="02020404030301010803" pitchFamily="18" charset="0"/>
            </a:endParaRPr>
          </a:p>
          <a:p>
            <a:pPr algn="l"/>
            <a:endParaRPr lang="en-US" sz="5600" dirty="0">
              <a:solidFill>
                <a:srgbClr val="003399"/>
              </a:solidFill>
              <a:latin typeface="Garamond" panose="02020404030301010803" pitchFamily="18" charset="0"/>
            </a:endParaRPr>
          </a:p>
          <a:p>
            <a:pPr marL="742950" lvl="1" indent="-285750">
              <a:buFont typeface="Wingdings" panose="05000000000000000000" pitchFamily="2" charset="2"/>
              <a:buChar char="ü"/>
            </a:pPr>
            <a:r>
              <a:rPr lang="en-US" sz="10400" b="1" dirty="0">
                <a:solidFill>
                  <a:srgbClr val="003399"/>
                </a:solidFill>
                <a:latin typeface="Garamond" panose="02020404030301010803" pitchFamily="18" charset="0"/>
              </a:rPr>
              <a:t>Senior Leadership</a:t>
            </a:r>
            <a:r>
              <a:rPr lang="en-US" sz="10400" dirty="0">
                <a:solidFill>
                  <a:srgbClr val="003399"/>
                </a:solidFill>
                <a:latin typeface="Garamond" panose="02020404030301010803" pitchFamily="18" charset="0"/>
              </a:rPr>
              <a:t>:</a:t>
            </a:r>
            <a:r>
              <a:rPr lang="en-US" sz="10400" b="1" dirty="0">
                <a:solidFill>
                  <a:srgbClr val="003399"/>
                </a:solidFill>
                <a:latin typeface="Garamond" panose="02020404030301010803" pitchFamily="18" charset="0"/>
              </a:rPr>
              <a:t> </a:t>
            </a:r>
            <a:r>
              <a:rPr lang="en-US" sz="10400" dirty="0">
                <a:solidFill>
                  <a:srgbClr val="003399"/>
                </a:solidFill>
                <a:latin typeface="Garamond" panose="02020404030301010803" pitchFamily="18" charset="0"/>
              </a:rPr>
              <a:t>is the Cabinet engaged, </a:t>
            </a:r>
            <a:r>
              <a:rPr lang="en-US" sz="10400" dirty="0" smtClean="0">
                <a:solidFill>
                  <a:srgbClr val="003399"/>
                </a:solidFill>
                <a:latin typeface="Garamond" panose="02020404030301010803" pitchFamily="18" charset="0"/>
              </a:rPr>
              <a:t>visible </a:t>
            </a:r>
            <a:r>
              <a:rPr lang="en-US" sz="10400" dirty="0">
                <a:solidFill>
                  <a:srgbClr val="003399"/>
                </a:solidFill>
                <a:latin typeface="Garamond" panose="02020404030301010803" pitchFamily="18" charset="0"/>
              </a:rPr>
              <a:t>and communicating </a:t>
            </a:r>
            <a:r>
              <a:rPr lang="en-US" sz="10400" dirty="0" smtClean="0">
                <a:solidFill>
                  <a:srgbClr val="003399"/>
                </a:solidFill>
                <a:latin typeface="Garamond" panose="02020404030301010803" pitchFamily="18" charset="0"/>
              </a:rPr>
              <a:t/>
            </a:r>
            <a:br>
              <a:rPr lang="en-US" sz="10400" dirty="0" smtClean="0">
                <a:solidFill>
                  <a:srgbClr val="003399"/>
                </a:solidFill>
                <a:latin typeface="Garamond" panose="02020404030301010803" pitchFamily="18" charset="0"/>
              </a:rPr>
            </a:br>
            <a:r>
              <a:rPr lang="en-US" sz="10400" dirty="0" smtClean="0">
                <a:solidFill>
                  <a:srgbClr val="003399"/>
                </a:solidFill>
                <a:latin typeface="Garamond" panose="02020404030301010803" pitchFamily="18" charset="0"/>
              </a:rPr>
              <a:t>the </a:t>
            </a:r>
            <a:r>
              <a:rPr lang="en-US" sz="10400" dirty="0">
                <a:solidFill>
                  <a:srgbClr val="003399"/>
                </a:solidFill>
                <a:latin typeface="Garamond" panose="02020404030301010803" pitchFamily="18" charset="0"/>
              </a:rPr>
              <a:t>importance of ethical leadership</a:t>
            </a:r>
            <a:r>
              <a:rPr lang="en-US" sz="10400" dirty="0" smtClean="0">
                <a:solidFill>
                  <a:srgbClr val="003399"/>
                </a:solidFill>
                <a:latin typeface="Garamond" panose="02020404030301010803" pitchFamily="18" charset="0"/>
              </a:rPr>
              <a:t>?</a:t>
            </a:r>
            <a:endParaRPr lang="en-US" sz="5600" dirty="0" smtClean="0">
              <a:solidFill>
                <a:srgbClr val="003399"/>
              </a:solidFill>
              <a:latin typeface="Garamond" panose="02020404030301010803" pitchFamily="18" charset="0"/>
            </a:endParaRPr>
          </a:p>
          <a:p>
            <a:pPr marL="742950" lvl="1" indent="-285750">
              <a:buFont typeface="Wingdings" panose="05000000000000000000" pitchFamily="2" charset="2"/>
              <a:buChar char="ü"/>
            </a:pPr>
            <a:endParaRPr lang="en-US" sz="5600" dirty="0">
              <a:solidFill>
                <a:srgbClr val="003399"/>
              </a:solidFill>
              <a:latin typeface="Garamond" panose="02020404030301010803" pitchFamily="18" charset="0"/>
            </a:endParaRPr>
          </a:p>
          <a:p>
            <a:pPr marL="742950" lvl="1" indent="-285750">
              <a:buFont typeface="Wingdings" panose="05000000000000000000" pitchFamily="2" charset="2"/>
              <a:buChar char="ü"/>
            </a:pPr>
            <a:r>
              <a:rPr lang="en-US" sz="10400" b="1" dirty="0">
                <a:solidFill>
                  <a:srgbClr val="003399"/>
                </a:solidFill>
                <a:latin typeface="Garamond" panose="02020404030301010803" pitchFamily="18" charset="0"/>
              </a:rPr>
              <a:t>Faculty Leadership: </a:t>
            </a:r>
            <a:r>
              <a:rPr lang="en-US" sz="10400" dirty="0">
                <a:solidFill>
                  <a:srgbClr val="003399"/>
                </a:solidFill>
                <a:latin typeface="Garamond" panose="02020404030301010803" pitchFamily="18" charset="0"/>
              </a:rPr>
              <a:t>is Faculty Senate and the departments within </a:t>
            </a:r>
            <a:r>
              <a:rPr lang="en-US" sz="10400" dirty="0" smtClean="0">
                <a:solidFill>
                  <a:srgbClr val="003399"/>
                </a:solidFill>
                <a:latin typeface="Garamond" panose="02020404030301010803" pitchFamily="18" charset="0"/>
              </a:rPr>
              <a:t/>
            </a:r>
            <a:br>
              <a:rPr lang="en-US" sz="10400" dirty="0" smtClean="0">
                <a:solidFill>
                  <a:srgbClr val="003399"/>
                </a:solidFill>
                <a:latin typeface="Garamond" panose="02020404030301010803" pitchFamily="18" charset="0"/>
              </a:rPr>
            </a:br>
            <a:r>
              <a:rPr lang="en-US" sz="10400" dirty="0" smtClean="0">
                <a:solidFill>
                  <a:srgbClr val="003399"/>
                </a:solidFill>
                <a:latin typeface="Garamond" panose="02020404030301010803" pitchFamily="18" charset="0"/>
              </a:rPr>
              <a:t>Academic </a:t>
            </a:r>
            <a:r>
              <a:rPr lang="en-US" sz="10400" dirty="0">
                <a:solidFill>
                  <a:srgbClr val="003399"/>
                </a:solidFill>
                <a:latin typeface="Garamond" panose="02020404030301010803" pitchFamily="18" charset="0"/>
              </a:rPr>
              <a:t>Affairs showing engagement with and promotion of ethics</a:t>
            </a:r>
            <a:r>
              <a:rPr lang="en-US" sz="10400" dirty="0" smtClean="0">
                <a:solidFill>
                  <a:srgbClr val="003399"/>
                </a:solidFill>
                <a:latin typeface="Garamond" panose="02020404030301010803" pitchFamily="18" charset="0"/>
              </a:rPr>
              <a:t>?</a:t>
            </a:r>
            <a:endParaRPr lang="en-US" sz="5600" dirty="0" smtClean="0">
              <a:solidFill>
                <a:srgbClr val="003399"/>
              </a:solidFill>
              <a:latin typeface="Garamond" panose="02020404030301010803" pitchFamily="18" charset="0"/>
            </a:endParaRPr>
          </a:p>
          <a:p>
            <a:pPr marL="742950" lvl="1" indent="-285750">
              <a:buFont typeface="Wingdings" panose="05000000000000000000" pitchFamily="2" charset="2"/>
              <a:buChar char="ü"/>
            </a:pPr>
            <a:endParaRPr lang="en-US" sz="5600" dirty="0">
              <a:solidFill>
                <a:srgbClr val="003399"/>
              </a:solidFill>
              <a:latin typeface="Garamond" panose="02020404030301010803" pitchFamily="18" charset="0"/>
            </a:endParaRPr>
          </a:p>
          <a:p>
            <a:pPr marL="742950" lvl="1" indent="-285750">
              <a:buFont typeface="Wingdings" panose="05000000000000000000" pitchFamily="2" charset="2"/>
              <a:buChar char="ü"/>
            </a:pPr>
            <a:r>
              <a:rPr lang="en-US" sz="10400" b="1" dirty="0">
                <a:solidFill>
                  <a:srgbClr val="003399"/>
                </a:solidFill>
                <a:latin typeface="Garamond" panose="02020404030301010803" pitchFamily="18" charset="0"/>
              </a:rPr>
              <a:t>Staff Leadership: </a:t>
            </a:r>
            <a:r>
              <a:rPr lang="en-US" sz="10400" dirty="0">
                <a:solidFill>
                  <a:srgbClr val="003399"/>
                </a:solidFill>
                <a:latin typeface="Garamond" panose="02020404030301010803" pitchFamily="18" charset="0"/>
              </a:rPr>
              <a:t>is Staff Council engaging </a:t>
            </a:r>
            <a:r>
              <a:rPr lang="en-US" sz="10400" dirty="0" smtClean="0">
                <a:solidFill>
                  <a:srgbClr val="003399"/>
                </a:solidFill>
                <a:latin typeface="Garamond" panose="02020404030301010803" pitchFamily="18" charset="0"/>
              </a:rPr>
              <a:t>and </a:t>
            </a:r>
            <a:r>
              <a:rPr lang="en-US" sz="10400" dirty="0">
                <a:solidFill>
                  <a:srgbClr val="003399"/>
                </a:solidFill>
                <a:latin typeface="Garamond" panose="02020404030301010803" pitchFamily="18" charset="0"/>
              </a:rPr>
              <a:t>promoting ethics</a:t>
            </a:r>
            <a:r>
              <a:rPr lang="en-US" sz="10400" dirty="0" smtClean="0">
                <a:solidFill>
                  <a:srgbClr val="003399"/>
                </a:solidFill>
                <a:latin typeface="Garamond" panose="02020404030301010803" pitchFamily="18" charset="0"/>
              </a:rPr>
              <a:t>?</a:t>
            </a:r>
            <a:endParaRPr lang="en-US" sz="5600" dirty="0" smtClean="0">
              <a:solidFill>
                <a:srgbClr val="003399"/>
              </a:solidFill>
              <a:latin typeface="Garamond" panose="02020404030301010803" pitchFamily="18" charset="0"/>
            </a:endParaRPr>
          </a:p>
          <a:p>
            <a:pPr marL="742950" lvl="1" indent="-285750">
              <a:buFont typeface="Wingdings" panose="05000000000000000000" pitchFamily="2" charset="2"/>
              <a:buChar char="ü"/>
            </a:pPr>
            <a:endParaRPr lang="en-US" sz="5600" dirty="0">
              <a:solidFill>
                <a:srgbClr val="003399"/>
              </a:solidFill>
              <a:latin typeface="Garamond" panose="02020404030301010803" pitchFamily="18" charset="0"/>
            </a:endParaRPr>
          </a:p>
          <a:p>
            <a:pPr marL="742950" lvl="1" indent="-285750">
              <a:buFont typeface="Wingdings" panose="05000000000000000000" pitchFamily="2" charset="2"/>
              <a:buChar char="ü"/>
            </a:pPr>
            <a:r>
              <a:rPr lang="en-US" sz="10400" b="1" dirty="0">
                <a:solidFill>
                  <a:srgbClr val="003399"/>
                </a:solidFill>
                <a:latin typeface="Garamond" panose="02020404030301010803" pitchFamily="18" charset="0"/>
              </a:rPr>
              <a:t>Student Leadership</a:t>
            </a:r>
            <a:r>
              <a:rPr lang="en-US" sz="10400" dirty="0">
                <a:solidFill>
                  <a:srgbClr val="003399"/>
                </a:solidFill>
                <a:latin typeface="Garamond" panose="02020404030301010803" pitchFamily="18" charset="0"/>
              </a:rPr>
              <a:t>: are the student organizations/leaders talking to </a:t>
            </a:r>
            <a:r>
              <a:rPr lang="en-US" sz="10400" dirty="0" smtClean="0">
                <a:solidFill>
                  <a:srgbClr val="003399"/>
                </a:solidFill>
                <a:latin typeface="Garamond" panose="02020404030301010803" pitchFamily="18" charset="0"/>
              </a:rPr>
              <a:t/>
            </a:r>
            <a:br>
              <a:rPr lang="en-US" sz="10400" dirty="0" smtClean="0">
                <a:solidFill>
                  <a:srgbClr val="003399"/>
                </a:solidFill>
                <a:latin typeface="Garamond" panose="02020404030301010803" pitchFamily="18" charset="0"/>
              </a:rPr>
            </a:br>
            <a:r>
              <a:rPr lang="en-US" sz="10400" dirty="0" smtClean="0">
                <a:solidFill>
                  <a:srgbClr val="003399"/>
                </a:solidFill>
                <a:latin typeface="Garamond" panose="02020404030301010803" pitchFamily="18" charset="0"/>
              </a:rPr>
              <a:t>the </a:t>
            </a:r>
            <a:r>
              <a:rPr lang="en-US" sz="10400" dirty="0">
                <a:solidFill>
                  <a:srgbClr val="003399"/>
                </a:solidFill>
                <a:latin typeface="Garamond" panose="02020404030301010803" pitchFamily="18" charset="0"/>
              </a:rPr>
              <a:t>values and </a:t>
            </a:r>
            <a:r>
              <a:rPr lang="en-US" sz="10400" dirty="0" smtClean="0">
                <a:solidFill>
                  <a:srgbClr val="003399"/>
                </a:solidFill>
                <a:latin typeface="Garamond" panose="02020404030301010803" pitchFamily="18" charset="0"/>
              </a:rPr>
              <a:t>promoting </a:t>
            </a:r>
            <a:r>
              <a:rPr lang="en-US" sz="10400" dirty="0">
                <a:solidFill>
                  <a:srgbClr val="003399"/>
                </a:solidFill>
                <a:latin typeface="Garamond" panose="02020404030301010803" pitchFamily="18" charset="0"/>
              </a:rPr>
              <a:t>the ethics of the institution? </a:t>
            </a: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Tree>
    <p:extLst>
      <p:ext uri="{BB962C8B-B14F-4D97-AF65-F5344CB8AC3E}">
        <p14:creationId xmlns:p14="http://schemas.microsoft.com/office/powerpoint/2010/main" val="423169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789891"/>
            <a:ext cx="12192000" cy="1176572"/>
          </a:xfrm>
          <a:prstGeom prst="rect">
            <a:avLst/>
          </a:prstGeom>
          <a:solidFill>
            <a:srgbClr val="003399">
              <a:alpha val="97000"/>
            </a:srgbClr>
          </a:solidFill>
        </p:spPr>
        <p:txBody>
          <a:bodyPr vert="horz" lIns="121899" tIns="60949" rIns="365695" bIns="60949" rtlCol="0" anchor="ctr">
            <a:noAutofit/>
          </a:bodyPr>
          <a:lst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a:lstStyle>
          <a:p>
            <a:pPr algn="ctr" defTabSz="1218930"/>
            <a:r>
              <a:rPr lang="en-US" sz="4800" dirty="0">
                <a:solidFill>
                  <a:prstClr val="white"/>
                </a:solidFill>
                <a:latin typeface="Garamond" panose="02020404030301010803" pitchFamily="18" charset="0"/>
                <a:ea typeface="Century Gothic" charset="0"/>
                <a:cs typeface="Century Gothic" charset="0"/>
              </a:rPr>
              <a:t>Ethics Awareness Week at </a:t>
            </a:r>
            <a:r>
              <a:rPr lang="en-US" sz="2000" dirty="0">
                <a:solidFill>
                  <a:srgbClr val="FFFF00"/>
                </a:solidFill>
                <a:latin typeface="Garamond" panose="02020404030301010803" pitchFamily="18" charset="0"/>
                <a:ea typeface="Century Gothic" charset="0"/>
                <a:cs typeface="Century Gothic" charset="0"/>
              </a:rPr>
              <a:t>[INSERT </a:t>
            </a:r>
            <a:r>
              <a:rPr lang="en-US" sz="2000" dirty="0" smtClean="0">
                <a:solidFill>
                  <a:srgbClr val="FFFF00"/>
                </a:solidFill>
                <a:latin typeface="Garamond" panose="02020404030301010803" pitchFamily="18" charset="0"/>
                <a:ea typeface="Century Gothic" charset="0"/>
                <a:cs typeface="Century Gothic" charset="0"/>
              </a:rPr>
              <a:t>INSTITUTION]</a:t>
            </a:r>
            <a:endParaRPr lang="en-US" sz="2000" dirty="0">
              <a:solidFill>
                <a:srgbClr val="FFFF00"/>
              </a:solidFill>
              <a:latin typeface="Garamond" panose="02020404030301010803" pitchFamily="18" charset="0"/>
              <a:ea typeface="Century Gothic" charset="0"/>
              <a:cs typeface="Century Gothic" charset="0"/>
            </a:endParaRPr>
          </a:p>
        </p:txBody>
      </p:sp>
    </p:spTree>
    <p:extLst>
      <p:ext uri="{BB962C8B-B14F-4D97-AF65-F5344CB8AC3E}">
        <p14:creationId xmlns:p14="http://schemas.microsoft.com/office/powerpoint/2010/main" val="354804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57" y="1983325"/>
            <a:ext cx="5661976" cy="676372"/>
          </a:xfrm>
          <a:ln>
            <a:noFill/>
          </a:ln>
        </p:spPr>
        <p:txBody>
          <a:bodyPr>
            <a:noAutofit/>
          </a:bodyPr>
          <a:lstStyle/>
          <a:p>
            <a:pPr algn="l"/>
            <a:r>
              <a:rPr lang="en-US" sz="2800" b="1" dirty="0">
                <a:solidFill>
                  <a:srgbClr val="92D050"/>
                </a:solidFill>
                <a:latin typeface="Garamond" panose="02020404030301010803" pitchFamily="18" charset="0"/>
              </a:rPr>
              <a:t>PROPOSED PLANNING TEAM</a:t>
            </a:r>
            <a:endParaRPr lang="en-US" sz="2800" b="1" dirty="0">
              <a:latin typeface="Garamond" panose="02020404030301010803" pitchFamily="18" charset="0"/>
            </a:endParaRPr>
          </a:p>
        </p:txBody>
      </p:sp>
      <p:sp>
        <p:nvSpPr>
          <p:cNvPr id="12" name="Title 1"/>
          <p:cNvSpPr txBox="1">
            <a:spLocks/>
          </p:cNvSpPr>
          <p:nvPr/>
        </p:nvSpPr>
        <p:spPr>
          <a:xfrm>
            <a:off x="1715002" y="2705954"/>
            <a:ext cx="9253698" cy="3440618"/>
          </a:xfrm>
          <a:prstGeom prst="rect">
            <a:avLst/>
          </a:prstGeom>
          <a:ln>
            <a:noFill/>
          </a:ln>
        </p:spPr>
        <p:txBody>
          <a:bodyPr vert="horz" lIns="91440" tIns="45720" rIns="91440" bIns="45720" rtlCol="0" anchor="ctr">
            <a:norm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600" dirty="0">
                <a:solidFill>
                  <a:srgbClr val="003399"/>
                </a:solidFill>
                <a:latin typeface="Garamond" panose="02020404030301010803" pitchFamily="18" charset="0"/>
              </a:rPr>
              <a:t>Insert Here the employees who you think should </a:t>
            </a:r>
            <a:br>
              <a:rPr lang="en-US" sz="2600" dirty="0">
                <a:solidFill>
                  <a:srgbClr val="003399"/>
                </a:solidFill>
                <a:latin typeface="Garamond" panose="02020404030301010803" pitchFamily="18" charset="0"/>
              </a:rPr>
            </a:br>
            <a:r>
              <a:rPr lang="en-US" sz="2600" dirty="0">
                <a:solidFill>
                  <a:srgbClr val="003399"/>
                </a:solidFill>
                <a:latin typeface="Garamond" panose="02020404030301010803" pitchFamily="18" charset="0"/>
              </a:rPr>
              <a:t>be on your institutional planning team</a:t>
            </a:r>
          </a:p>
          <a:p>
            <a:pPr algn="l"/>
            <a:endParaRPr lang="en-US" sz="2600" dirty="0">
              <a:solidFill>
                <a:srgbClr val="003399"/>
              </a:solidFill>
              <a:latin typeface="Garamond" panose="02020404030301010803" pitchFamily="18" charset="0"/>
            </a:endParaRP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Name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Name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Name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Name</a:t>
            </a:r>
          </a:p>
          <a:p>
            <a:pPr marL="285750" indent="-285750" algn="l">
              <a:buFont typeface="Wingdings" panose="05000000000000000000" pitchFamily="2" charset="2"/>
              <a:buChar char="ü"/>
            </a:pPr>
            <a:endParaRPr lang="en-US" sz="1400" dirty="0">
              <a:solidFill>
                <a:srgbClr val="003399"/>
              </a:solidFill>
              <a:latin typeface="Garamond" panose="02020404030301010803" pitchFamily="18" charset="0"/>
            </a:endParaRP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
        <p:nvSpPr>
          <p:cNvPr id="10" name="Rectangle 9"/>
          <p:cNvSpPr/>
          <p:nvPr/>
        </p:nvSpPr>
        <p:spPr>
          <a:xfrm>
            <a:off x="2319838" y="876466"/>
            <a:ext cx="9048696" cy="954107"/>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a:t>
            </a:r>
            <a:r>
              <a:rPr lang="en-US" sz="2800" dirty="0" smtClean="0">
                <a:solidFill>
                  <a:schemeClr val="bg1">
                    <a:lumMod val="65000"/>
                  </a:schemeClr>
                </a:solidFill>
                <a:latin typeface="Calibri" panose="020F0502020204030204" pitchFamily="34" charset="0"/>
                <a:ea typeface="Century Gothic" charset="0"/>
                <a:cs typeface="Calibri" panose="020F0502020204030204" pitchFamily="34" charset="0"/>
              </a:rPr>
              <a:t>at </a:t>
            </a:r>
            <a:r>
              <a:rPr lang="en-US" sz="2800" dirty="0">
                <a:solidFill>
                  <a:srgbClr val="FFC000"/>
                </a:solidFill>
                <a:latin typeface="Garamond" panose="02020404030301010803" pitchFamily="18" charset="0"/>
                <a:ea typeface="Century Gothic" charset="0"/>
                <a:cs typeface="Century Gothic" charset="0"/>
              </a:rPr>
              <a:t>[INSERT INSTITUTION NAME]</a:t>
            </a:r>
          </a:p>
          <a:p>
            <a:pPr algn="ctr" defTabSz="1218930"/>
            <a:endParaRPr lang="en-US" sz="2800" dirty="0">
              <a:solidFill>
                <a:schemeClr val="bg1">
                  <a:lumMod val="65000"/>
                </a:schemeClr>
              </a:solidFill>
              <a:latin typeface="Calibri" panose="020F0502020204030204" pitchFamily="34" charset="0"/>
              <a:ea typeface="Century Gothic" charset="0"/>
              <a:cs typeface="Calibri" panose="020F0502020204030204" pitchFamily="34" charset="0"/>
            </a:endParaRPr>
          </a:p>
        </p:txBody>
      </p:sp>
    </p:spTree>
    <p:extLst>
      <p:ext uri="{BB962C8B-B14F-4D97-AF65-F5344CB8AC3E}">
        <p14:creationId xmlns:p14="http://schemas.microsoft.com/office/powerpoint/2010/main" val="393729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60760" y="2845516"/>
            <a:ext cx="8396050" cy="3477375"/>
          </a:xfrm>
          <a:prstGeom prst="rect">
            <a:avLst/>
          </a:prstGeom>
          <a:ln>
            <a:noFill/>
          </a:ln>
        </p:spPr>
        <p:txBody>
          <a:bodyPr vert="horz" lIns="91440" tIns="45720" rIns="91440" bIns="45720" rtlCol="0" anchor="ctr">
            <a:norm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600" dirty="0">
                <a:solidFill>
                  <a:srgbClr val="003399"/>
                </a:solidFill>
                <a:latin typeface="Garamond" panose="02020404030301010803" pitchFamily="18" charset="0"/>
              </a:rPr>
              <a:t>Insert here information around the different activities you are proposing for your institution.</a:t>
            </a:r>
          </a:p>
          <a:p>
            <a:pPr algn="l"/>
            <a:endParaRPr lang="en-US" sz="2600" dirty="0">
              <a:solidFill>
                <a:srgbClr val="003399"/>
              </a:solidFill>
              <a:latin typeface="Garamond" panose="02020404030301010803" pitchFamily="18" charset="0"/>
            </a:endParaRP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Example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Example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Example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Example</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Example</a:t>
            </a: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
        <p:nvSpPr>
          <p:cNvPr id="14" name="Title 1"/>
          <p:cNvSpPr txBox="1">
            <a:spLocks/>
          </p:cNvSpPr>
          <p:nvPr/>
        </p:nvSpPr>
        <p:spPr>
          <a:xfrm>
            <a:off x="989789" y="1989343"/>
            <a:ext cx="5673439" cy="814251"/>
          </a:xfrm>
          <a:prstGeom prst="rect">
            <a:avLst/>
          </a:prstGeom>
          <a:ln>
            <a:noFill/>
          </a:ln>
        </p:spPr>
        <p:txBody>
          <a:bodyPr vert="horz" lIns="91440" tIns="45720" rIns="91440" bIns="45720" rtlCol="0" anchor="ctr">
            <a:no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800" b="1" dirty="0">
                <a:solidFill>
                  <a:srgbClr val="92D050"/>
                </a:solidFill>
                <a:latin typeface="Garamond" panose="02020404030301010803" pitchFamily="18" charset="0"/>
              </a:rPr>
              <a:t>PROPOSED ACTIVITIES</a:t>
            </a:r>
            <a:endParaRPr lang="en-US" sz="2800" b="1" dirty="0">
              <a:latin typeface="Garamond" panose="02020404030301010803" pitchFamily="18" charset="0"/>
            </a:endParaRPr>
          </a:p>
        </p:txBody>
      </p:sp>
      <p:sp>
        <p:nvSpPr>
          <p:cNvPr id="10" name="Rectangle 9"/>
          <p:cNvSpPr/>
          <p:nvPr/>
        </p:nvSpPr>
        <p:spPr>
          <a:xfrm>
            <a:off x="2319838" y="876466"/>
            <a:ext cx="9048696" cy="954107"/>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a:t>
            </a:r>
            <a:r>
              <a:rPr lang="en-US" sz="2800" dirty="0" smtClean="0">
                <a:solidFill>
                  <a:schemeClr val="bg1">
                    <a:lumMod val="65000"/>
                  </a:schemeClr>
                </a:solidFill>
                <a:latin typeface="Calibri" panose="020F0502020204030204" pitchFamily="34" charset="0"/>
                <a:ea typeface="Century Gothic" charset="0"/>
                <a:cs typeface="Calibri" panose="020F0502020204030204" pitchFamily="34" charset="0"/>
              </a:rPr>
              <a:t>at </a:t>
            </a:r>
            <a:r>
              <a:rPr lang="en-US" sz="2800" dirty="0">
                <a:solidFill>
                  <a:srgbClr val="FFC000"/>
                </a:solidFill>
                <a:latin typeface="Garamond" panose="02020404030301010803" pitchFamily="18" charset="0"/>
                <a:ea typeface="Century Gothic" charset="0"/>
                <a:cs typeface="Century Gothic" charset="0"/>
              </a:rPr>
              <a:t>[INSERT INSTITUTION NAME]</a:t>
            </a:r>
          </a:p>
          <a:p>
            <a:pPr algn="ctr" defTabSz="1218930"/>
            <a:endParaRPr lang="en-US" sz="2800" dirty="0">
              <a:solidFill>
                <a:schemeClr val="bg1">
                  <a:lumMod val="65000"/>
                </a:schemeClr>
              </a:solidFill>
              <a:latin typeface="Calibri" panose="020F0502020204030204" pitchFamily="34" charset="0"/>
              <a:ea typeface="Century Gothic" charset="0"/>
              <a:cs typeface="Calibri" panose="020F0502020204030204" pitchFamily="34" charset="0"/>
            </a:endParaRPr>
          </a:p>
        </p:txBody>
      </p:sp>
    </p:spTree>
    <p:extLst>
      <p:ext uri="{BB962C8B-B14F-4D97-AF65-F5344CB8AC3E}">
        <p14:creationId xmlns:p14="http://schemas.microsoft.com/office/powerpoint/2010/main" val="398033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19838" y="876466"/>
            <a:ext cx="9048696" cy="954107"/>
          </a:xfrm>
          <a:prstGeom prst="rect">
            <a:avLst/>
          </a:prstGeom>
        </p:spPr>
        <p:txBody>
          <a:bodyPr wrap="none">
            <a:spAutoFit/>
          </a:bodyPr>
          <a:lstStyle/>
          <a:p>
            <a:pPr algn="ctr" defTabSz="1218930"/>
            <a:r>
              <a:rPr lang="en-US" sz="2800" dirty="0">
                <a:solidFill>
                  <a:schemeClr val="bg1">
                    <a:lumMod val="65000"/>
                  </a:schemeClr>
                </a:solidFill>
                <a:latin typeface="Calibri" panose="020F0502020204030204" pitchFamily="34" charset="0"/>
                <a:ea typeface="Century Gothic" charset="0"/>
                <a:cs typeface="Calibri" panose="020F0502020204030204" pitchFamily="34" charset="0"/>
              </a:rPr>
              <a:t>Ethics Awareness Week </a:t>
            </a:r>
            <a:r>
              <a:rPr lang="en-US" sz="2800" dirty="0" smtClean="0">
                <a:solidFill>
                  <a:schemeClr val="bg1">
                    <a:lumMod val="65000"/>
                  </a:schemeClr>
                </a:solidFill>
                <a:latin typeface="Calibri" panose="020F0502020204030204" pitchFamily="34" charset="0"/>
                <a:ea typeface="Century Gothic" charset="0"/>
                <a:cs typeface="Calibri" panose="020F0502020204030204" pitchFamily="34" charset="0"/>
              </a:rPr>
              <a:t>at </a:t>
            </a:r>
            <a:r>
              <a:rPr lang="en-US" sz="2800" dirty="0">
                <a:solidFill>
                  <a:srgbClr val="FFC000"/>
                </a:solidFill>
                <a:latin typeface="Garamond" panose="02020404030301010803" pitchFamily="18" charset="0"/>
                <a:ea typeface="Century Gothic" charset="0"/>
                <a:cs typeface="Century Gothic" charset="0"/>
              </a:rPr>
              <a:t>[INSERT INSTITUTION NAME]</a:t>
            </a:r>
          </a:p>
          <a:p>
            <a:pPr algn="ctr" defTabSz="1218930"/>
            <a:endParaRPr lang="en-US" sz="2800" dirty="0">
              <a:solidFill>
                <a:schemeClr val="bg1">
                  <a:lumMod val="65000"/>
                </a:schemeClr>
              </a:solidFill>
              <a:latin typeface="Calibri" panose="020F0502020204030204" pitchFamily="34" charset="0"/>
              <a:ea typeface="Century Gothic" charset="0"/>
              <a:cs typeface="Calibri" panose="020F0502020204030204" pitchFamily="34" charset="0"/>
            </a:endParaRPr>
          </a:p>
        </p:txBody>
      </p:sp>
      <p:sp>
        <p:nvSpPr>
          <p:cNvPr id="5" name="Title 1"/>
          <p:cNvSpPr txBox="1">
            <a:spLocks/>
          </p:cNvSpPr>
          <p:nvPr/>
        </p:nvSpPr>
        <p:spPr>
          <a:xfrm>
            <a:off x="959720" y="1955895"/>
            <a:ext cx="5461582" cy="589286"/>
          </a:xfrm>
          <a:prstGeom prst="rect">
            <a:avLst/>
          </a:prstGeom>
          <a:ln>
            <a:noFill/>
          </a:ln>
        </p:spPr>
        <p:txBody>
          <a:bodyPr vert="horz" lIns="91440" tIns="45720" rIns="91440" bIns="45720" rtlCol="0" anchor="ctr">
            <a:no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800" b="1" dirty="0">
                <a:solidFill>
                  <a:srgbClr val="92D050"/>
                </a:solidFill>
                <a:latin typeface="Garamond" panose="02020404030301010803" pitchFamily="18" charset="0"/>
              </a:rPr>
              <a:t>PROPOSED RESOURCES </a:t>
            </a:r>
            <a:endParaRPr lang="en-US" sz="2800" b="1" dirty="0">
              <a:latin typeface="Garamond" panose="02020404030301010803" pitchFamily="18" charset="0"/>
            </a:endParaRPr>
          </a:p>
        </p:txBody>
      </p:sp>
      <p:sp>
        <p:nvSpPr>
          <p:cNvPr id="6" name="Title 1"/>
          <p:cNvSpPr txBox="1">
            <a:spLocks/>
          </p:cNvSpPr>
          <p:nvPr/>
        </p:nvSpPr>
        <p:spPr>
          <a:xfrm>
            <a:off x="1730496" y="2527582"/>
            <a:ext cx="9381611" cy="3806414"/>
          </a:xfrm>
          <a:prstGeom prst="rect">
            <a:avLst/>
          </a:prstGeom>
          <a:ln>
            <a:noFill/>
          </a:ln>
        </p:spPr>
        <p:txBody>
          <a:bodyPr vert="horz" lIns="91440" tIns="45720" rIns="91440" bIns="45720" rtlCol="0" anchor="ctr">
            <a:norm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2600" dirty="0">
                <a:solidFill>
                  <a:srgbClr val="003399"/>
                </a:solidFill>
                <a:latin typeface="Garamond" panose="02020404030301010803" pitchFamily="18" charset="0"/>
              </a:rPr>
              <a:t>Insert here a list of the high-level resources </a:t>
            </a:r>
            <a:br>
              <a:rPr lang="en-US" sz="2600" dirty="0">
                <a:solidFill>
                  <a:srgbClr val="003399"/>
                </a:solidFill>
                <a:latin typeface="Garamond" panose="02020404030301010803" pitchFamily="18" charset="0"/>
              </a:rPr>
            </a:br>
            <a:r>
              <a:rPr lang="en-US" sz="2600" dirty="0">
                <a:solidFill>
                  <a:srgbClr val="003399"/>
                </a:solidFill>
                <a:latin typeface="Garamond" panose="02020404030301010803" pitchFamily="18" charset="0"/>
              </a:rPr>
              <a:t>you need to support these activities.</a:t>
            </a:r>
          </a:p>
          <a:p>
            <a:pPr algn="l"/>
            <a:endParaRPr lang="en-US" sz="2600" dirty="0">
              <a:solidFill>
                <a:srgbClr val="003399"/>
              </a:solidFill>
              <a:latin typeface="Garamond" panose="02020404030301010803" pitchFamily="18" charset="0"/>
            </a:endParaRP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Budget (amount listed)</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Key partners (if any)</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Senior leaders engagement (dates/times)</a:t>
            </a:r>
          </a:p>
          <a:p>
            <a:pPr marL="285750" indent="-285750" algn="l">
              <a:buFont typeface="Wingdings" panose="05000000000000000000" pitchFamily="2" charset="2"/>
              <a:buChar char="ü"/>
            </a:pPr>
            <a:r>
              <a:rPr lang="en-US" sz="2600" dirty="0">
                <a:solidFill>
                  <a:srgbClr val="003399"/>
                </a:solidFill>
                <a:latin typeface="Garamond" panose="02020404030301010803" pitchFamily="18" charset="0"/>
              </a:rPr>
              <a:t>Video creation, etc.</a:t>
            </a: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a:p>
            <a:pPr marL="285750" indent="-285750" algn="l">
              <a:buFont typeface="Wingdings" panose="05000000000000000000" pitchFamily="2" charset="2"/>
              <a:buChar char="ü"/>
            </a:pPr>
            <a:endParaRPr lang="en-US" sz="1600" dirty="0">
              <a:solidFill>
                <a:srgbClr val="003399"/>
              </a:solidFill>
              <a:latin typeface="Garamond" panose="02020404030301010803" pitchFamily="18" charset="0"/>
            </a:endParaRPr>
          </a:p>
        </p:txBody>
      </p:sp>
    </p:spTree>
    <p:extLst>
      <p:ext uri="{BB962C8B-B14F-4D97-AF65-F5344CB8AC3E}">
        <p14:creationId xmlns:p14="http://schemas.microsoft.com/office/powerpoint/2010/main" val="268841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941098"/>
            <a:ext cx="12192000" cy="1176572"/>
          </a:xfrm>
          <a:prstGeom prst="rect">
            <a:avLst/>
          </a:prstGeom>
          <a:solidFill>
            <a:srgbClr val="003399">
              <a:alpha val="97000"/>
            </a:srgbClr>
          </a:solidFill>
        </p:spPr>
        <p:txBody>
          <a:bodyPr vert="horz" lIns="121899" tIns="60949" rIns="365695" bIns="60949" rtlCol="0" anchor="ctr">
            <a:noAutofit/>
          </a:bodyPr>
          <a:lst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a:lstStyle>
          <a:p>
            <a:pPr algn="ctr" defTabSz="1218930"/>
            <a:r>
              <a:rPr lang="en-US" sz="4800" dirty="0">
                <a:solidFill>
                  <a:prstClr val="white"/>
                </a:solidFill>
                <a:latin typeface="Garamond" panose="02020404030301010803" pitchFamily="18" charset="0"/>
                <a:ea typeface="Century Gothic" charset="0"/>
                <a:cs typeface="Century Gothic" charset="0"/>
              </a:rPr>
              <a:t>Ethics Awareness Week Timeline</a:t>
            </a:r>
            <a:endParaRPr lang="en-US" sz="2000" dirty="0">
              <a:solidFill>
                <a:srgbClr val="FFFF00"/>
              </a:solidFill>
              <a:latin typeface="Garamond" panose="02020404030301010803" pitchFamily="18" charset="0"/>
              <a:ea typeface="Century Gothic" charset="0"/>
              <a:cs typeface="Century Gothic" charset="0"/>
            </a:endParaRPr>
          </a:p>
        </p:txBody>
      </p:sp>
      <p:sp>
        <p:nvSpPr>
          <p:cNvPr id="12" name="Title 1"/>
          <p:cNvSpPr txBox="1">
            <a:spLocks/>
          </p:cNvSpPr>
          <p:nvPr/>
        </p:nvSpPr>
        <p:spPr>
          <a:xfrm>
            <a:off x="141376" y="3313868"/>
            <a:ext cx="4049486" cy="622454"/>
          </a:xfrm>
          <a:prstGeom prst="rect">
            <a:avLst/>
          </a:prstGeom>
          <a:solidFill>
            <a:srgbClr val="FFFF00"/>
          </a:solidFill>
          <a:ln>
            <a:noFill/>
          </a:ln>
        </p:spPr>
        <p:txBody>
          <a:bodyPr vert="horz" lIns="91440" tIns="45720" rIns="91440" bIns="45720" rtlCol="0" anchor="ctr">
            <a:normAutofit/>
          </a:bodyPr>
          <a:lstStyle>
            <a:lvl1pPr algn="ctr" defTabSz="609585" rtl="0" eaLnBrk="1" latinLnBrk="0" hangingPunct="1">
              <a:spcBef>
                <a:spcPct val="0"/>
              </a:spcBef>
              <a:buNone/>
              <a:defRPr sz="5867" kern="1200" baseline="0">
                <a:solidFill>
                  <a:schemeClr val="tx1"/>
                </a:solidFill>
                <a:latin typeface="Century Gothic" charset="0"/>
                <a:ea typeface="+mj-ea"/>
                <a:cs typeface="+mj-cs"/>
              </a:defRPr>
            </a:lvl1pPr>
          </a:lstStyle>
          <a:p>
            <a:pPr algn="l"/>
            <a:r>
              <a:rPr lang="en-US" sz="1400" b="1" dirty="0">
                <a:solidFill>
                  <a:srgbClr val="003399"/>
                </a:solidFill>
                <a:latin typeface="Garamond" panose="02020404030301010803" pitchFamily="18" charset="0"/>
              </a:rPr>
              <a:t>Create a timeline to present to Senior Leadership.</a:t>
            </a:r>
          </a:p>
        </p:txBody>
      </p:sp>
      <p:sp>
        <p:nvSpPr>
          <p:cNvPr id="5" name="TextBox 4"/>
          <p:cNvSpPr txBox="1"/>
          <p:nvPr/>
        </p:nvSpPr>
        <p:spPr>
          <a:xfrm>
            <a:off x="210263" y="4078126"/>
            <a:ext cx="11608479" cy="2739211"/>
          </a:xfrm>
          <a:prstGeom prst="rect">
            <a:avLst/>
          </a:prstGeom>
          <a:noFill/>
        </p:spPr>
        <p:txBody>
          <a:bodyPr wrap="square" rtlCol="0">
            <a:spAutoFit/>
          </a:bodyPr>
          <a:lstStyle/>
          <a:p>
            <a:r>
              <a:rPr lang="en-US" i="1" dirty="0">
                <a:solidFill>
                  <a:schemeClr val="accent2">
                    <a:lumMod val="60000"/>
                    <a:lumOff val="40000"/>
                  </a:schemeClr>
                </a:solidFill>
                <a:latin typeface="Garamond" panose="02020404030301010803" pitchFamily="18" charset="0"/>
              </a:rPr>
              <a:t>Example</a:t>
            </a:r>
          </a:p>
          <a:p>
            <a:r>
              <a:rPr lang="en-US" b="1" dirty="0">
                <a:latin typeface="Garamond" panose="02020404030301010803" pitchFamily="18" charset="0"/>
              </a:rPr>
              <a:t>Ethics Awareness Week Nov. </a:t>
            </a:r>
            <a:r>
              <a:rPr lang="en-US" b="1" dirty="0">
                <a:latin typeface="Garamond" panose="02020404030301010803" pitchFamily="18" charset="0"/>
              </a:rPr>
              <a:t>9</a:t>
            </a:r>
            <a:r>
              <a:rPr lang="en-US" b="1" dirty="0" smtClean="0">
                <a:latin typeface="Garamond" panose="02020404030301010803" pitchFamily="18" charset="0"/>
              </a:rPr>
              <a:t>-15, 2020</a:t>
            </a:r>
            <a:endParaRPr lang="en-US" b="1" dirty="0">
              <a:latin typeface="Garamond" panose="02020404030301010803" pitchFamily="18" charset="0"/>
            </a:endParaRPr>
          </a:p>
          <a:p>
            <a:r>
              <a:rPr lang="en-US" dirty="0">
                <a:latin typeface="Garamond" panose="02020404030301010803" pitchFamily="18" charset="0"/>
              </a:rPr>
              <a:t>Monday </a:t>
            </a:r>
            <a:r>
              <a:rPr lang="en-US" dirty="0" smtClean="0">
                <a:latin typeface="Garamond" panose="02020404030301010803" pitchFamily="18" charset="0"/>
              </a:rPr>
              <a:t>(</a:t>
            </a:r>
            <a:r>
              <a:rPr lang="en-US" dirty="0">
                <a:latin typeface="Garamond" panose="02020404030301010803" pitchFamily="18" charset="0"/>
              </a:rPr>
              <a:t>9</a:t>
            </a:r>
            <a:r>
              <a:rPr lang="en-US" baseline="30000" dirty="0" smtClean="0">
                <a:latin typeface="Garamond" panose="02020404030301010803" pitchFamily="18" charset="0"/>
              </a:rPr>
              <a:t>th</a:t>
            </a:r>
            <a:r>
              <a:rPr lang="en-US" dirty="0">
                <a:latin typeface="Garamond" panose="02020404030301010803" pitchFamily="18" charset="0"/>
              </a:rPr>
              <a:t>) – University EAW Kick-off Luncheon (student, faculty, staff, administrative and community leaders)</a:t>
            </a:r>
          </a:p>
          <a:p>
            <a:r>
              <a:rPr lang="en-US" dirty="0">
                <a:latin typeface="Garamond" panose="02020404030301010803" pitchFamily="18" charset="0"/>
              </a:rPr>
              <a:t>		</a:t>
            </a:r>
            <a:r>
              <a:rPr lang="en-US" sz="1400" dirty="0">
                <a:latin typeface="Garamond" panose="02020404030301010803" pitchFamily="18" charset="0"/>
              </a:rPr>
              <a:t>-institutional digital/social media campaign on value: integrity</a:t>
            </a:r>
          </a:p>
          <a:p>
            <a:r>
              <a:rPr lang="en-US" sz="1400" dirty="0">
                <a:latin typeface="Garamond" panose="02020404030301010803" pitchFamily="18" charset="0"/>
              </a:rPr>
              <a:t>		-ethics trivia email (Question 1) to all employees</a:t>
            </a:r>
          </a:p>
          <a:p>
            <a:r>
              <a:rPr lang="en-US" dirty="0">
                <a:latin typeface="Garamond" panose="02020404030301010803" pitchFamily="18" charset="0"/>
              </a:rPr>
              <a:t>Tuesday (</a:t>
            </a:r>
            <a:r>
              <a:rPr lang="en-US" dirty="0" smtClean="0">
                <a:latin typeface="Garamond" panose="02020404030301010803" pitchFamily="18" charset="0"/>
              </a:rPr>
              <a:t>10</a:t>
            </a:r>
            <a:r>
              <a:rPr lang="en-US" baseline="30000" dirty="0" smtClean="0">
                <a:latin typeface="Garamond" panose="02020404030301010803" pitchFamily="18" charset="0"/>
              </a:rPr>
              <a:t>th</a:t>
            </a:r>
            <a:r>
              <a:rPr lang="en-US" dirty="0">
                <a:latin typeface="Garamond" panose="02020404030301010803" pitchFamily="18" charset="0"/>
              </a:rPr>
              <a:t>) – University Ethics Training (USG Ethics Training facilitated to all employees by direct supervisors)</a:t>
            </a:r>
          </a:p>
          <a:p>
            <a:r>
              <a:rPr lang="en-US" dirty="0">
                <a:latin typeface="Garamond" panose="02020404030301010803" pitchFamily="18" charset="0"/>
              </a:rPr>
              <a:t>		</a:t>
            </a:r>
            <a:r>
              <a:rPr lang="en-US" sz="1400" dirty="0">
                <a:latin typeface="Garamond" panose="02020404030301010803" pitchFamily="18" charset="0"/>
              </a:rPr>
              <a:t>-institutional digital/social media campaign on value: excellence</a:t>
            </a:r>
          </a:p>
          <a:p>
            <a:r>
              <a:rPr lang="en-US" sz="1400" dirty="0">
                <a:latin typeface="Garamond" panose="02020404030301010803" pitchFamily="18" charset="0"/>
              </a:rPr>
              <a:t>		-ethics trivia email (Question 2) to all employees</a:t>
            </a:r>
            <a:endParaRPr lang="en-US" dirty="0">
              <a:latin typeface="Garamond" panose="02020404030301010803" pitchFamily="18" charset="0"/>
            </a:endParaRPr>
          </a:p>
          <a:p>
            <a:r>
              <a:rPr lang="en-US" dirty="0">
                <a:latin typeface="Garamond" panose="02020404030301010803" pitchFamily="18" charset="0"/>
              </a:rPr>
              <a:t>Wednesday (</a:t>
            </a:r>
            <a:r>
              <a:rPr lang="en-US" dirty="0" smtClean="0">
                <a:latin typeface="Garamond" panose="02020404030301010803" pitchFamily="18" charset="0"/>
              </a:rPr>
              <a:t>11</a:t>
            </a:r>
            <a:r>
              <a:rPr lang="en-US" baseline="30000" dirty="0" smtClean="0">
                <a:latin typeface="Garamond" panose="02020404030301010803" pitchFamily="18" charset="0"/>
              </a:rPr>
              <a:t>th</a:t>
            </a:r>
            <a:r>
              <a:rPr lang="en-US" dirty="0">
                <a:latin typeface="Garamond" panose="02020404030301010803" pitchFamily="18" charset="0"/>
              </a:rPr>
              <a:t>) – Email video message from the President to all students/employees on ethical leadership and the promotion 	               of an ethical culture</a:t>
            </a:r>
          </a:p>
        </p:txBody>
      </p:sp>
    </p:spTree>
    <p:extLst>
      <p:ext uri="{BB962C8B-B14F-4D97-AF65-F5344CB8AC3E}">
        <p14:creationId xmlns:p14="http://schemas.microsoft.com/office/powerpoint/2010/main" val="1820399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D2C20C-EDA7-CD47-80A1-5143E373A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516055" y="5839098"/>
            <a:ext cx="3652585" cy="817127"/>
          </a:xfrm>
          <a:prstGeom prst="rect">
            <a:avLst/>
          </a:prstGeom>
          <a:noFill/>
        </p:spPr>
      </p:pic>
    </p:spTree>
    <p:extLst>
      <p:ext uri="{BB962C8B-B14F-4D97-AF65-F5344CB8AC3E}">
        <p14:creationId xmlns:p14="http://schemas.microsoft.com/office/powerpoint/2010/main" val="222552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25414" y="920972"/>
            <a:ext cx="6569492" cy="954107"/>
          </a:xfrm>
          <a:prstGeom prst="rect">
            <a:avLst/>
          </a:prstGeom>
        </p:spPr>
        <p:txBody>
          <a:bodyPr wrap="none">
            <a:spAutoFit/>
          </a:bodyPr>
          <a:lstStyle/>
          <a:p>
            <a:pPr algn="ctr" defTabSz="1218930"/>
            <a:r>
              <a:rPr lang="en-US" sz="2800" dirty="0" smtClean="0">
                <a:solidFill>
                  <a:srgbClr val="92D050"/>
                </a:solidFill>
                <a:latin typeface="Calibri" panose="020F0502020204030204" pitchFamily="34" charset="0"/>
                <a:ea typeface="Century Gothic" charset="0"/>
                <a:cs typeface="Calibri" panose="020F0502020204030204" pitchFamily="34" charset="0"/>
              </a:rPr>
              <a:t>What can Senior Leaders do to be engaged?</a:t>
            </a:r>
            <a:endParaRPr lang="en-US" sz="2800" dirty="0">
              <a:solidFill>
                <a:srgbClr val="92D050"/>
              </a:solidFill>
              <a:latin typeface="Garamond" panose="02020404030301010803" pitchFamily="18" charset="0"/>
              <a:ea typeface="Century Gothic" charset="0"/>
              <a:cs typeface="Century Gothic" charset="0"/>
            </a:endParaRPr>
          </a:p>
          <a:p>
            <a:pPr algn="ctr" defTabSz="1218930"/>
            <a:endParaRPr lang="en-US" sz="2800" dirty="0">
              <a:solidFill>
                <a:schemeClr val="bg1">
                  <a:lumMod val="65000"/>
                </a:schemeClr>
              </a:solidFill>
              <a:latin typeface="Calibri" panose="020F0502020204030204" pitchFamily="34" charset="0"/>
              <a:ea typeface="Century Gothic" charset="0"/>
              <a:cs typeface="Calibri" panose="020F0502020204030204" pitchFamily="34" charset="0"/>
            </a:endParaRPr>
          </a:p>
        </p:txBody>
      </p:sp>
      <p:sp>
        <p:nvSpPr>
          <p:cNvPr id="11" name="Freeform 10"/>
          <p:cNvSpPr>
            <a:spLocks/>
          </p:cNvSpPr>
          <p:nvPr/>
        </p:nvSpPr>
        <p:spPr bwMode="auto">
          <a:xfrm>
            <a:off x="3715817" y="2253989"/>
            <a:ext cx="5062718" cy="495808"/>
          </a:xfrm>
          <a:custGeom>
            <a:avLst/>
            <a:gdLst>
              <a:gd name="connsiteX0" fmla="*/ 0 w 4709920"/>
              <a:gd name="connsiteY0" fmla="*/ 0 h 764162"/>
              <a:gd name="connsiteX1" fmla="*/ 3051594 w 4709920"/>
              <a:gd name="connsiteY1" fmla="*/ 0 h 764162"/>
              <a:gd name="connsiteX2" fmla="*/ 3051594 w 4709920"/>
              <a:gd name="connsiteY2" fmla="*/ 895 h 764162"/>
              <a:gd name="connsiteX3" fmla="*/ 4317203 w 4709920"/>
              <a:gd name="connsiteY3" fmla="*/ 895 h 764162"/>
              <a:gd name="connsiteX4" fmla="*/ 4513999 w 4709920"/>
              <a:gd name="connsiteY4" fmla="*/ 190312 h 764162"/>
              <a:gd name="connsiteX5" fmla="*/ 4709920 w 4709920"/>
              <a:gd name="connsiteY5" fmla="*/ 382529 h 764162"/>
              <a:gd name="connsiteX6" fmla="*/ 4513999 w 4709920"/>
              <a:gd name="connsiteY6" fmla="*/ 574745 h 764162"/>
              <a:gd name="connsiteX7" fmla="*/ 4317203 w 4709920"/>
              <a:gd name="connsiteY7" fmla="*/ 764162 h 764162"/>
              <a:gd name="connsiteX8" fmla="*/ 3051594 w 4709920"/>
              <a:gd name="connsiteY8" fmla="*/ 764162 h 764162"/>
              <a:gd name="connsiteX9" fmla="*/ 2059738 w 4709920"/>
              <a:gd name="connsiteY9" fmla="*/ 764162 h 764162"/>
              <a:gd name="connsiteX10" fmla="*/ 0 w 4709920"/>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920" h="764162">
                <a:moveTo>
                  <a:pt x="0" y="0"/>
                </a:moveTo>
                <a:lnTo>
                  <a:pt x="3051594" y="0"/>
                </a:lnTo>
                <a:lnTo>
                  <a:pt x="3051594" y="895"/>
                </a:lnTo>
                <a:lnTo>
                  <a:pt x="4317203" y="895"/>
                </a:lnTo>
                <a:lnTo>
                  <a:pt x="4513999" y="190312"/>
                </a:lnTo>
                <a:lnTo>
                  <a:pt x="4709920" y="382529"/>
                </a:lnTo>
                <a:lnTo>
                  <a:pt x="4513999" y="574745"/>
                </a:lnTo>
                <a:lnTo>
                  <a:pt x="4317203" y="764162"/>
                </a:lnTo>
                <a:lnTo>
                  <a:pt x="3051594" y="764162"/>
                </a:lnTo>
                <a:lnTo>
                  <a:pt x="2059738"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1"/>
          <p:cNvGrpSpPr/>
          <p:nvPr/>
        </p:nvGrpSpPr>
        <p:grpSpPr>
          <a:xfrm>
            <a:off x="1480363" y="1875079"/>
            <a:ext cx="2235453" cy="1069006"/>
            <a:chOff x="2191647" y="669925"/>
            <a:chExt cx="1955712" cy="1491274"/>
          </a:xfrm>
          <a:solidFill>
            <a:srgbClr val="0000FF"/>
          </a:solidFill>
        </p:grpSpPr>
        <p:sp>
          <p:nvSpPr>
            <p:cNvPr id="13" name="Freeform 7"/>
            <p:cNvSpPr>
              <a:spLocks/>
            </p:cNvSpPr>
            <p:nvPr/>
          </p:nvSpPr>
          <p:spPr bwMode="auto">
            <a:xfrm>
              <a:off x="2191647" y="1443113"/>
              <a:ext cx="1955712" cy="718086"/>
            </a:xfrm>
            <a:custGeom>
              <a:avLst/>
              <a:gdLst>
                <a:gd name="T0" fmla="*/ 0 w 2236"/>
                <a:gd name="T1" fmla="*/ 523 h 821"/>
                <a:gd name="T2" fmla="*/ 1118 w 2236"/>
                <a:gd name="T3" fmla="*/ 821 h 821"/>
                <a:gd name="T4" fmla="*/ 2236 w 2236"/>
                <a:gd name="T5" fmla="*/ 523 h 821"/>
                <a:gd name="T6" fmla="*/ 2236 w 2236"/>
                <a:gd name="T7" fmla="*/ 0 h 821"/>
                <a:gd name="T8" fmla="*/ 0 w 2236"/>
                <a:gd name="T9" fmla="*/ 0 h 821"/>
                <a:gd name="T10" fmla="*/ 0 w 2236"/>
                <a:gd name="T11" fmla="*/ 523 h 821"/>
              </a:gdLst>
              <a:ahLst/>
              <a:cxnLst>
                <a:cxn ang="0">
                  <a:pos x="T0" y="T1"/>
                </a:cxn>
                <a:cxn ang="0">
                  <a:pos x="T2" y="T3"/>
                </a:cxn>
                <a:cxn ang="0">
                  <a:pos x="T4" y="T5"/>
                </a:cxn>
                <a:cxn ang="0">
                  <a:pos x="T6" y="T7"/>
                </a:cxn>
                <a:cxn ang="0">
                  <a:pos x="T8" y="T9"/>
                </a:cxn>
                <a:cxn ang="0">
                  <a:pos x="T10" y="T11"/>
                </a:cxn>
              </a:cxnLst>
              <a:rect l="0" t="0" r="r" b="b"/>
              <a:pathLst>
                <a:path w="2236" h="821">
                  <a:moveTo>
                    <a:pt x="0" y="523"/>
                  </a:moveTo>
                  <a:lnTo>
                    <a:pt x="1118" y="821"/>
                  </a:lnTo>
                  <a:lnTo>
                    <a:pt x="2236" y="523"/>
                  </a:lnTo>
                  <a:lnTo>
                    <a:pt x="2236" y="0"/>
                  </a:lnTo>
                  <a:lnTo>
                    <a:pt x="0" y="0"/>
                  </a:lnTo>
                  <a:lnTo>
                    <a:pt x="0" y="523"/>
                  </a:lnTo>
                  <a:close/>
                </a:path>
              </a:pathLst>
            </a:custGeom>
            <a:grpFill/>
            <a:ln w="3175" cap="flat">
              <a:noFill/>
              <a:prstDash val="solid"/>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5"/>
            <p:cNvSpPr>
              <a:spLocks/>
            </p:cNvSpPr>
            <p:nvPr/>
          </p:nvSpPr>
          <p:spPr bwMode="auto">
            <a:xfrm>
              <a:off x="2191647" y="669925"/>
              <a:ext cx="977856" cy="1230629"/>
            </a:xfrm>
            <a:custGeom>
              <a:avLst/>
              <a:gdLst>
                <a:gd name="T0" fmla="*/ 0 w 1118"/>
                <a:gd name="T1" fmla="*/ 1407 h 1407"/>
                <a:gd name="T2" fmla="*/ 1118 w 1118"/>
                <a:gd name="T3" fmla="*/ 974 h 1407"/>
                <a:gd name="T4" fmla="*/ 1118 w 1118"/>
                <a:gd name="T5" fmla="*/ 0 h 1407"/>
                <a:gd name="T6" fmla="*/ 0 w 1118"/>
                <a:gd name="T7" fmla="*/ 622 h 1407"/>
                <a:gd name="T8" fmla="*/ 0 w 1118"/>
                <a:gd name="T9" fmla="*/ 1407 h 1407"/>
              </a:gdLst>
              <a:ahLst/>
              <a:cxnLst>
                <a:cxn ang="0">
                  <a:pos x="T0" y="T1"/>
                </a:cxn>
                <a:cxn ang="0">
                  <a:pos x="T2" y="T3"/>
                </a:cxn>
                <a:cxn ang="0">
                  <a:pos x="T4" y="T5"/>
                </a:cxn>
                <a:cxn ang="0">
                  <a:pos x="T6" y="T7"/>
                </a:cxn>
                <a:cxn ang="0">
                  <a:pos x="T8" y="T9"/>
                </a:cxn>
              </a:cxnLst>
              <a:rect l="0" t="0" r="r" b="b"/>
              <a:pathLst>
                <a:path w="1118" h="1407">
                  <a:moveTo>
                    <a:pt x="0" y="1407"/>
                  </a:moveTo>
                  <a:lnTo>
                    <a:pt x="1118" y="974"/>
                  </a:lnTo>
                  <a:lnTo>
                    <a:pt x="1118" y="0"/>
                  </a:lnTo>
                  <a:lnTo>
                    <a:pt x="0" y="622"/>
                  </a:lnTo>
                  <a:lnTo>
                    <a:pt x="0" y="1407"/>
                  </a:lnTo>
                  <a:close/>
                </a:path>
              </a:pathLst>
            </a:custGeom>
            <a:grpFill/>
            <a:ln w="3175" cap="flat">
              <a:noFill/>
              <a:prstDash val="solid"/>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6"/>
            <p:cNvSpPr>
              <a:spLocks/>
            </p:cNvSpPr>
            <p:nvPr/>
          </p:nvSpPr>
          <p:spPr bwMode="auto">
            <a:xfrm>
              <a:off x="3169503" y="669925"/>
              <a:ext cx="977856" cy="1230629"/>
            </a:xfrm>
            <a:custGeom>
              <a:avLst/>
              <a:gdLst>
                <a:gd name="T0" fmla="*/ 1118 w 1118"/>
                <a:gd name="T1" fmla="*/ 1407 h 1407"/>
                <a:gd name="T2" fmla="*/ 0 w 1118"/>
                <a:gd name="T3" fmla="*/ 974 h 1407"/>
                <a:gd name="T4" fmla="*/ 0 w 1118"/>
                <a:gd name="T5" fmla="*/ 0 h 1407"/>
                <a:gd name="T6" fmla="*/ 1118 w 1118"/>
                <a:gd name="T7" fmla="*/ 622 h 1407"/>
                <a:gd name="T8" fmla="*/ 1118 w 1118"/>
                <a:gd name="T9" fmla="*/ 1407 h 1407"/>
              </a:gdLst>
              <a:ahLst/>
              <a:cxnLst>
                <a:cxn ang="0">
                  <a:pos x="T0" y="T1"/>
                </a:cxn>
                <a:cxn ang="0">
                  <a:pos x="T2" y="T3"/>
                </a:cxn>
                <a:cxn ang="0">
                  <a:pos x="T4" y="T5"/>
                </a:cxn>
                <a:cxn ang="0">
                  <a:pos x="T6" y="T7"/>
                </a:cxn>
                <a:cxn ang="0">
                  <a:pos x="T8" y="T9"/>
                </a:cxn>
              </a:cxnLst>
              <a:rect l="0" t="0" r="r" b="b"/>
              <a:pathLst>
                <a:path w="1118" h="1407">
                  <a:moveTo>
                    <a:pt x="1118" y="1407"/>
                  </a:moveTo>
                  <a:lnTo>
                    <a:pt x="0" y="974"/>
                  </a:lnTo>
                  <a:lnTo>
                    <a:pt x="0" y="0"/>
                  </a:lnTo>
                  <a:lnTo>
                    <a:pt x="1118" y="622"/>
                  </a:lnTo>
                  <a:lnTo>
                    <a:pt x="1118" y="1407"/>
                  </a:lnTo>
                  <a:close/>
                </a:path>
              </a:pathLst>
            </a:custGeom>
            <a:grpFill/>
            <a:ln w="3175" cap="flat">
              <a:noFill/>
              <a:prstDash val="solid"/>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p:cNvGrpSpPr/>
          <p:nvPr/>
        </p:nvGrpSpPr>
        <p:grpSpPr>
          <a:xfrm>
            <a:off x="1065531" y="2784447"/>
            <a:ext cx="3076214" cy="1075872"/>
            <a:chOff x="1734207" y="1836705"/>
            <a:chExt cx="2861846" cy="1141415"/>
          </a:xfrm>
        </p:grpSpPr>
        <p:sp>
          <p:nvSpPr>
            <p:cNvPr id="17" name="Freeform 10"/>
            <p:cNvSpPr>
              <a:spLocks/>
            </p:cNvSpPr>
            <p:nvPr/>
          </p:nvSpPr>
          <p:spPr bwMode="auto">
            <a:xfrm>
              <a:off x="1734207" y="2609893"/>
              <a:ext cx="2861846" cy="368227"/>
            </a:xfrm>
            <a:custGeom>
              <a:avLst/>
              <a:gdLst>
                <a:gd name="T0" fmla="*/ 0 w 3272"/>
                <a:gd name="T1" fmla="*/ 312 h 421"/>
                <a:gd name="T2" fmla="*/ 1648 w 3272"/>
                <a:gd name="T3" fmla="*/ 421 h 421"/>
                <a:gd name="T4" fmla="*/ 3272 w 3272"/>
                <a:gd name="T5" fmla="*/ 312 h 421"/>
                <a:gd name="T6" fmla="*/ 3272 w 3272"/>
                <a:gd name="T7" fmla="*/ 0 h 421"/>
                <a:gd name="T8" fmla="*/ 0 w 3272"/>
                <a:gd name="T9" fmla="*/ 0 h 421"/>
                <a:gd name="T10" fmla="*/ 0 w 3272"/>
                <a:gd name="T11" fmla="*/ 312 h 421"/>
              </a:gdLst>
              <a:ahLst/>
              <a:cxnLst>
                <a:cxn ang="0">
                  <a:pos x="T0" y="T1"/>
                </a:cxn>
                <a:cxn ang="0">
                  <a:pos x="T2" y="T3"/>
                </a:cxn>
                <a:cxn ang="0">
                  <a:pos x="T4" y="T5"/>
                </a:cxn>
                <a:cxn ang="0">
                  <a:pos x="T6" y="T7"/>
                </a:cxn>
                <a:cxn ang="0">
                  <a:pos x="T8" y="T9"/>
                </a:cxn>
                <a:cxn ang="0">
                  <a:pos x="T10" y="T11"/>
                </a:cxn>
              </a:cxnLst>
              <a:rect l="0" t="0" r="r" b="b"/>
              <a:pathLst>
                <a:path w="3272" h="421">
                  <a:moveTo>
                    <a:pt x="0" y="312"/>
                  </a:moveTo>
                  <a:lnTo>
                    <a:pt x="1648" y="421"/>
                  </a:lnTo>
                  <a:lnTo>
                    <a:pt x="3272" y="312"/>
                  </a:lnTo>
                  <a:lnTo>
                    <a:pt x="3272" y="0"/>
                  </a:lnTo>
                  <a:lnTo>
                    <a:pt x="0" y="0"/>
                  </a:lnTo>
                  <a:lnTo>
                    <a:pt x="0" y="312"/>
                  </a:lnTo>
                  <a:close/>
                </a:path>
              </a:pathLst>
            </a:custGeom>
            <a:solidFill>
              <a:schemeClr val="bg2">
                <a:lumMod val="50000"/>
              </a:schemeClr>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8"/>
            <p:cNvSpPr>
              <a:spLocks/>
            </p:cNvSpPr>
            <p:nvPr/>
          </p:nvSpPr>
          <p:spPr bwMode="auto">
            <a:xfrm>
              <a:off x="1734207" y="1836705"/>
              <a:ext cx="1435297" cy="1046078"/>
            </a:xfrm>
            <a:custGeom>
              <a:avLst/>
              <a:gdLst>
                <a:gd name="T0" fmla="*/ 0 w 1641"/>
                <a:gd name="T1" fmla="*/ 1196 h 1196"/>
                <a:gd name="T2" fmla="*/ 1641 w 1641"/>
                <a:gd name="T3" fmla="*/ 974 h 1196"/>
                <a:gd name="T4" fmla="*/ 1641 w 1641"/>
                <a:gd name="T5" fmla="*/ 0 h 1196"/>
                <a:gd name="T6" fmla="*/ 0 w 1641"/>
                <a:gd name="T7" fmla="*/ 508 h 1196"/>
                <a:gd name="T8" fmla="*/ 0 w 1641"/>
                <a:gd name="T9" fmla="*/ 1196 h 1196"/>
              </a:gdLst>
              <a:ahLst/>
              <a:cxnLst>
                <a:cxn ang="0">
                  <a:pos x="T0" y="T1"/>
                </a:cxn>
                <a:cxn ang="0">
                  <a:pos x="T2" y="T3"/>
                </a:cxn>
                <a:cxn ang="0">
                  <a:pos x="T4" y="T5"/>
                </a:cxn>
                <a:cxn ang="0">
                  <a:pos x="T6" y="T7"/>
                </a:cxn>
                <a:cxn ang="0">
                  <a:pos x="T8" y="T9"/>
                </a:cxn>
              </a:cxnLst>
              <a:rect l="0" t="0" r="r" b="b"/>
              <a:pathLst>
                <a:path w="1641" h="1196">
                  <a:moveTo>
                    <a:pt x="0" y="1196"/>
                  </a:moveTo>
                  <a:lnTo>
                    <a:pt x="1641" y="974"/>
                  </a:lnTo>
                  <a:lnTo>
                    <a:pt x="1641" y="0"/>
                  </a:lnTo>
                  <a:lnTo>
                    <a:pt x="0" y="508"/>
                  </a:lnTo>
                  <a:lnTo>
                    <a:pt x="0" y="1196"/>
                  </a:lnTo>
                  <a:close/>
                </a:path>
              </a:pathLst>
            </a:custGeom>
            <a:solidFill>
              <a:schemeClr val="bg2"/>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9"/>
            <p:cNvSpPr>
              <a:spLocks/>
            </p:cNvSpPr>
            <p:nvPr/>
          </p:nvSpPr>
          <p:spPr bwMode="auto">
            <a:xfrm>
              <a:off x="3169503" y="1836705"/>
              <a:ext cx="1426550" cy="1046078"/>
            </a:xfrm>
            <a:custGeom>
              <a:avLst/>
              <a:gdLst>
                <a:gd name="T0" fmla="*/ 1631 w 1631"/>
                <a:gd name="T1" fmla="*/ 1196 h 1196"/>
                <a:gd name="T2" fmla="*/ 0 w 1631"/>
                <a:gd name="T3" fmla="*/ 974 h 1196"/>
                <a:gd name="T4" fmla="*/ 0 w 1631"/>
                <a:gd name="T5" fmla="*/ 0 h 1196"/>
                <a:gd name="T6" fmla="*/ 1631 w 1631"/>
                <a:gd name="T7" fmla="*/ 508 h 1196"/>
                <a:gd name="T8" fmla="*/ 1631 w 1631"/>
                <a:gd name="T9" fmla="*/ 1196 h 1196"/>
              </a:gdLst>
              <a:ahLst/>
              <a:cxnLst>
                <a:cxn ang="0">
                  <a:pos x="T0" y="T1"/>
                </a:cxn>
                <a:cxn ang="0">
                  <a:pos x="T2" y="T3"/>
                </a:cxn>
                <a:cxn ang="0">
                  <a:pos x="T4" y="T5"/>
                </a:cxn>
                <a:cxn ang="0">
                  <a:pos x="T6" y="T7"/>
                </a:cxn>
                <a:cxn ang="0">
                  <a:pos x="T8" y="T9"/>
                </a:cxn>
              </a:cxnLst>
              <a:rect l="0" t="0" r="r" b="b"/>
              <a:pathLst>
                <a:path w="1631" h="1196">
                  <a:moveTo>
                    <a:pt x="1631" y="1196"/>
                  </a:moveTo>
                  <a:lnTo>
                    <a:pt x="0" y="974"/>
                  </a:lnTo>
                  <a:lnTo>
                    <a:pt x="0" y="0"/>
                  </a:lnTo>
                  <a:lnTo>
                    <a:pt x="1631" y="508"/>
                  </a:lnTo>
                  <a:lnTo>
                    <a:pt x="1631" y="1196"/>
                  </a:lnTo>
                  <a:close/>
                </a:path>
              </a:pathLst>
            </a:custGeom>
            <a:solidFill>
              <a:schemeClr val="bg2">
                <a:lumMod val="75000"/>
              </a:schemeClr>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p:cNvGrpSpPr/>
          <p:nvPr/>
        </p:nvGrpSpPr>
        <p:grpSpPr>
          <a:xfrm>
            <a:off x="329119" y="4928581"/>
            <a:ext cx="4558441" cy="1554091"/>
            <a:chOff x="1101837" y="3592122"/>
            <a:chExt cx="4135333" cy="1445793"/>
          </a:xfrm>
        </p:grpSpPr>
        <p:sp>
          <p:nvSpPr>
            <p:cNvPr id="21" name="Freeform 15"/>
            <p:cNvSpPr>
              <a:spLocks/>
            </p:cNvSpPr>
            <p:nvPr/>
          </p:nvSpPr>
          <p:spPr bwMode="auto">
            <a:xfrm>
              <a:off x="1101837" y="3592122"/>
              <a:ext cx="4135333" cy="612253"/>
            </a:xfrm>
            <a:custGeom>
              <a:avLst/>
              <a:gdLst>
                <a:gd name="T0" fmla="*/ 0 w 4728"/>
                <a:gd name="T1" fmla="*/ 700 h 700"/>
                <a:gd name="T2" fmla="*/ 0 w 4728"/>
                <a:gd name="T3" fmla="*/ 216 h 700"/>
                <a:gd name="T4" fmla="*/ 2371 w 4728"/>
                <a:gd name="T5" fmla="*/ 0 h 700"/>
                <a:gd name="T6" fmla="*/ 4728 w 4728"/>
                <a:gd name="T7" fmla="*/ 201 h 700"/>
                <a:gd name="T8" fmla="*/ 4728 w 4728"/>
                <a:gd name="T9" fmla="*/ 700 h 700"/>
                <a:gd name="T10" fmla="*/ 0 w 4728"/>
                <a:gd name="T11" fmla="*/ 700 h 700"/>
              </a:gdLst>
              <a:ahLst/>
              <a:cxnLst>
                <a:cxn ang="0">
                  <a:pos x="T0" y="T1"/>
                </a:cxn>
                <a:cxn ang="0">
                  <a:pos x="T2" y="T3"/>
                </a:cxn>
                <a:cxn ang="0">
                  <a:pos x="T4" y="T5"/>
                </a:cxn>
                <a:cxn ang="0">
                  <a:pos x="T6" y="T7"/>
                </a:cxn>
                <a:cxn ang="0">
                  <a:pos x="T8" y="T9"/>
                </a:cxn>
                <a:cxn ang="0">
                  <a:pos x="T10" y="T11"/>
                </a:cxn>
              </a:cxnLst>
              <a:rect l="0" t="0" r="r" b="b"/>
              <a:pathLst>
                <a:path w="4728" h="700">
                  <a:moveTo>
                    <a:pt x="0" y="700"/>
                  </a:moveTo>
                  <a:lnTo>
                    <a:pt x="0" y="216"/>
                  </a:lnTo>
                  <a:lnTo>
                    <a:pt x="2371" y="0"/>
                  </a:lnTo>
                  <a:lnTo>
                    <a:pt x="4728" y="201"/>
                  </a:lnTo>
                  <a:lnTo>
                    <a:pt x="4728" y="700"/>
                  </a:lnTo>
                  <a:lnTo>
                    <a:pt x="0" y="700"/>
                  </a:lnTo>
                  <a:close/>
                </a:path>
              </a:pathLst>
            </a:custGeom>
            <a:solidFill>
              <a:srgbClr val="252323"/>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p:cNvGrpSpPr/>
            <p:nvPr/>
          </p:nvGrpSpPr>
          <p:grpSpPr>
            <a:xfrm>
              <a:off x="1101837" y="3767926"/>
              <a:ext cx="4135332" cy="1269989"/>
              <a:chOff x="1101837" y="3767926"/>
              <a:chExt cx="4135332" cy="1269989"/>
            </a:xfrm>
          </p:grpSpPr>
          <p:sp>
            <p:nvSpPr>
              <p:cNvPr id="23" name="Freeform 13"/>
              <p:cNvSpPr>
                <a:spLocks/>
              </p:cNvSpPr>
              <p:nvPr/>
            </p:nvSpPr>
            <p:spPr bwMode="auto">
              <a:xfrm>
                <a:off x="1101837" y="3781046"/>
                <a:ext cx="2067666" cy="1256869"/>
              </a:xfrm>
              <a:custGeom>
                <a:avLst/>
                <a:gdLst>
                  <a:gd name="T0" fmla="*/ 0 w 2364"/>
                  <a:gd name="T1" fmla="*/ 555 h 1437"/>
                  <a:gd name="T2" fmla="*/ 2364 w 2364"/>
                  <a:gd name="T3" fmla="*/ 1437 h 1437"/>
                  <a:gd name="T4" fmla="*/ 2364 w 2364"/>
                  <a:gd name="T5" fmla="*/ 447 h 1437"/>
                  <a:gd name="T6" fmla="*/ 0 w 2364"/>
                  <a:gd name="T7" fmla="*/ 0 h 1437"/>
                  <a:gd name="T8" fmla="*/ 0 w 2364"/>
                  <a:gd name="T9" fmla="*/ 555 h 1437"/>
                </a:gdLst>
                <a:ahLst/>
                <a:cxnLst>
                  <a:cxn ang="0">
                    <a:pos x="T0" y="T1"/>
                  </a:cxn>
                  <a:cxn ang="0">
                    <a:pos x="T2" y="T3"/>
                  </a:cxn>
                  <a:cxn ang="0">
                    <a:pos x="T4" y="T5"/>
                  </a:cxn>
                  <a:cxn ang="0">
                    <a:pos x="T6" y="T7"/>
                  </a:cxn>
                  <a:cxn ang="0">
                    <a:pos x="T8" y="T9"/>
                  </a:cxn>
                </a:cxnLst>
                <a:rect l="0" t="0" r="r" b="b"/>
                <a:pathLst>
                  <a:path w="2364" h="1437">
                    <a:moveTo>
                      <a:pt x="0" y="555"/>
                    </a:moveTo>
                    <a:lnTo>
                      <a:pt x="2364" y="1437"/>
                    </a:lnTo>
                    <a:lnTo>
                      <a:pt x="2364" y="447"/>
                    </a:lnTo>
                    <a:lnTo>
                      <a:pt x="0" y="0"/>
                    </a:lnTo>
                    <a:lnTo>
                      <a:pt x="0" y="555"/>
                    </a:lnTo>
                    <a:close/>
                  </a:path>
                </a:pathLst>
              </a:custGeom>
              <a:solidFill>
                <a:srgbClr val="555353"/>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4"/>
              <p:cNvSpPr>
                <a:spLocks/>
              </p:cNvSpPr>
              <p:nvPr/>
            </p:nvSpPr>
            <p:spPr bwMode="auto">
              <a:xfrm>
                <a:off x="3169503" y="3767926"/>
                <a:ext cx="2067666" cy="1269988"/>
              </a:xfrm>
              <a:custGeom>
                <a:avLst/>
                <a:gdLst>
                  <a:gd name="T0" fmla="*/ 2364 w 2364"/>
                  <a:gd name="T1" fmla="*/ 563 h 1452"/>
                  <a:gd name="T2" fmla="*/ 0 w 2364"/>
                  <a:gd name="T3" fmla="*/ 1452 h 1452"/>
                  <a:gd name="T4" fmla="*/ 0 w 2364"/>
                  <a:gd name="T5" fmla="*/ 462 h 1452"/>
                  <a:gd name="T6" fmla="*/ 2364 w 2364"/>
                  <a:gd name="T7" fmla="*/ 0 h 1452"/>
                  <a:gd name="T8" fmla="*/ 2364 w 2364"/>
                  <a:gd name="T9" fmla="*/ 563 h 1452"/>
                </a:gdLst>
                <a:ahLst/>
                <a:cxnLst>
                  <a:cxn ang="0">
                    <a:pos x="T0" y="T1"/>
                  </a:cxn>
                  <a:cxn ang="0">
                    <a:pos x="T2" y="T3"/>
                  </a:cxn>
                  <a:cxn ang="0">
                    <a:pos x="T4" y="T5"/>
                  </a:cxn>
                  <a:cxn ang="0">
                    <a:pos x="T6" y="T7"/>
                  </a:cxn>
                  <a:cxn ang="0">
                    <a:pos x="T8" y="T9"/>
                  </a:cxn>
                </a:cxnLst>
                <a:rect l="0" t="0" r="r" b="b"/>
                <a:pathLst>
                  <a:path w="2364" h="1452">
                    <a:moveTo>
                      <a:pt x="2364" y="563"/>
                    </a:moveTo>
                    <a:lnTo>
                      <a:pt x="0" y="1452"/>
                    </a:lnTo>
                    <a:lnTo>
                      <a:pt x="0" y="462"/>
                    </a:lnTo>
                    <a:lnTo>
                      <a:pt x="2364" y="0"/>
                    </a:lnTo>
                    <a:lnTo>
                      <a:pt x="2364" y="563"/>
                    </a:lnTo>
                    <a:close/>
                  </a:path>
                </a:pathLst>
              </a:custGeom>
              <a:solidFill>
                <a:srgbClr val="3B3939"/>
              </a:solid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4"/>
          <p:cNvGrpSpPr/>
          <p:nvPr/>
        </p:nvGrpSpPr>
        <p:grpSpPr>
          <a:xfrm>
            <a:off x="689936" y="3946814"/>
            <a:ext cx="3827404" cy="1048626"/>
            <a:chOff x="1385223" y="2945534"/>
            <a:chExt cx="3560689" cy="875522"/>
          </a:xfrm>
          <a:solidFill>
            <a:srgbClr val="C00000"/>
          </a:solidFill>
        </p:grpSpPr>
        <p:sp>
          <p:nvSpPr>
            <p:cNvPr id="26" name="Freeform 11"/>
            <p:cNvSpPr>
              <a:spLocks/>
            </p:cNvSpPr>
            <p:nvPr/>
          </p:nvSpPr>
          <p:spPr bwMode="auto">
            <a:xfrm>
              <a:off x="1385223" y="2945534"/>
              <a:ext cx="1790404" cy="875522"/>
            </a:xfrm>
            <a:custGeom>
              <a:avLst/>
              <a:gdLst>
                <a:gd name="T0" fmla="*/ 0 w 2047"/>
                <a:gd name="T1" fmla="*/ 741 h 1001"/>
                <a:gd name="T2" fmla="*/ 2047 w 2047"/>
                <a:gd name="T3" fmla="*/ 1001 h 1001"/>
                <a:gd name="T4" fmla="*/ 2047 w 2047"/>
                <a:gd name="T5" fmla="*/ 0 h 1001"/>
                <a:gd name="T6" fmla="*/ 0 w 2047"/>
                <a:gd name="T7" fmla="*/ 121 h 1001"/>
                <a:gd name="T8" fmla="*/ 0 w 2047"/>
                <a:gd name="T9" fmla="*/ 741 h 1001"/>
              </a:gdLst>
              <a:ahLst/>
              <a:cxnLst>
                <a:cxn ang="0">
                  <a:pos x="T0" y="T1"/>
                </a:cxn>
                <a:cxn ang="0">
                  <a:pos x="T2" y="T3"/>
                </a:cxn>
                <a:cxn ang="0">
                  <a:pos x="T4" y="T5"/>
                </a:cxn>
                <a:cxn ang="0">
                  <a:pos x="T6" y="T7"/>
                </a:cxn>
                <a:cxn ang="0">
                  <a:pos x="T8" y="T9"/>
                </a:cxn>
              </a:cxnLst>
              <a:rect l="0" t="0" r="r" b="b"/>
              <a:pathLst>
                <a:path w="2047" h="1001">
                  <a:moveTo>
                    <a:pt x="0" y="741"/>
                  </a:moveTo>
                  <a:lnTo>
                    <a:pt x="2047" y="1001"/>
                  </a:lnTo>
                  <a:lnTo>
                    <a:pt x="2047" y="0"/>
                  </a:lnTo>
                  <a:lnTo>
                    <a:pt x="0" y="121"/>
                  </a:lnTo>
                  <a:lnTo>
                    <a:pt x="0" y="741"/>
                  </a:lnTo>
                  <a:close/>
                </a:path>
              </a:pathLst>
            </a:custGeom>
            <a:grp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2"/>
            <p:cNvSpPr>
              <a:spLocks/>
            </p:cNvSpPr>
            <p:nvPr/>
          </p:nvSpPr>
          <p:spPr bwMode="auto">
            <a:xfrm>
              <a:off x="3175626" y="2945534"/>
              <a:ext cx="1770286" cy="875522"/>
            </a:xfrm>
            <a:custGeom>
              <a:avLst/>
              <a:gdLst>
                <a:gd name="T0" fmla="*/ 2024 w 2024"/>
                <a:gd name="T1" fmla="*/ 741 h 1001"/>
                <a:gd name="T2" fmla="*/ 0 w 2024"/>
                <a:gd name="T3" fmla="*/ 1001 h 1001"/>
                <a:gd name="T4" fmla="*/ 0 w 2024"/>
                <a:gd name="T5" fmla="*/ 0 h 1001"/>
                <a:gd name="T6" fmla="*/ 2024 w 2024"/>
                <a:gd name="T7" fmla="*/ 121 h 1001"/>
                <a:gd name="T8" fmla="*/ 2024 w 2024"/>
                <a:gd name="T9" fmla="*/ 741 h 1001"/>
              </a:gdLst>
              <a:ahLst/>
              <a:cxnLst>
                <a:cxn ang="0">
                  <a:pos x="T0" y="T1"/>
                </a:cxn>
                <a:cxn ang="0">
                  <a:pos x="T2" y="T3"/>
                </a:cxn>
                <a:cxn ang="0">
                  <a:pos x="T4" y="T5"/>
                </a:cxn>
                <a:cxn ang="0">
                  <a:pos x="T6" y="T7"/>
                </a:cxn>
                <a:cxn ang="0">
                  <a:pos x="T8" y="T9"/>
                </a:cxn>
              </a:cxnLst>
              <a:rect l="0" t="0" r="r" b="b"/>
              <a:pathLst>
                <a:path w="2024" h="1001">
                  <a:moveTo>
                    <a:pt x="2024" y="741"/>
                  </a:moveTo>
                  <a:lnTo>
                    <a:pt x="0" y="1001"/>
                  </a:lnTo>
                  <a:lnTo>
                    <a:pt x="0" y="0"/>
                  </a:lnTo>
                  <a:lnTo>
                    <a:pt x="2024" y="121"/>
                  </a:lnTo>
                  <a:lnTo>
                    <a:pt x="2024" y="741"/>
                  </a:lnTo>
                  <a:close/>
                </a:path>
              </a:pathLst>
            </a:custGeom>
            <a:grpFill/>
            <a:ln w="3175" cap="flat">
              <a:noFill/>
              <a:prstDash val="solid"/>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5"/>
          <p:cNvSpPr txBox="1"/>
          <p:nvPr/>
        </p:nvSpPr>
        <p:spPr>
          <a:xfrm>
            <a:off x="3866034" y="2135585"/>
            <a:ext cx="4444487" cy="615553"/>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Light"/>
                <a:ea typeface="+mn-ea"/>
                <a:cs typeface="+mn-cs"/>
              </a:rPr>
              <a:t>Talk about it. </a:t>
            </a:r>
            <a:r>
              <a:rPr kumimoji="0" lang="en-US" sz="2000" u="none" strike="noStrike" kern="1200" cap="none" spc="0" normalizeH="0" baseline="0" noProof="0" dirty="0" smtClean="0">
                <a:ln>
                  <a:noFill/>
                </a:ln>
                <a:solidFill>
                  <a:prstClr val="black"/>
                </a:solidFill>
                <a:effectLst/>
                <a:uLnTx/>
                <a:uFillTx/>
                <a:latin typeface="Calibri Light"/>
                <a:ea typeface="+mn-ea"/>
                <a:cs typeface="+mn-cs"/>
              </a:rPr>
              <a:t>Both Ethics</a:t>
            </a:r>
            <a:r>
              <a:rPr kumimoji="0" lang="en-US" sz="2000" u="none" strike="noStrike" kern="1200" cap="none" spc="0" normalizeH="0" noProof="0" dirty="0" smtClean="0">
                <a:ln>
                  <a:noFill/>
                </a:ln>
                <a:solidFill>
                  <a:prstClr val="black"/>
                </a:solidFill>
                <a:effectLst/>
                <a:uLnTx/>
                <a:uFillTx/>
                <a:latin typeface="Calibri Light"/>
                <a:ea typeface="+mn-ea"/>
                <a:cs typeface="+mn-cs"/>
              </a:rPr>
              <a:t> Awareness Week and the System and institutional values</a:t>
            </a:r>
            <a:r>
              <a:rPr kumimoji="0" lang="en-US" sz="2000" u="none" strike="noStrike" kern="1200" cap="none" spc="0" normalizeH="0" baseline="0" noProof="0" dirty="0" smtClean="0">
                <a:ln>
                  <a:noFill/>
                </a:ln>
                <a:solidFill>
                  <a:prstClr val="black"/>
                </a:solidFill>
                <a:effectLst/>
                <a:uLnTx/>
                <a:uFillTx/>
                <a:latin typeface="Calibri Light"/>
                <a:ea typeface="+mn-ea"/>
                <a:cs typeface="+mn-cs"/>
              </a:rPr>
              <a:t> </a:t>
            </a:r>
            <a:endParaRPr kumimoji="0" lang="en-US" sz="2000" u="none" strike="noStrike" kern="1200" cap="none" spc="0" normalizeH="0" baseline="0" noProof="0" dirty="0">
              <a:ln>
                <a:noFill/>
              </a:ln>
              <a:solidFill>
                <a:prstClr val="black"/>
              </a:solidFill>
              <a:effectLst/>
              <a:uLnTx/>
              <a:uFillTx/>
              <a:latin typeface="Calibri Light"/>
              <a:ea typeface="+mn-ea"/>
              <a:cs typeface="+mn-cs"/>
            </a:endParaRPr>
          </a:p>
        </p:txBody>
      </p:sp>
      <p:sp>
        <p:nvSpPr>
          <p:cNvPr id="56" name="Freeform 55"/>
          <p:cNvSpPr>
            <a:spLocks/>
          </p:cNvSpPr>
          <p:nvPr/>
        </p:nvSpPr>
        <p:spPr bwMode="auto">
          <a:xfrm>
            <a:off x="4141745" y="3129633"/>
            <a:ext cx="5431133" cy="598084"/>
          </a:xfrm>
          <a:custGeom>
            <a:avLst/>
            <a:gdLst>
              <a:gd name="connsiteX0" fmla="*/ 0 w 4709920"/>
              <a:gd name="connsiteY0" fmla="*/ 0 h 764162"/>
              <a:gd name="connsiteX1" fmla="*/ 3051594 w 4709920"/>
              <a:gd name="connsiteY1" fmla="*/ 0 h 764162"/>
              <a:gd name="connsiteX2" fmla="*/ 3051594 w 4709920"/>
              <a:gd name="connsiteY2" fmla="*/ 895 h 764162"/>
              <a:gd name="connsiteX3" fmla="*/ 4317203 w 4709920"/>
              <a:gd name="connsiteY3" fmla="*/ 895 h 764162"/>
              <a:gd name="connsiteX4" fmla="*/ 4513999 w 4709920"/>
              <a:gd name="connsiteY4" fmla="*/ 190312 h 764162"/>
              <a:gd name="connsiteX5" fmla="*/ 4709920 w 4709920"/>
              <a:gd name="connsiteY5" fmla="*/ 382529 h 764162"/>
              <a:gd name="connsiteX6" fmla="*/ 4513999 w 4709920"/>
              <a:gd name="connsiteY6" fmla="*/ 574745 h 764162"/>
              <a:gd name="connsiteX7" fmla="*/ 4317203 w 4709920"/>
              <a:gd name="connsiteY7" fmla="*/ 764162 h 764162"/>
              <a:gd name="connsiteX8" fmla="*/ 3051594 w 4709920"/>
              <a:gd name="connsiteY8" fmla="*/ 764162 h 764162"/>
              <a:gd name="connsiteX9" fmla="*/ 2059738 w 4709920"/>
              <a:gd name="connsiteY9" fmla="*/ 764162 h 764162"/>
              <a:gd name="connsiteX10" fmla="*/ 0 w 4709920"/>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920" h="764162">
                <a:moveTo>
                  <a:pt x="0" y="0"/>
                </a:moveTo>
                <a:lnTo>
                  <a:pt x="3051594" y="0"/>
                </a:lnTo>
                <a:lnTo>
                  <a:pt x="3051594" y="895"/>
                </a:lnTo>
                <a:lnTo>
                  <a:pt x="4317203" y="895"/>
                </a:lnTo>
                <a:lnTo>
                  <a:pt x="4513999" y="190312"/>
                </a:lnTo>
                <a:lnTo>
                  <a:pt x="4709920" y="382529"/>
                </a:lnTo>
                <a:lnTo>
                  <a:pt x="4513999" y="574745"/>
                </a:lnTo>
                <a:lnTo>
                  <a:pt x="4317203" y="764162"/>
                </a:lnTo>
                <a:lnTo>
                  <a:pt x="3051594" y="764162"/>
                </a:lnTo>
                <a:lnTo>
                  <a:pt x="2059738"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7"/>
          <p:cNvSpPr>
            <a:spLocks/>
          </p:cNvSpPr>
          <p:nvPr/>
        </p:nvSpPr>
        <p:spPr bwMode="auto">
          <a:xfrm>
            <a:off x="4517340" y="4166552"/>
            <a:ext cx="5592746" cy="542291"/>
          </a:xfrm>
          <a:custGeom>
            <a:avLst/>
            <a:gdLst>
              <a:gd name="connsiteX0" fmla="*/ 0 w 4709920"/>
              <a:gd name="connsiteY0" fmla="*/ 0 h 764162"/>
              <a:gd name="connsiteX1" fmla="*/ 3051594 w 4709920"/>
              <a:gd name="connsiteY1" fmla="*/ 0 h 764162"/>
              <a:gd name="connsiteX2" fmla="*/ 3051594 w 4709920"/>
              <a:gd name="connsiteY2" fmla="*/ 895 h 764162"/>
              <a:gd name="connsiteX3" fmla="*/ 4317203 w 4709920"/>
              <a:gd name="connsiteY3" fmla="*/ 895 h 764162"/>
              <a:gd name="connsiteX4" fmla="*/ 4513999 w 4709920"/>
              <a:gd name="connsiteY4" fmla="*/ 190312 h 764162"/>
              <a:gd name="connsiteX5" fmla="*/ 4709920 w 4709920"/>
              <a:gd name="connsiteY5" fmla="*/ 382529 h 764162"/>
              <a:gd name="connsiteX6" fmla="*/ 4513999 w 4709920"/>
              <a:gd name="connsiteY6" fmla="*/ 574745 h 764162"/>
              <a:gd name="connsiteX7" fmla="*/ 4317203 w 4709920"/>
              <a:gd name="connsiteY7" fmla="*/ 764162 h 764162"/>
              <a:gd name="connsiteX8" fmla="*/ 3051594 w 4709920"/>
              <a:gd name="connsiteY8" fmla="*/ 764162 h 764162"/>
              <a:gd name="connsiteX9" fmla="*/ 2059738 w 4709920"/>
              <a:gd name="connsiteY9" fmla="*/ 764162 h 764162"/>
              <a:gd name="connsiteX10" fmla="*/ 0 w 4709920"/>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920" h="764162">
                <a:moveTo>
                  <a:pt x="0" y="0"/>
                </a:moveTo>
                <a:lnTo>
                  <a:pt x="3051594" y="0"/>
                </a:lnTo>
                <a:lnTo>
                  <a:pt x="3051594" y="895"/>
                </a:lnTo>
                <a:lnTo>
                  <a:pt x="4317203" y="895"/>
                </a:lnTo>
                <a:lnTo>
                  <a:pt x="4513999" y="190312"/>
                </a:lnTo>
                <a:lnTo>
                  <a:pt x="4709920" y="382529"/>
                </a:lnTo>
                <a:lnTo>
                  <a:pt x="4513999" y="574745"/>
                </a:lnTo>
                <a:lnTo>
                  <a:pt x="4317203" y="764162"/>
                </a:lnTo>
                <a:lnTo>
                  <a:pt x="3051594" y="764162"/>
                </a:lnTo>
                <a:lnTo>
                  <a:pt x="2059738"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9"/>
          <p:cNvSpPr>
            <a:spLocks/>
          </p:cNvSpPr>
          <p:nvPr/>
        </p:nvSpPr>
        <p:spPr bwMode="auto">
          <a:xfrm>
            <a:off x="4883969" y="5117242"/>
            <a:ext cx="5902714" cy="498802"/>
          </a:xfrm>
          <a:custGeom>
            <a:avLst/>
            <a:gdLst>
              <a:gd name="connsiteX0" fmla="*/ 0 w 4709920"/>
              <a:gd name="connsiteY0" fmla="*/ 0 h 764162"/>
              <a:gd name="connsiteX1" fmla="*/ 3051594 w 4709920"/>
              <a:gd name="connsiteY1" fmla="*/ 0 h 764162"/>
              <a:gd name="connsiteX2" fmla="*/ 3051594 w 4709920"/>
              <a:gd name="connsiteY2" fmla="*/ 895 h 764162"/>
              <a:gd name="connsiteX3" fmla="*/ 4317203 w 4709920"/>
              <a:gd name="connsiteY3" fmla="*/ 895 h 764162"/>
              <a:gd name="connsiteX4" fmla="*/ 4513999 w 4709920"/>
              <a:gd name="connsiteY4" fmla="*/ 190312 h 764162"/>
              <a:gd name="connsiteX5" fmla="*/ 4709920 w 4709920"/>
              <a:gd name="connsiteY5" fmla="*/ 382529 h 764162"/>
              <a:gd name="connsiteX6" fmla="*/ 4513999 w 4709920"/>
              <a:gd name="connsiteY6" fmla="*/ 574745 h 764162"/>
              <a:gd name="connsiteX7" fmla="*/ 4317203 w 4709920"/>
              <a:gd name="connsiteY7" fmla="*/ 764162 h 764162"/>
              <a:gd name="connsiteX8" fmla="*/ 3051594 w 4709920"/>
              <a:gd name="connsiteY8" fmla="*/ 764162 h 764162"/>
              <a:gd name="connsiteX9" fmla="*/ 2059738 w 4709920"/>
              <a:gd name="connsiteY9" fmla="*/ 764162 h 764162"/>
              <a:gd name="connsiteX10" fmla="*/ 0 w 4709920"/>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920" h="764162">
                <a:moveTo>
                  <a:pt x="0" y="0"/>
                </a:moveTo>
                <a:lnTo>
                  <a:pt x="3051594" y="0"/>
                </a:lnTo>
                <a:lnTo>
                  <a:pt x="3051594" y="895"/>
                </a:lnTo>
                <a:lnTo>
                  <a:pt x="4317203" y="895"/>
                </a:lnTo>
                <a:lnTo>
                  <a:pt x="4513999" y="190312"/>
                </a:lnTo>
                <a:lnTo>
                  <a:pt x="4709920" y="382529"/>
                </a:lnTo>
                <a:lnTo>
                  <a:pt x="4513999" y="574745"/>
                </a:lnTo>
                <a:lnTo>
                  <a:pt x="4317203" y="764162"/>
                </a:lnTo>
                <a:lnTo>
                  <a:pt x="3051594" y="764162"/>
                </a:lnTo>
                <a:lnTo>
                  <a:pt x="2059738"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b="9645"/>
          <a:stretch/>
        </p:blipFill>
        <p:spPr>
          <a:xfrm>
            <a:off x="9307600" y="388267"/>
            <a:ext cx="2413713" cy="968396"/>
          </a:xfrm>
          <a:prstGeom prst="rect">
            <a:avLst/>
          </a:prstGeom>
        </p:spPr>
      </p:pic>
      <p:sp>
        <p:nvSpPr>
          <p:cNvPr id="63" name="TextBox 62"/>
          <p:cNvSpPr txBox="1"/>
          <p:nvPr/>
        </p:nvSpPr>
        <p:spPr>
          <a:xfrm>
            <a:off x="4325931" y="3108628"/>
            <a:ext cx="4838299" cy="615553"/>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prstClr val="black"/>
                </a:solidFill>
                <a:latin typeface="Calibri Light"/>
              </a:rPr>
              <a:t>Recognize </a:t>
            </a:r>
            <a:r>
              <a:rPr kumimoji="0" lang="en-US" sz="2000" b="1" i="0" u="none" strike="noStrike" kern="1200" cap="none" spc="0" normalizeH="0" baseline="0" noProof="0" dirty="0" smtClean="0">
                <a:ln>
                  <a:noFill/>
                </a:ln>
                <a:solidFill>
                  <a:prstClr val="black"/>
                </a:solidFill>
                <a:effectLst/>
                <a:uLnTx/>
                <a:uFillTx/>
                <a:latin typeface="Calibri Light"/>
                <a:ea typeface="+mn-ea"/>
                <a:cs typeface="+mn-cs"/>
              </a:rPr>
              <a:t>it. </a:t>
            </a:r>
            <a:r>
              <a:rPr kumimoji="0" lang="en-US" sz="2000" u="none" strike="noStrike" kern="1200" cap="none" spc="0" normalizeH="0" baseline="0" noProof="0" dirty="0" smtClean="0">
                <a:ln>
                  <a:noFill/>
                </a:ln>
                <a:solidFill>
                  <a:prstClr val="black"/>
                </a:solidFill>
                <a:effectLst/>
                <a:uLnTx/>
                <a:uFillTx/>
                <a:latin typeface="Calibri Light"/>
                <a:ea typeface="+mn-ea"/>
                <a:cs typeface="+mn-cs"/>
              </a:rPr>
              <a:t>Look for an opportunity to highlight employees who exhibit</a:t>
            </a:r>
            <a:r>
              <a:rPr kumimoji="0" lang="en-US" sz="2000" u="none" strike="noStrike" kern="1200" cap="none" spc="0" normalizeH="0" noProof="0" dirty="0" smtClean="0">
                <a:ln>
                  <a:noFill/>
                </a:ln>
                <a:solidFill>
                  <a:prstClr val="black"/>
                </a:solidFill>
                <a:effectLst/>
                <a:uLnTx/>
                <a:uFillTx/>
                <a:latin typeface="Calibri Light"/>
                <a:ea typeface="+mn-ea"/>
                <a:cs typeface="+mn-cs"/>
              </a:rPr>
              <a:t> our values</a:t>
            </a:r>
            <a:endParaRPr kumimoji="0" lang="en-US" sz="2000" u="none" strike="noStrike" kern="1200" cap="none" spc="0" normalizeH="0" baseline="0" noProof="0" dirty="0">
              <a:ln>
                <a:noFill/>
              </a:ln>
              <a:solidFill>
                <a:prstClr val="black"/>
              </a:solidFill>
              <a:effectLst/>
              <a:uLnTx/>
              <a:uFillTx/>
              <a:latin typeface="Calibri Light"/>
              <a:ea typeface="+mn-ea"/>
              <a:cs typeface="+mn-cs"/>
            </a:endParaRPr>
          </a:p>
        </p:txBody>
      </p:sp>
      <p:sp>
        <p:nvSpPr>
          <p:cNvPr id="64" name="TextBox 63"/>
          <p:cNvSpPr txBox="1"/>
          <p:nvPr/>
        </p:nvSpPr>
        <p:spPr>
          <a:xfrm>
            <a:off x="4668494" y="4081671"/>
            <a:ext cx="4977212" cy="615553"/>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prstClr val="black"/>
                </a:solidFill>
                <a:latin typeface="Calibri Light"/>
              </a:rPr>
              <a:t>Attend</a:t>
            </a:r>
            <a:r>
              <a:rPr kumimoji="0" lang="en-US" sz="2000" b="1" i="0" u="none" strike="noStrike" kern="1200" cap="none" spc="0" normalizeH="0" baseline="0" noProof="0" dirty="0" smtClean="0">
                <a:ln>
                  <a:noFill/>
                </a:ln>
                <a:solidFill>
                  <a:prstClr val="black"/>
                </a:solidFill>
                <a:effectLst/>
                <a:uLnTx/>
                <a:uFillTx/>
                <a:latin typeface="Calibri Light"/>
                <a:ea typeface="+mn-ea"/>
                <a:cs typeface="+mn-cs"/>
              </a:rPr>
              <a:t>. </a:t>
            </a:r>
            <a:r>
              <a:rPr lang="en-US" sz="2000" dirty="0" smtClean="0">
                <a:solidFill>
                  <a:prstClr val="black"/>
                </a:solidFill>
                <a:latin typeface="Calibri Light"/>
              </a:rPr>
              <a:t>Be visible and engaged within the Ethics Awareness Week activities.</a:t>
            </a:r>
            <a:endParaRPr kumimoji="0" lang="en-US" sz="2000" u="none" strike="noStrike" kern="1200" cap="none" spc="0" normalizeH="0" baseline="0" noProof="0" dirty="0">
              <a:ln>
                <a:noFill/>
              </a:ln>
              <a:solidFill>
                <a:prstClr val="black"/>
              </a:solidFill>
              <a:effectLst/>
              <a:uLnTx/>
              <a:uFillTx/>
              <a:latin typeface="Calibri Light"/>
              <a:ea typeface="+mn-ea"/>
              <a:cs typeface="+mn-cs"/>
            </a:endParaRPr>
          </a:p>
        </p:txBody>
      </p:sp>
      <p:sp>
        <p:nvSpPr>
          <p:cNvPr id="65" name="TextBox 64"/>
          <p:cNvSpPr txBox="1"/>
          <p:nvPr/>
        </p:nvSpPr>
        <p:spPr>
          <a:xfrm>
            <a:off x="5059609" y="4981729"/>
            <a:ext cx="5221322" cy="615553"/>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prstClr val="black"/>
                </a:solidFill>
                <a:latin typeface="Calibri Light"/>
              </a:rPr>
              <a:t>Lead</a:t>
            </a:r>
            <a:r>
              <a:rPr kumimoji="0" lang="en-US" sz="2000" b="1" i="0" u="none" strike="noStrike" kern="1200" cap="none" spc="0" normalizeH="0" baseline="0" noProof="0" dirty="0" smtClean="0">
                <a:ln>
                  <a:noFill/>
                </a:ln>
                <a:solidFill>
                  <a:prstClr val="black"/>
                </a:solidFill>
                <a:effectLst/>
                <a:uLnTx/>
                <a:uFillTx/>
                <a:latin typeface="Calibri Light"/>
                <a:ea typeface="+mn-ea"/>
                <a:cs typeface="+mn-cs"/>
              </a:rPr>
              <a:t>. </a:t>
            </a:r>
            <a:r>
              <a:rPr lang="en-US" sz="2000" dirty="0" smtClean="0">
                <a:solidFill>
                  <a:prstClr val="black"/>
                </a:solidFill>
                <a:latin typeface="Calibri Light"/>
              </a:rPr>
              <a:t>Host an event with your direct reports and/or leaders across the institution.</a:t>
            </a:r>
            <a:endParaRPr kumimoji="0" lang="en-US" sz="200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94976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4446572"/>
            <a:ext cx="12192000" cy="1853078"/>
          </a:xfrm>
          <a:prstGeom prst="rect">
            <a:avLst/>
          </a:prstGeom>
          <a:solidFill>
            <a:schemeClr val="bg1"/>
          </a:solidFill>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r>
              <a:rPr lang="en-US" sz="4400" dirty="0">
                <a:solidFill>
                  <a:srgbClr val="003399"/>
                </a:solidFill>
                <a:latin typeface="Garamond" panose="02020404030301010803" pitchFamily="18" charset="0"/>
              </a:rPr>
              <a:t>We will be honest, fair, impartial and unbiased in our </a:t>
            </a:r>
          </a:p>
          <a:p>
            <a:pPr marL="0" indent="0" algn="ctr">
              <a:buFont typeface="Arial"/>
              <a:buNone/>
            </a:pPr>
            <a:r>
              <a:rPr lang="en-US" sz="4400" dirty="0">
                <a:solidFill>
                  <a:srgbClr val="003399"/>
                </a:solidFill>
                <a:latin typeface="Garamond" panose="02020404030301010803" pitchFamily="18" charset="0"/>
              </a:rPr>
              <a:t>dealings both with and on behalf of the USG.</a:t>
            </a:r>
          </a:p>
        </p:txBody>
      </p:sp>
      <p:sp>
        <p:nvSpPr>
          <p:cNvPr id="8" name="Rectangle 7"/>
          <p:cNvSpPr/>
          <p:nvPr/>
        </p:nvSpPr>
        <p:spPr>
          <a:xfrm>
            <a:off x="6097587" y="1"/>
            <a:ext cx="6038436" cy="3867992"/>
          </a:xfrm>
          <a:prstGeom prst="rect">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25576" y="1458531"/>
            <a:ext cx="6010447" cy="1015663"/>
          </a:xfrm>
          <a:prstGeom prst="rect">
            <a:avLst/>
          </a:prstGeom>
          <a:noFill/>
        </p:spPr>
        <p:txBody>
          <a:bodyPr wrap="square" rtlCol="0">
            <a:spAutoFit/>
          </a:bodyPr>
          <a:lstStyle/>
          <a:p>
            <a:pPr algn="ctr"/>
            <a:r>
              <a:rPr lang="en-US" sz="6000" dirty="0">
                <a:solidFill>
                  <a:schemeClr val="bg1"/>
                </a:solidFill>
                <a:latin typeface="Garamond" panose="02020404030301010803" pitchFamily="18" charset="0"/>
              </a:rPr>
              <a:t>INTEGRITY</a:t>
            </a:r>
          </a:p>
        </p:txBody>
      </p:sp>
      <p:pic>
        <p:nvPicPr>
          <p:cNvPr id="1028" name="Picture 4" descr="University System of Georgia Chancellor Steve Wrigley speaks to PSO scho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097328" cy="38679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71256" y="2475154"/>
            <a:ext cx="2691098" cy="602031"/>
          </a:xfrm>
          <a:prstGeom prst="rect">
            <a:avLst/>
          </a:prstGeom>
          <a:noFill/>
        </p:spPr>
      </p:pic>
    </p:spTree>
    <p:extLst>
      <p:ext uri="{BB962C8B-B14F-4D97-AF65-F5344CB8AC3E}">
        <p14:creationId xmlns:p14="http://schemas.microsoft.com/office/powerpoint/2010/main" val="353808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4446572"/>
            <a:ext cx="12192000" cy="1853078"/>
          </a:xfrm>
          <a:prstGeom prst="rect">
            <a:avLst/>
          </a:prstGeom>
          <a:solidFill>
            <a:schemeClr val="bg1"/>
          </a:solidFill>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4400" dirty="0">
                <a:solidFill>
                  <a:srgbClr val="003399"/>
                </a:solidFill>
                <a:latin typeface="Garamond" panose="02020404030301010803" pitchFamily="18" charset="0"/>
              </a:rPr>
              <a:t>We will perform our duties to foster a culture of excellence and high quality in everything we do.</a:t>
            </a:r>
          </a:p>
        </p:txBody>
      </p:sp>
      <p:sp>
        <p:nvSpPr>
          <p:cNvPr id="8" name="Rectangle 7"/>
          <p:cNvSpPr/>
          <p:nvPr/>
        </p:nvSpPr>
        <p:spPr>
          <a:xfrm>
            <a:off x="1" y="1"/>
            <a:ext cx="6038434" cy="3867992"/>
          </a:xfrm>
          <a:prstGeom prst="rect">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990" y="1458531"/>
            <a:ext cx="6010447" cy="1015663"/>
          </a:xfrm>
          <a:prstGeom prst="rect">
            <a:avLst/>
          </a:prstGeom>
          <a:noFill/>
        </p:spPr>
        <p:txBody>
          <a:bodyPr wrap="square" rtlCol="0">
            <a:spAutoFit/>
          </a:bodyPr>
          <a:lstStyle/>
          <a:p>
            <a:pPr algn="ctr"/>
            <a:r>
              <a:rPr lang="en-US" sz="6000" dirty="0">
                <a:solidFill>
                  <a:schemeClr val="bg1"/>
                </a:solidFill>
                <a:latin typeface="Garamond" panose="02020404030301010803" pitchFamily="18" charset="0"/>
              </a:rPr>
              <a:t>EXCELLENCE</a:t>
            </a:r>
          </a:p>
        </p:txBody>
      </p:sp>
      <p:pic>
        <p:nvPicPr>
          <p:cNvPr id="2050" name="Picture 2" descr="graduation hat with degree paper on a stack of book"/>
          <p:cNvPicPr>
            <a:picLocks noChangeAspect="1" noChangeArrowheads="1"/>
          </p:cNvPicPr>
          <p:nvPr/>
        </p:nvPicPr>
        <p:blipFill rotWithShape="1">
          <a:blip r:embed="rId3">
            <a:extLst>
              <a:ext uri="{28A0092B-C50C-407E-A947-70E740481C1C}">
                <a14:useLocalDpi xmlns:a14="http://schemas.microsoft.com/office/drawing/2010/main" val="0"/>
              </a:ext>
            </a:extLst>
          </a:blip>
          <a:srcRect t="5813"/>
          <a:stretch/>
        </p:blipFill>
        <p:spPr bwMode="auto">
          <a:xfrm>
            <a:off x="6038436" y="0"/>
            <a:ext cx="6160059" cy="38679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87664" y="2474194"/>
            <a:ext cx="2691098" cy="602031"/>
          </a:xfrm>
          <a:prstGeom prst="rect">
            <a:avLst/>
          </a:prstGeom>
          <a:noFill/>
        </p:spPr>
      </p:pic>
    </p:spTree>
    <p:extLst>
      <p:ext uri="{BB962C8B-B14F-4D97-AF65-F5344CB8AC3E}">
        <p14:creationId xmlns:p14="http://schemas.microsoft.com/office/powerpoint/2010/main" val="81093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4446572"/>
            <a:ext cx="12192000" cy="1853078"/>
          </a:xfrm>
          <a:prstGeom prst="rect">
            <a:avLst/>
          </a:prstGeom>
          <a:solidFill>
            <a:schemeClr val="bg1"/>
          </a:solidFill>
        </p:spPr>
        <p:txBody>
          <a:bodyPr>
            <a:normAutofit fontScale="70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4400" dirty="0">
                <a:solidFill>
                  <a:srgbClr val="003399"/>
                </a:solidFill>
                <a:latin typeface="Garamond" panose="02020404030301010803" pitchFamily="18" charset="0"/>
              </a:rPr>
              <a:t>We firmly believe that education in the form of scholarship, research, teaching, service and developing others is a public trust. We will live up to this trust through safeguarding our resources and being good stewards of the human, intellectual, physical and fiscal resources given to our care.</a:t>
            </a:r>
          </a:p>
        </p:txBody>
      </p:sp>
      <p:sp>
        <p:nvSpPr>
          <p:cNvPr id="8" name="Rectangle 7"/>
          <p:cNvSpPr/>
          <p:nvPr/>
        </p:nvSpPr>
        <p:spPr>
          <a:xfrm>
            <a:off x="6097587" y="1"/>
            <a:ext cx="6038436" cy="3867992"/>
          </a:xfrm>
          <a:prstGeom prst="rect">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25576" y="1458531"/>
            <a:ext cx="6010447" cy="861774"/>
          </a:xfrm>
          <a:prstGeom prst="rect">
            <a:avLst/>
          </a:prstGeom>
          <a:noFill/>
        </p:spPr>
        <p:txBody>
          <a:bodyPr wrap="square" rtlCol="0">
            <a:spAutoFit/>
          </a:bodyPr>
          <a:lstStyle/>
          <a:p>
            <a:pPr algn="ctr"/>
            <a:r>
              <a:rPr lang="en-US" sz="5000" dirty="0">
                <a:solidFill>
                  <a:schemeClr val="bg1"/>
                </a:solidFill>
                <a:latin typeface="Garamond" panose="02020404030301010803" pitchFamily="18" charset="0"/>
              </a:rPr>
              <a:t>ACCOUNTABILITY</a:t>
            </a:r>
          </a:p>
        </p:txBody>
      </p:sp>
      <p:pic>
        <p:nvPicPr>
          <p:cNvPr id="3076" name="Picture 4" descr="Image result for college students in class raising hand"/>
          <p:cNvPicPr>
            <a:picLocks noChangeAspect="1" noChangeArrowheads="1"/>
          </p:cNvPicPr>
          <p:nvPr/>
        </p:nvPicPr>
        <p:blipFill rotWithShape="1">
          <a:blip r:embed="rId3">
            <a:extLst>
              <a:ext uri="{28A0092B-C50C-407E-A947-70E740481C1C}">
                <a14:useLocalDpi xmlns:a14="http://schemas.microsoft.com/office/drawing/2010/main" val="0"/>
              </a:ext>
            </a:extLst>
          </a:blip>
          <a:srcRect b="9600"/>
          <a:stretch/>
        </p:blipFill>
        <p:spPr bwMode="auto">
          <a:xfrm>
            <a:off x="0" y="1"/>
            <a:ext cx="6112553" cy="38679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85250" y="2296853"/>
            <a:ext cx="2691098" cy="602031"/>
          </a:xfrm>
          <a:prstGeom prst="rect">
            <a:avLst/>
          </a:prstGeom>
          <a:noFill/>
        </p:spPr>
      </p:pic>
    </p:spTree>
    <p:extLst>
      <p:ext uri="{BB962C8B-B14F-4D97-AF65-F5344CB8AC3E}">
        <p14:creationId xmlns:p14="http://schemas.microsoft.com/office/powerpoint/2010/main" val="344569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4446572"/>
            <a:ext cx="12192000" cy="1853078"/>
          </a:xfrm>
          <a:prstGeom prst="rect">
            <a:avLst/>
          </a:prstGeom>
          <a:solidFill>
            <a:schemeClr val="bg1"/>
          </a:solidFill>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3600" dirty="0">
                <a:solidFill>
                  <a:srgbClr val="003399"/>
                </a:solidFill>
                <a:latin typeface="Garamond" panose="02020404030301010803" pitchFamily="18" charset="0"/>
              </a:rPr>
              <a:t>We recognize the inherent dignity and rights of every person, </a:t>
            </a:r>
            <a:br>
              <a:rPr lang="en-US" sz="3600" dirty="0">
                <a:solidFill>
                  <a:srgbClr val="003399"/>
                </a:solidFill>
                <a:latin typeface="Garamond" panose="02020404030301010803" pitchFamily="18" charset="0"/>
              </a:rPr>
            </a:br>
            <a:r>
              <a:rPr lang="en-US" sz="3600" dirty="0">
                <a:solidFill>
                  <a:srgbClr val="003399"/>
                </a:solidFill>
                <a:latin typeface="Garamond" panose="02020404030301010803" pitchFamily="18" charset="0"/>
              </a:rPr>
              <a:t>and we will do our utmost to fulfill our resulting responsibility </a:t>
            </a:r>
            <a:br>
              <a:rPr lang="en-US" sz="3600" dirty="0">
                <a:solidFill>
                  <a:srgbClr val="003399"/>
                </a:solidFill>
                <a:latin typeface="Garamond" panose="02020404030301010803" pitchFamily="18" charset="0"/>
              </a:rPr>
            </a:br>
            <a:r>
              <a:rPr lang="en-US" sz="3600" dirty="0">
                <a:solidFill>
                  <a:srgbClr val="003399"/>
                </a:solidFill>
                <a:latin typeface="Garamond" panose="02020404030301010803" pitchFamily="18" charset="0"/>
              </a:rPr>
              <a:t>to treat each person with fairness, compassion and decency.</a:t>
            </a:r>
          </a:p>
        </p:txBody>
      </p:sp>
      <p:sp>
        <p:nvSpPr>
          <p:cNvPr id="8" name="Rectangle 7"/>
          <p:cNvSpPr/>
          <p:nvPr/>
        </p:nvSpPr>
        <p:spPr>
          <a:xfrm>
            <a:off x="1" y="1"/>
            <a:ext cx="6038434" cy="3867992"/>
          </a:xfrm>
          <a:prstGeom prst="rect">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990" y="1458531"/>
            <a:ext cx="6010447" cy="1015663"/>
          </a:xfrm>
          <a:prstGeom prst="rect">
            <a:avLst/>
          </a:prstGeom>
          <a:noFill/>
        </p:spPr>
        <p:txBody>
          <a:bodyPr wrap="square" rtlCol="0">
            <a:spAutoFit/>
          </a:bodyPr>
          <a:lstStyle/>
          <a:p>
            <a:pPr algn="ctr"/>
            <a:r>
              <a:rPr lang="en-US" sz="6000" dirty="0">
                <a:solidFill>
                  <a:schemeClr val="bg1"/>
                </a:solidFill>
                <a:latin typeface="Garamond" panose="02020404030301010803" pitchFamily="18" charset="0"/>
              </a:rPr>
              <a:t>RESPECT</a:t>
            </a:r>
          </a:p>
        </p:txBody>
      </p:sp>
      <p:pic>
        <p:nvPicPr>
          <p:cNvPr id="4098" name="Picture 2" descr="Image result for university respect"/>
          <p:cNvPicPr>
            <a:picLocks noChangeAspect="1" noChangeArrowheads="1"/>
          </p:cNvPicPr>
          <p:nvPr/>
        </p:nvPicPr>
        <p:blipFill rotWithShape="1">
          <a:blip r:embed="rId3">
            <a:extLst>
              <a:ext uri="{28A0092B-C50C-407E-A947-70E740481C1C}">
                <a14:useLocalDpi xmlns:a14="http://schemas.microsoft.com/office/drawing/2010/main" val="0"/>
              </a:ext>
            </a:extLst>
          </a:blip>
          <a:srcRect l="2884" r="7431"/>
          <a:stretch/>
        </p:blipFill>
        <p:spPr bwMode="auto">
          <a:xfrm>
            <a:off x="6038437" y="0"/>
            <a:ext cx="6167076" cy="3867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73669" y="2474194"/>
            <a:ext cx="2691098" cy="602031"/>
          </a:xfrm>
          <a:prstGeom prst="rect">
            <a:avLst/>
          </a:prstGeom>
          <a:noFill/>
        </p:spPr>
      </p:pic>
    </p:spTree>
    <p:extLst>
      <p:ext uri="{BB962C8B-B14F-4D97-AF65-F5344CB8AC3E}">
        <p14:creationId xmlns:p14="http://schemas.microsoft.com/office/powerpoint/2010/main" val="386955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F4E57A-C45C-8A4F-A896-6A4A15D30DAC}"/>
              </a:ext>
            </a:extLst>
          </p:cNvPr>
          <p:cNvSpPr>
            <a:spLocks noGrp="1" noChangeArrowheads="1"/>
          </p:cNvSpPr>
          <p:nvPr>
            <p:ph type="title"/>
          </p:nvPr>
        </p:nvSpPr>
        <p:spPr>
          <a:xfrm>
            <a:off x="623620" y="4663917"/>
            <a:ext cx="10944760" cy="1649798"/>
          </a:xfrm>
        </p:spPr>
        <p:txBody>
          <a:bodyPr>
            <a:normAutofit/>
          </a:bodyPr>
          <a:lstStyle/>
          <a:p>
            <a:r>
              <a:rPr lang="en-US" sz="3200" b="1" dirty="0">
                <a:solidFill>
                  <a:srgbClr val="003399"/>
                </a:solidFill>
                <a:latin typeface="Times New Roman" panose="02020603050405020304" pitchFamily="18" charset="0"/>
                <a:cs typeface="Times New Roman" panose="02020603050405020304" pitchFamily="18" charset="0"/>
              </a:rPr>
              <a:t>Presenters Name</a:t>
            </a:r>
            <a:r>
              <a:rPr lang="en-US" sz="1867" dirty="0">
                <a:solidFill>
                  <a:srgbClr val="003399"/>
                </a:solidFill>
                <a:latin typeface="Times New Roman" panose="02020603050405020304" pitchFamily="18" charset="0"/>
                <a:cs typeface="Times New Roman" panose="02020603050405020304" pitchFamily="18" charset="0"/>
              </a:rPr>
              <a:t/>
            </a:r>
            <a:br>
              <a:rPr lang="en-US" sz="1867" dirty="0">
                <a:solidFill>
                  <a:srgbClr val="003399"/>
                </a:solidFill>
                <a:latin typeface="Times New Roman" panose="02020603050405020304" pitchFamily="18" charset="0"/>
                <a:cs typeface="Times New Roman" panose="02020603050405020304" pitchFamily="18" charset="0"/>
              </a:rPr>
            </a:br>
            <a:r>
              <a:rPr lang="en-US" sz="2400" dirty="0">
                <a:solidFill>
                  <a:srgbClr val="003399"/>
                </a:solidFill>
                <a:latin typeface="Times New Roman" panose="02020603050405020304" pitchFamily="18" charset="0"/>
                <a:cs typeface="Times New Roman" panose="02020603050405020304" pitchFamily="18" charset="0"/>
              </a:rPr>
              <a:t>Presenters Title</a:t>
            </a:r>
            <a:br>
              <a:rPr lang="en-US" sz="2400" dirty="0">
                <a:solidFill>
                  <a:srgbClr val="003399"/>
                </a:solidFill>
                <a:latin typeface="Times New Roman" panose="02020603050405020304" pitchFamily="18" charset="0"/>
                <a:cs typeface="Times New Roman" panose="02020603050405020304" pitchFamily="18" charset="0"/>
              </a:rPr>
            </a:br>
            <a:r>
              <a:rPr lang="en-US" sz="2400" dirty="0">
                <a:solidFill>
                  <a:srgbClr val="003399"/>
                </a:solidFill>
                <a:latin typeface="Times New Roman" panose="02020603050405020304" pitchFamily="18" charset="0"/>
                <a:cs typeface="Times New Roman" panose="02020603050405020304" pitchFamily="18" charset="0"/>
              </a:rPr>
              <a:t>Institution Name</a:t>
            </a:r>
          </a:p>
        </p:txBody>
      </p:sp>
      <p:sp>
        <p:nvSpPr>
          <p:cNvPr id="3" name="Title 1"/>
          <p:cNvSpPr txBox="1">
            <a:spLocks/>
          </p:cNvSpPr>
          <p:nvPr/>
        </p:nvSpPr>
        <p:spPr>
          <a:xfrm>
            <a:off x="0" y="2724869"/>
            <a:ext cx="12192000" cy="1645865"/>
          </a:xfrm>
          <a:prstGeom prst="rect">
            <a:avLst/>
          </a:prstGeom>
          <a:solidFill>
            <a:srgbClr val="003399">
              <a:alpha val="97000"/>
            </a:srgbClr>
          </a:solidFill>
        </p:spPr>
        <p:txBody>
          <a:bodyPr vert="horz" lIns="121899" tIns="60949" rIns="365695" bIns="60949" rtlCol="0" anchor="ctr">
            <a:noAutofit/>
          </a:bodyPr>
          <a:lst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a:lstStyle>
          <a:p>
            <a:pPr algn="ctr" defTabSz="1218930"/>
            <a:r>
              <a:rPr lang="en-US" sz="3500" dirty="0">
                <a:solidFill>
                  <a:prstClr val="white"/>
                </a:solidFill>
                <a:latin typeface="Century" panose="02040604050505020304" pitchFamily="18" charset="0"/>
                <a:ea typeface="Century Gothic" charset="0"/>
                <a:cs typeface="Century Gothic" charset="0"/>
              </a:rPr>
              <a:t>What is </a:t>
            </a:r>
            <a:r>
              <a:rPr lang="en-US" sz="3500" b="1" dirty="0">
                <a:solidFill>
                  <a:srgbClr val="92D050"/>
                </a:solidFill>
                <a:latin typeface="Century" panose="02040604050505020304" pitchFamily="18" charset="0"/>
                <a:ea typeface="Century Gothic" charset="0"/>
                <a:cs typeface="Century Gothic" charset="0"/>
              </a:rPr>
              <a:t>Ethics Awareness Week </a:t>
            </a:r>
            <a:r>
              <a:rPr lang="en-US" sz="3500" dirty="0">
                <a:solidFill>
                  <a:prstClr val="white"/>
                </a:solidFill>
                <a:latin typeface="Century" panose="02040604050505020304" pitchFamily="18" charset="0"/>
                <a:ea typeface="Century Gothic" charset="0"/>
                <a:cs typeface="Century Gothic" charset="0"/>
              </a:rPr>
              <a:t>and how </a:t>
            </a:r>
            <a:br>
              <a:rPr lang="en-US" sz="3500" dirty="0">
                <a:solidFill>
                  <a:prstClr val="white"/>
                </a:solidFill>
                <a:latin typeface="Century" panose="02040604050505020304" pitchFamily="18" charset="0"/>
                <a:ea typeface="Century Gothic" charset="0"/>
                <a:cs typeface="Century Gothic" charset="0"/>
              </a:rPr>
            </a:br>
            <a:r>
              <a:rPr lang="en-US" sz="3500" dirty="0">
                <a:solidFill>
                  <a:prstClr val="white"/>
                </a:solidFill>
                <a:latin typeface="Century" panose="02040604050505020304" pitchFamily="18" charset="0"/>
                <a:ea typeface="Century Gothic" charset="0"/>
                <a:cs typeface="Century Gothic" charset="0"/>
              </a:rPr>
              <a:t>should Leadership Engage?</a:t>
            </a:r>
          </a:p>
        </p:txBody>
      </p:sp>
      <p:sp>
        <p:nvSpPr>
          <p:cNvPr id="7" name="TextBox 6"/>
          <p:cNvSpPr txBox="1"/>
          <p:nvPr/>
        </p:nvSpPr>
        <p:spPr>
          <a:xfrm>
            <a:off x="6322892" y="1010629"/>
            <a:ext cx="3820135" cy="1231106"/>
          </a:xfrm>
          <a:prstGeom prst="rect">
            <a:avLst/>
          </a:prstGeom>
          <a:solidFill>
            <a:srgbClr val="FFFF00"/>
          </a:solidFill>
        </p:spPr>
        <p:txBody>
          <a:bodyPr wrap="square" rtlCol="0">
            <a:spAutoFit/>
          </a:bodyPr>
          <a:lstStyle/>
          <a:p>
            <a:pPr algn="ctr"/>
            <a:endParaRPr lang="en-US" sz="2000" dirty="0">
              <a:solidFill>
                <a:srgbClr val="0070C0"/>
              </a:solidFill>
            </a:endParaRPr>
          </a:p>
          <a:p>
            <a:pPr algn="ctr"/>
            <a:r>
              <a:rPr lang="en-US" sz="1400" dirty="0">
                <a:solidFill>
                  <a:srgbClr val="003399"/>
                </a:solidFill>
              </a:rPr>
              <a:t>[INSERT YOUR INSTITUTIONAL NAME/LOGO HERE]</a:t>
            </a:r>
          </a:p>
          <a:p>
            <a:pPr algn="ctr"/>
            <a:endParaRPr lang="en-US" sz="2000" dirty="0">
              <a:solidFill>
                <a:srgbClr val="0070C0"/>
              </a:solidFill>
            </a:endParaRPr>
          </a:p>
          <a:p>
            <a:pPr algn="ctr"/>
            <a:endParaRPr lang="en-US" sz="2000" dirty="0">
              <a:solidFill>
                <a:srgbClr val="0070C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645"/>
          <a:stretch/>
        </p:blipFill>
        <p:spPr>
          <a:xfrm>
            <a:off x="2502062" y="971581"/>
            <a:ext cx="3263169" cy="1309203"/>
          </a:xfrm>
          <a:prstGeom prst="rect">
            <a:avLst/>
          </a:prstGeom>
        </p:spPr>
      </p:pic>
      <p:cxnSp>
        <p:nvCxnSpPr>
          <p:cNvPr id="10" name="Straight Connector 9"/>
          <p:cNvCxnSpPr/>
          <p:nvPr/>
        </p:nvCxnSpPr>
        <p:spPr>
          <a:xfrm>
            <a:off x="6035861" y="988208"/>
            <a:ext cx="16401" cy="135404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80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446671" y="914015"/>
            <a:ext cx="7066369" cy="861774"/>
          </a:xfrm>
          <a:prstGeom prst="rect">
            <a:avLst/>
          </a:prstGeom>
          <a:noFill/>
          <a:ln>
            <a:noFill/>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a:ea typeface="+mn-ea"/>
                <a:cs typeface="+mn-cs"/>
              </a:rPr>
              <a:t>Ethics Awareness Week </a:t>
            </a:r>
            <a:r>
              <a:rPr kumimoji="0" lang="en-US" sz="2800" b="0" i="0" u="none" strike="noStrike" kern="1200" cap="none" spc="0" normalizeH="0" baseline="0" noProof="0" dirty="0" smtClean="0">
                <a:ln>
                  <a:noFill/>
                </a:ln>
                <a:solidFill>
                  <a:prstClr val="black"/>
                </a:solidFill>
                <a:effectLst/>
                <a:uLnTx/>
                <a:uFillTx/>
                <a:latin typeface="Segoe UI"/>
                <a:ea typeface="+mn-ea"/>
                <a:cs typeface="+mn-cs"/>
              </a:rPr>
              <a:t/>
            </a:r>
            <a:br>
              <a:rPr kumimoji="0" lang="en-US" sz="2800" b="0" i="0" u="none" strike="noStrike" kern="1200" cap="none" spc="0" normalizeH="0" baseline="0" noProof="0" dirty="0" smtClean="0">
                <a:ln>
                  <a:noFill/>
                </a:ln>
                <a:solidFill>
                  <a:prstClr val="black"/>
                </a:solidFill>
                <a:effectLst/>
                <a:uLnTx/>
                <a:uFillTx/>
                <a:latin typeface="Segoe UI"/>
                <a:ea typeface="+mn-ea"/>
                <a:cs typeface="+mn-cs"/>
              </a:rPr>
            </a:br>
            <a:r>
              <a:rPr kumimoji="0" lang="en-US" sz="2800" b="0" i="0" u="none" strike="noStrike" kern="1200" cap="none" spc="0" normalizeH="0" baseline="0" noProof="0" dirty="0" smtClean="0">
                <a:ln>
                  <a:noFill/>
                </a:ln>
                <a:solidFill>
                  <a:srgbClr val="92D050"/>
                </a:solidFill>
                <a:effectLst/>
                <a:uLnTx/>
                <a:uFillTx/>
                <a:latin typeface="Segoe UI"/>
                <a:ea typeface="+mn-ea"/>
                <a:cs typeface="+mn-cs"/>
              </a:rPr>
              <a:t>Nov. </a:t>
            </a:r>
            <a:r>
              <a:rPr lang="en-US" sz="2800" dirty="0" smtClean="0">
                <a:solidFill>
                  <a:srgbClr val="92D050"/>
                </a:solidFill>
                <a:latin typeface="Segoe UI"/>
              </a:rPr>
              <a:t>9</a:t>
            </a:r>
            <a:r>
              <a:rPr kumimoji="0" lang="en-US" sz="2800" b="0" i="0" u="none" strike="noStrike" kern="1200" cap="none" spc="0" normalizeH="0" baseline="0" noProof="0" dirty="0" smtClean="0">
                <a:ln>
                  <a:noFill/>
                </a:ln>
                <a:solidFill>
                  <a:srgbClr val="92D050"/>
                </a:solidFill>
                <a:effectLst/>
                <a:uLnTx/>
                <a:uFillTx/>
                <a:latin typeface="Segoe UI"/>
                <a:ea typeface="+mn-ea"/>
                <a:cs typeface="+mn-cs"/>
              </a:rPr>
              <a:t>-15, 2020</a:t>
            </a:r>
            <a:endParaRPr kumimoji="0" lang="en-US" sz="2800" b="0" i="0" u="none" strike="noStrike" kern="1200" cap="none" spc="0" normalizeH="0" baseline="0" noProof="0" dirty="0">
              <a:ln>
                <a:noFill/>
              </a:ln>
              <a:solidFill>
                <a:srgbClr val="92D050"/>
              </a:solidFill>
              <a:effectLst/>
              <a:uLnTx/>
              <a:uFillTx/>
              <a:latin typeface="Segoe UI"/>
              <a:ea typeface="+mn-ea"/>
              <a:cs typeface="+mn-cs"/>
            </a:endParaRPr>
          </a:p>
        </p:txBody>
      </p:sp>
      <p:sp>
        <p:nvSpPr>
          <p:cNvPr id="60" name="TextBox 59"/>
          <p:cNvSpPr txBox="1"/>
          <p:nvPr/>
        </p:nvSpPr>
        <p:spPr>
          <a:xfrm>
            <a:off x="1241575" y="2158670"/>
            <a:ext cx="10366796" cy="3539430"/>
          </a:xfrm>
          <a:prstGeom prst="rect">
            <a:avLst/>
          </a:prstGeom>
          <a:noFill/>
        </p:spPr>
        <p:txBody>
          <a:bodyPr wrap="square" rtlCol="0">
            <a:spAutoFit/>
          </a:bodyPr>
          <a:lstStyle/>
          <a:p>
            <a:r>
              <a:rPr lang="en-US" sz="2800" b="1" i="1" dirty="0"/>
              <a:t>A message to leadership.</a:t>
            </a:r>
            <a:r>
              <a:rPr lang="en-US" sz="2800" dirty="0"/>
              <a:t> In the </a:t>
            </a:r>
            <a:r>
              <a:rPr lang="en-US" sz="2800" dirty="0" smtClean="0"/>
              <a:t>2020 </a:t>
            </a:r>
            <a:r>
              <a:rPr lang="en-US" sz="2800" dirty="0"/>
              <a:t>Ethics Awareness Week letter to the USG Presidents, Chancellor Wrigley spoke to our shared core values and code of conduct being incorporated into our day-to-day decision making. </a:t>
            </a:r>
            <a:endParaRPr lang="en-US" sz="2800" dirty="0" smtClean="0"/>
          </a:p>
          <a:p>
            <a:endParaRPr lang="en-US" sz="2800" dirty="0"/>
          </a:p>
          <a:p>
            <a:r>
              <a:rPr lang="en-US" sz="2800" dirty="0" smtClean="0"/>
              <a:t>He </a:t>
            </a:r>
            <a:r>
              <a:rPr lang="en-US" sz="2800" dirty="0"/>
              <a:t>stated, </a:t>
            </a:r>
            <a:r>
              <a:rPr lang="en-US" sz="2800" b="1" dirty="0"/>
              <a:t>“</a:t>
            </a:r>
            <a:r>
              <a:rPr lang="en-US" sz="2800" b="1" i="1" dirty="0"/>
              <a:t>Now more than ever, we must continue to demonstrate ethical leadership as we advance our priorities of degree attainment, affordability and </a:t>
            </a:r>
            <a:r>
              <a:rPr lang="en-US" sz="2800" b="1" i="1" dirty="0" smtClean="0"/>
              <a:t>efficiency</a:t>
            </a:r>
            <a:r>
              <a:rPr lang="en-US" sz="2800" b="1" dirty="0" smtClean="0"/>
              <a:t>.”</a:t>
            </a:r>
            <a:endParaRPr lang="en-US" sz="2800" b="1" dirty="0"/>
          </a:p>
        </p:txBody>
      </p:sp>
    </p:spTree>
    <p:extLst>
      <p:ext uri="{BB962C8B-B14F-4D97-AF65-F5344CB8AC3E}">
        <p14:creationId xmlns:p14="http://schemas.microsoft.com/office/powerpoint/2010/main" val="36689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806584" y="1271131"/>
            <a:ext cx="8169335" cy="1471236"/>
            <a:chOff x="5797948" y="477078"/>
            <a:chExt cx="2914252" cy="1471236"/>
          </a:xfrm>
        </p:grpSpPr>
        <p:sp>
          <p:nvSpPr>
            <p:cNvPr id="41" name="TextBox 40"/>
            <p:cNvSpPr txBox="1"/>
            <p:nvPr/>
          </p:nvSpPr>
          <p:spPr>
            <a:xfrm>
              <a:off x="5797948" y="477078"/>
              <a:ext cx="2129375"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Light"/>
                </a:rPr>
                <a:t>AUGUST</a:t>
              </a:r>
              <a:r>
                <a:rPr kumimoji="0" lang="en-US" b="1" i="0" u="none" strike="noStrike" kern="1200" cap="none" spc="0" normalizeH="0" baseline="0" noProof="0" dirty="0">
                  <a:ln>
                    <a:noFill/>
                  </a:ln>
                  <a:effectLst/>
                  <a:uLnTx/>
                  <a:uFillTx/>
                  <a:latin typeface="Calibri Light"/>
                </a:rPr>
                <a:t> </a:t>
              </a:r>
              <a:r>
                <a:rPr kumimoji="0" lang="en-US" b="1" i="0" u="none" strike="noStrike" kern="1200" cap="none" spc="0" normalizeH="0" baseline="0" noProof="0" dirty="0" smtClean="0">
                  <a:ln>
                    <a:noFill/>
                  </a:ln>
                  <a:effectLst/>
                  <a:uLnTx/>
                  <a:uFillTx/>
                  <a:latin typeface="Calibri Light"/>
                </a:rPr>
                <a:t>2020</a:t>
              </a:r>
              <a:endParaRPr kumimoji="0" lang="en-US" b="1" i="0" u="none" strike="noStrike" kern="1200" cap="none" spc="0" normalizeH="0" baseline="0" noProof="0" dirty="0">
                <a:ln>
                  <a:noFill/>
                </a:ln>
                <a:effectLst/>
                <a:uLnTx/>
                <a:uFillTx/>
                <a:latin typeface="Calibri Light"/>
              </a:endParaRPr>
            </a:p>
          </p:txBody>
        </p:sp>
        <p:sp>
          <p:nvSpPr>
            <p:cNvPr id="42" name="TextBox 41"/>
            <p:cNvSpPr txBox="1"/>
            <p:nvPr/>
          </p:nvSpPr>
          <p:spPr>
            <a:xfrm>
              <a:off x="5797948" y="1117317"/>
              <a:ext cx="2914252" cy="830997"/>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a:ea typeface="+mn-ea"/>
                  <a:cs typeface="+mn-cs"/>
                </a:rPr>
                <a:t>Planning for </a:t>
              </a:r>
              <a:r>
                <a:rPr kumimoji="0" lang="en-US" b="0" i="0" u="none" strike="noStrike" kern="1200" cap="none" spc="0" normalizeH="0" baseline="0" noProof="0" dirty="0" smtClean="0">
                  <a:ln>
                    <a:noFill/>
                  </a:ln>
                  <a:effectLst/>
                  <a:uLnTx/>
                  <a:uFillTx/>
                  <a:latin typeface="Calibri Light"/>
                  <a:ea typeface="+mn-ea"/>
                  <a:cs typeface="+mn-cs"/>
                </a:rPr>
                <a:t>2020 </a:t>
              </a:r>
              <a:r>
                <a:rPr kumimoji="0" lang="en-US" b="0" i="0" u="none" strike="noStrike" kern="1200" cap="none" spc="0" normalizeH="0" baseline="0" noProof="0" dirty="0">
                  <a:ln>
                    <a:noFill/>
                  </a:ln>
                  <a:effectLst/>
                  <a:uLnTx/>
                  <a:uFillTx/>
                  <a:latin typeface="Calibri Light"/>
                  <a:ea typeface="+mn-ea"/>
                  <a:cs typeface="+mn-cs"/>
                </a:rPr>
                <a:t>Ethics Awareness Week kick-off was in August. There are representatives from all 26 USG institutions working alongside the System</a:t>
              </a:r>
              <a:r>
                <a:rPr kumimoji="0" lang="en-US" b="0" i="0" u="none" strike="noStrike" kern="1200" cap="none" spc="0" normalizeH="0" noProof="0" dirty="0">
                  <a:ln>
                    <a:noFill/>
                  </a:ln>
                  <a:effectLst/>
                  <a:uLnTx/>
                  <a:uFillTx/>
                  <a:latin typeface="Calibri Light"/>
                  <a:ea typeface="+mn-ea"/>
                  <a:cs typeface="+mn-cs"/>
                </a:rPr>
                <a:t> </a:t>
              </a:r>
              <a:r>
                <a:rPr kumimoji="0" lang="en-US" b="0" i="0" u="none" strike="noStrike" kern="1200" cap="none" spc="0" normalizeH="0" noProof="0" dirty="0" smtClean="0">
                  <a:ln>
                    <a:noFill/>
                  </a:ln>
                  <a:effectLst/>
                  <a:uLnTx/>
                  <a:uFillTx/>
                  <a:latin typeface="Calibri Light"/>
                  <a:ea typeface="+mn-ea"/>
                  <a:cs typeface="+mn-cs"/>
                </a:rPr>
                <a:t/>
              </a:r>
              <a:br>
                <a:rPr kumimoji="0" lang="en-US" b="0" i="0" u="none" strike="noStrike" kern="1200" cap="none" spc="0" normalizeH="0" noProof="0" dirty="0" smtClean="0">
                  <a:ln>
                    <a:noFill/>
                  </a:ln>
                  <a:effectLst/>
                  <a:uLnTx/>
                  <a:uFillTx/>
                  <a:latin typeface="Calibri Light"/>
                  <a:ea typeface="+mn-ea"/>
                  <a:cs typeface="+mn-cs"/>
                </a:rPr>
              </a:br>
              <a:r>
                <a:rPr kumimoji="0" lang="en-US" b="0" i="0" u="none" strike="noStrike" kern="1200" cap="none" spc="0" normalizeH="0" noProof="0" dirty="0" smtClean="0">
                  <a:ln>
                    <a:noFill/>
                  </a:ln>
                  <a:effectLst/>
                  <a:uLnTx/>
                  <a:uFillTx/>
                  <a:latin typeface="Calibri Light"/>
                  <a:ea typeface="+mn-ea"/>
                  <a:cs typeface="+mn-cs"/>
                </a:rPr>
                <a:t>Office </a:t>
              </a:r>
              <a:r>
                <a:rPr kumimoji="0" lang="en-US" b="0" i="0" u="none" strike="noStrike" kern="1200" cap="none" spc="0" normalizeH="0" noProof="0" dirty="0">
                  <a:ln>
                    <a:noFill/>
                  </a:ln>
                  <a:effectLst/>
                  <a:uLnTx/>
                  <a:uFillTx/>
                  <a:latin typeface="Calibri Light"/>
                  <a:ea typeface="+mn-ea"/>
                  <a:cs typeface="+mn-cs"/>
                </a:rPr>
                <a:t>in coordination.</a:t>
              </a:r>
              <a:endParaRPr kumimoji="0" lang="en-US" b="0" i="0" u="none" strike="noStrike" kern="1200" cap="none" spc="0" normalizeH="0" baseline="0" noProof="0" dirty="0">
                <a:ln>
                  <a:noFill/>
                </a:ln>
                <a:effectLst/>
                <a:uLnTx/>
                <a:uFillTx/>
                <a:latin typeface="Calibri Light"/>
                <a:ea typeface="+mn-ea"/>
                <a:cs typeface="+mn-cs"/>
              </a:endParaRPr>
            </a:p>
          </p:txBody>
        </p:sp>
        <p:sp>
          <p:nvSpPr>
            <p:cNvPr id="43" name="TextBox 42"/>
            <p:cNvSpPr txBox="1"/>
            <p:nvPr/>
          </p:nvSpPr>
          <p:spPr>
            <a:xfrm>
              <a:off x="5797948" y="754077"/>
              <a:ext cx="2914252"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Calibri Light"/>
                </a:rPr>
                <a:t>PLANNING </a:t>
              </a:r>
              <a:r>
                <a:rPr lang="en-US" b="1" dirty="0">
                  <a:solidFill>
                    <a:srgbClr val="FF0000"/>
                  </a:solidFill>
                  <a:latin typeface="Calibri Light"/>
                </a:rPr>
                <a:t>KICKOFF</a:t>
              </a:r>
              <a:endParaRPr kumimoji="0" lang="en-US" b="1" i="0" u="none" strike="noStrike" kern="1200" cap="none" spc="0" normalizeH="0" baseline="0" noProof="0" dirty="0">
                <a:ln>
                  <a:noFill/>
                </a:ln>
                <a:solidFill>
                  <a:srgbClr val="FF0000"/>
                </a:solidFill>
                <a:effectLst/>
                <a:uLnTx/>
                <a:uFillTx/>
                <a:latin typeface="Calibri Light"/>
              </a:endParaRPr>
            </a:p>
          </p:txBody>
        </p:sp>
      </p:grpSp>
      <p:cxnSp>
        <p:nvCxnSpPr>
          <p:cNvPr id="44" name="Straight Connector 43"/>
          <p:cNvCxnSpPr/>
          <p:nvPr/>
        </p:nvCxnSpPr>
        <p:spPr>
          <a:xfrm>
            <a:off x="1983134" y="2827841"/>
            <a:ext cx="49358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471089" y="1271131"/>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46" name="Oval 45"/>
          <p:cNvSpPr/>
          <p:nvPr/>
        </p:nvSpPr>
        <p:spPr>
          <a:xfrm>
            <a:off x="2546240" y="1346282"/>
            <a:ext cx="958180" cy="958180"/>
          </a:xfrm>
          <a:prstGeom prst="ellips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47" name="Group 46"/>
          <p:cNvGrpSpPr/>
          <p:nvPr/>
        </p:nvGrpSpPr>
        <p:grpSpPr>
          <a:xfrm>
            <a:off x="3806584" y="3152270"/>
            <a:ext cx="7791135" cy="1462734"/>
            <a:chOff x="5797947" y="563410"/>
            <a:chExt cx="7791135" cy="1462734"/>
          </a:xfrm>
        </p:grpSpPr>
        <p:sp>
          <p:nvSpPr>
            <p:cNvPr id="48" name="TextBox 47"/>
            <p:cNvSpPr txBox="1"/>
            <p:nvPr/>
          </p:nvSpPr>
          <p:spPr>
            <a:xfrm>
              <a:off x="5797947" y="563410"/>
              <a:ext cx="1820881"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alibri Light"/>
                  <a:ea typeface="+mn-ea"/>
                  <a:cs typeface="+mn-cs"/>
                </a:rPr>
                <a:t>NOVEMBER </a:t>
              </a:r>
              <a:r>
                <a:rPr kumimoji="0" lang="en-US" b="1" i="0" u="none" strike="noStrike" kern="1200" cap="none" spc="0" normalizeH="0" baseline="0" noProof="0" dirty="0" smtClean="0">
                  <a:ln>
                    <a:noFill/>
                  </a:ln>
                  <a:effectLst/>
                  <a:uLnTx/>
                  <a:uFillTx/>
                  <a:latin typeface="Calibri Light"/>
                  <a:ea typeface="+mn-ea"/>
                  <a:cs typeface="+mn-cs"/>
                </a:rPr>
                <a:t>2020</a:t>
              </a:r>
              <a:endParaRPr kumimoji="0" lang="en-US" b="1" i="0" u="none" strike="noStrike" kern="1200" cap="none" spc="0" normalizeH="0" baseline="0" noProof="0" dirty="0">
                <a:ln>
                  <a:noFill/>
                </a:ln>
                <a:effectLst/>
                <a:uLnTx/>
                <a:uFillTx/>
                <a:latin typeface="Calibri Light"/>
                <a:ea typeface="+mn-ea"/>
                <a:cs typeface="+mn-cs"/>
              </a:endParaRPr>
            </a:p>
          </p:txBody>
        </p:sp>
        <p:sp>
          <p:nvSpPr>
            <p:cNvPr id="49" name="TextBox 48"/>
            <p:cNvSpPr txBox="1"/>
            <p:nvPr/>
          </p:nvSpPr>
          <p:spPr>
            <a:xfrm>
              <a:off x="5797948" y="1195147"/>
              <a:ext cx="7791134" cy="830997"/>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a:ea typeface="+mn-ea"/>
                  <a:cs typeface="+mn-cs"/>
                </a:rPr>
                <a:t>Implementation of ethics awareness and the USG core values is an everyday, all year initiative. However, we highlight and celebrate our ethical culture annually during </a:t>
              </a:r>
              <a:r>
                <a:rPr kumimoji="0" lang="en-US" b="1" i="0" u="none" strike="noStrike" kern="1200" cap="none" spc="0" normalizeH="0" baseline="0" noProof="0" dirty="0">
                  <a:ln>
                    <a:noFill/>
                  </a:ln>
                  <a:solidFill>
                    <a:srgbClr val="92D050"/>
                  </a:solidFill>
                  <a:effectLst/>
                  <a:uLnTx/>
                  <a:uFillTx/>
                  <a:latin typeface="Calibri Light"/>
                  <a:ea typeface="+mn-ea"/>
                  <a:cs typeface="+mn-cs"/>
                </a:rPr>
                <a:t>Ethics Awareness Week, Nov. </a:t>
              </a:r>
              <a:r>
                <a:rPr lang="en-US" b="1" dirty="0" smtClean="0">
                  <a:solidFill>
                    <a:srgbClr val="92D050"/>
                  </a:solidFill>
                  <a:latin typeface="Calibri Light"/>
                </a:rPr>
                <a:t>9</a:t>
              </a:r>
              <a:r>
                <a:rPr kumimoji="0" lang="en-US" b="1" i="0" u="none" strike="noStrike" kern="1200" cap="none" spc="0" normalizeH="0" baseline="0" noProof="0" dirty="0" smtClean="0">
                  <a:ln>
                    <a:noFill/>
                  </a:ln>
                  <a:solidFill>
                    <a:srgbClr val="92D050"/>
                  </a:solidFill>
                  <a:effectLst/>
                  <a:uLnTx/>
                  <a:uFillTx/>
                  <a:latin typeface="Calibri Light"/>
                  <a:ea typeface="+mn-ea"/>
                  <a:cs typeface="+mn-cs"/>
                </a:rPr>
                <a:t>-15, 2020.</a:t>
              </a:r>
              <a:endParaRPr kumimoji="0" lang="en-US" b="1" i="0" u="none" strike="noStrike" kern="1200" cap="none" spc="0" normalizeH="0" baseline="0" noProof="0" dirty="0">
                <a:ln>
                  <a:noFill/>
                </a:ln>
                <a:solidFill>
                  <a:srgbClr val="92D050"/>
                </a:solidFill>
                <a:effectLst/>
                <a:uLnTx/>
                <a:uFillTx/>
                <a:latin typeface="Calibri Light"/>
                <a:ea typeface="+mn-ea"/>
                <a:cs typeface="+mn-cs"/>
              </a:endParaRPr>
            </a:p>
          </p:txBody>
        </p:sp>
        <p:sp>
          <p:nvSpPr>
            <p:cNvPr id="50" name="TextBox 49"/>
            <p:cNvSpPr txBox="1"/>
            <p:nvPr/>
          </p:nvSpPr>
          <p:spPr>
            <a:xfrm>
              <a:off x="5797947" y="841772"/>
              <a:ext cx="2914252"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alibri Light"/>
                  <a:ea typeface="+mn-ea"/>
                  <a:cs typeface="+mn-cs"/>
                </a:rPr>
                <a:t>IMPLEMENTATION</a:t>
              </a:r>
            </a:p>
          </p:txBody>
        </p:sp>
      </p:grpSp>
      <p:cxnSp>
        <p:nvCxnSpPr>
          <p:cNvPr id="51" name="Straight Connector 50"/>
          <p:cNvCxnSpPr/>
          <p:nvPr/>
        </p:nvCxnSpPr>
        <p:spPr>
          <a:xfrm>
            <a:off x="2008697" y="4694983"/>
            <a:ext cx="49358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496652" y="3138273"/>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53" name="Oval 52"/>
          <p:cNvSpPr/>
          <p:nvPr/>
        </p:nvSpPr>
        <p:spPr>
          <a:xfrm>
            <a:off x="2571803" y="3213424"/>
            <a:ext cx="958180" cy="958180"/>
          </a:xfrm>
          <a:prstGeom prst="ellipse">
            <a:avLst/>
          </a:prstGeom>
          <a:solidFill>
            <a:srgbClr val="0000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54" name="Group 53"/>
          <p:cNvGrpSpPr/>
          <p:nvPr/>
        </p:nvGrpSpPr>
        <p:grpSpPr>
          <a:xfrm>
            <a:off x="3806586" y="4973345"/>
            <a:ext cx="7916596" cy="1458018"/>
            <a:chOff x="5797948" y="554303"/>
            <a:chExt cx="3370850" cy="1458018"/>
          </a:xfrm>
        </p:grpSpPr>
        <p:sp>
          <p:nvSpPr>
            <p:cNvPr id="55" name="TextBox 54"/>
            <p:cNvSpPr txBox="1"/>
            <p:nvPr/>
          </p:nvSpPr>
          <p:spPr>
            <a:xfrm>
              <a:off x="5797948" y="554303"/>
              <a:ext cx="3370850"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alibri Light"/>
                  <a:ea typeface="+mn-ea"/>
                  <a:cs typeface="+mn-cs"/>
                </a:rPr>
                <a:t>DECEMBER </a:t>
              </a:r>
              <a:r>
                <a:rPr kumimoji="0" lang="en-US" b="1" i="0" u="none" strike="noStrike" kern="1200" cap="none" spc="0" normalizeH="0" baseline="0" noProof="0" dirty="0" smtClean="0">
                  <a:ln>
                    <a:noFill/>
                  </a:ln>
                  <a:effectLst/>
                  <a:uLnTx/>
                  <a:uFillTx/>
                  <a:latin typeface="Calibri Light"/>
                  <a:ea typeface="+mn-ea"/>
                  <a:cs typeface="+mn-cs"/>
                </a:rPr>
                <a:t>2020-AUGUST 2021</a:t>
              </a:r>
              <a:endParaRPr kumimoji="0" lang="en-US" b="1" i="0" u="none" strike="noStrike" kern="1200" cap="none" spc="0" normalizeH="0" baseline="0" noProof="0" dirty="0">
                <a:ln>
                  <a:noFill/>
                </a:ln>
                <a:effectLst/>
                <a:uLnTx/>
                <a:uFillTx/>
                <a:latin typeface="Calibri Light"/>
                <a:ea typeface="+mn-ea"/>
                <a:cs typeface="+mn-cs"/>
              </a:endParaRPr>
            </a:p>
          </p:txBody>
        </p:sp>
        <p:sp>
          <p:nvSpPr>
            <p:cNvPr id="56" name="TextBox 55"/>
            <p:cNvSpPr txBox="1"/>
            <p:nvPr/>
          </p:nvSpPr>
          <p:spPr>
            <a:xfrm>
              <a:off x="5797948" y="1181324"/>
              <a:ext cx="3139525" cy="830997"/>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a:ea typeface="+mn-ea"/>
                  <a:cs typeface="+mn-cs"/>
                </a:rPr>
                <a:t>At the end of each year, each institution provides a final report on activities, etc. around ethics awareness and ethical culture. These reports assist in best practices and planning for the next year.</a:t>
              </a:r>
            </a:p>
          </p:txBody>
        </p:sp>
        <p:sp>
          <p:nvSpPr>
            <p:cNvPr id="57" name="TextBox 56"/>
            <p:cNvSpPr txBox="1"/>
            <p:nvPr/>
          </p:nvSpPr>
          <p:spPr>
            <a:xfrm>
              <a:off x="5797948" y="830455"/>
              <a:ext cx="2914252" cy="276999"/>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65000"/>
                    </a:schemeClr>
                  </a:solidFill>
                  <a:effectLst/>
                  <a:uLnTx/>
                  <a:uFillTx/>
                  <a:latin typeface="Calibri Light"/>
                  <a:ea typeface="+mn-ea"/>
                  <a:cs typeface="+mn-cs"/>
                </a:rPr>
                <a:t>REFLECTION</a:t>
              </a:r>
            </a:p>
          </p:txBody>
        </p:sp>
      </p:grpSp>
      <p:sp>
        <p:nvSpPr>
          <p:cNvPr id="58" name="Oval 57"/>
          <p:cNvSpPr/>
          <p:nvPr/>
        </p:nvSpPr>
        <p:spPr>
          <a:xfrm>
            <a:off x="2496652" y="4966418"/>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59" name="Oval 58"/>
          <p:cNvSpPr/>
          <p:nvPr/>
        </p:nvSpPr>
        <p:spPr>
          <a:xfrm>
            <a:off x="2571803" y="5041569"/>
            <a:ext cx="958180" cy="958180"/>
          </a:xfrm>
          <a:prstGeom prst="ellipse">
            <a:avLst/>
          </a:prstGeom>
          <a:solidFill>
            <a:srgbClr val="7671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623619547"/>
      </p:ext>
    </p:extLst>
  </p:cSld>
  <p:clrMapOvr>
    <a:masterClrMapping/>
  </p:clrMapOvr>
</p:sld>
</file>

<file path=ppt/theme/theme1.xml><?xml version="1.0" encoding="utf-8"?>
<a:theme xmlns:a="http://schemas.openxmlformats.org/drawingml/2006/main" name="Office Theme">
  <a:themeElements>
    <a:clrScheme name="Custom 2">
      <a:dk1>
        <a:srgbClr val="002F85"/>
      </a:dk1>
      <a:lt1>
        <a:srgbClr val="FEFFFF"/>
      </a:lt1>
      <a:dk2>
        <a:srgbClr val="002F85"/>
      </a:dk2>
      <a:lt2>
        <a:srgbClr val="FFC52D"/>
      </a:lt2>
      <a:accent1>
        <a:srgbClr val="30B0C7"/>
      </a:accent1>
      <a:accent2>
        <a:srgbClr val="EF3E29"/>
      </a:accent2>
      <a:accent3>
        <a:srgbClr val="E6D3BC"/>
      </a:accent3>
      <a:accent4>
        <a:srgbClr val="FFC52D"/>
      </a:accent4>
      <a:accent5>
        <a:srgbClr val="1C366C"/>
      </a:accent5>
      <a:accent6>
        <a:srgbClr val="15937C"/>
      </a:accent6>
      <a:hlink>
        <a:srgbClr val="1C366C"/>
      </a:hlink>
      <a:folHlink>
        <a:srgbClr val="30B0C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USG Widescree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TotalTime>
  <Words>1236</Words>
  <Application>Microsoft Office PowerPoint</Application>
  <PresentationFormat>Widescreen</PresentationFormat>
  <Paragraphs>131</Paragraphs>
  <Slides>20</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 Light</vt:lpstr>
      <vt:lpstr>Calibri</vt:lpstr>
      <vt:lpstr>Century Gothic</vt:lpstr>
      <vt:lpstr>Century</vt:lpstr>
      <vt:lpstr>Wingdings</vt:lpstr>
      <vt:lpstr>Times New Roman</vt:lpstr>
      <vt:lpstr>Segoe UI</vt:lpstr>
      <vt:lpstr>Garamond</vt:lpstr>
      <vt:lpstr>Office Theme</vt:lpstr>
      <vt:lpstr>Main title USG Widescreen white</vt:lpstr>
      <vt:lpstr>PowerPoint Presentation</vt:lpstr>
      <vt:lpstr>PowerPoint Presentation</vt:lpstr>
      <vt:lpstr>PowerPoint Presentation</vt:lpstr>
      <vt:lpstr>PowerPoint Presentation</vt:lpstr>
      <vt:lpstr>PowerPoint Presentation</vt:lpstr>
      <vt:lpstr>PowerPoint Presentation</vt:lpstr>
      <vt:lpstr>Presenters Name Presenters Title Institution Name</vt:lpstr>
      <vt:lpstr>PowerPoint Presentation</vt:lpstr>
      <vt:lpstr>PowerPoint Presentation</vt:lpstr>
      <vt:lpstr>PowerPoint Presentation</vt:lpstr>
      <vt:lpstr>PowerPoint Presentation</vt:lpstr>
      <vt:lpstr>Opportunity #1: Are we, as a USG institution, promoting the Ethics and Compliance program?</vt:lpstr>
      <vt:lpstr>PowerPoint Presentation</vt:lpstr>
      <vt:lpstr>PowerPoint Presentation</vt:lpstr>
      <vt:lpstr>PowerPoint Presentation</vt:lpstr>
      <vt:lpstr>PROPOSED PLANNING TEAM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Jones</dc:creator>
  <cp:lastModifiedBy>Rose Procter</cp:lastModifiedBy>
  <cp:revision>115</cp:revision>
  <dcterms:created xsi:type="dcterms:W3CDTF">2016-05-13T14:02:38Z</dcterms:created>
  <dcterms:modified xsi:type="dcterms:W3CDTF">2020-08-26T17:21:46Z</dcterms:modified>
</cp:coreProperties>
</file>