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50"/>
  </p:notesMasterIdLst>
  <p:sldIdLst>
    <p:sldId id="264" r:id="rId6"/>
    <p:sldId id="265" r:id="rId7"/>
    <p:sldId id="346" r:id="rId8"/>
    <p:sldId id="336" r:id="rId9"/>
    <p:sldId id="337" r:id="rId10"/>
    <p:sldId id="338" r:id="rId11"/>
    <p:sldId id="302" r:id="rId12"/>
    <p:sldId id="303" r:id="rId13"/>
    <p:sldId id="311" r:id="rId14"/>
    <p:sldId id="339" r:id="rId15"/>
    <p:sldId id="313" r:id="rId16"/>
    <p:sldId id="340" r:id="rId17"/>
    <p:sldId id="331" r:id="rId18"/>
    <p:sldId id="332" r:id="rId19"/>
    <p:sldId id="341" r:id="rId20"/>
    <p:sldId id="314" r:id="rId21"/>
    <p:sldId id="342" r:id="rId22"/>
    <p:sldId id="343" r:id="rId23"/>
    <p:sldId id="344" r:id="rId24"/>
    <p:sldId id="345" r:id="rId25"/>
    <p:sldId id="333" r:id="rId26"/>
    <p:sldId id="334" r:id="rId27"/>
    <p:sldId id="335" r:id="rId28"/>
    <p:sldId id="276" r:id="rId29"/>
    <p:sldId id="277" r:id="rId30"/>
    <p:sldId id="278" r:id="rId31"/>
    <p:sldId id="280" r:id="rId32"/>
    <p:sldId id="281" r:id="rId33"/>
    <p:sldId id="282" r:id="rId34"/>
    <p:sldId id="279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24" r:id="rId45"/>
    <p:sldId id="326" r:id="rId46"/>
    <p:sldId id="323" r:id="rId47"/>
    <p:sldId id="327" r:id="rId48"/>
    <p:sldId id="329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7AA"/>
    <a:srgbClr val="1C6987"/>
    <a:srgbClr val="1C694C"/>
    <a:srgbClr val="CF352F"/>
    <a:srgbClr val="1E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354" y="84"/>
      </p:cViewPr>
      <p:guideLst>
        <p:guide orient="horz" pos="2160"/>
        <p:guide pos="282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69020422355835E-2"/>
                  <c:y val="1.379966793869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4C-4C4C-98B3-6FB2BC149B96}"/>
                </c:ext>
              </c:extLst>
            </c:dLbl>
            <c:dLbl>
              <c:idx val="1"/>
              <c:layout>
                <c:manualLayout>
                  <c:x val="-1.6530523826081868E-2"/>
                  <c:y val="3.4499169846747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4C-4C4C-98B3-6FB2BC149B96}"/>
                </c:ext>
              </c:extLst>
            </c:dLbl>
            <c:dLbl>
              <c:idx val="2"/>
              <c:layout>
                <c:manualLayout>
                  <c:x val="-2.8338040844711539E-2"/>
                  <c:y val="6.8998339693493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4C-4C4C-98B3-6FB2BC149B96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Methadone</c:v>
                </c:pt>
                <c:pt idx="1">
                  <c:v>Buprenorphine</c:v>
                </c:pt>
                <c:pt idx="2">
                  <c:v>Naltrexone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345443</c:v>
                </c:pt>
                <c:pt idx="1">
                  <c:v>520398</c:v>
                </c:pt>
                <c:pt idx="2">
                  <c:v>46860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A-40AE-A549-1342B25F2F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07517018629844E-2"/>
                  <c:y val="3.4499169846747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4C-4C4C-98B3-6FB2BC149B96}"/>
                </c:ext>
              </c:extLst>
            </c:dLbl>
            <c:dLbl>
              <c:idx val="1"/>
              <c:layout>
                <c:manualLayout>
                  <c:x val="-1.6530523826081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4C-4C4C-98B3-6FB2BC149B96}"/>
                </c:ext>
              </c:extLst>
            </c:dLbl>
            <c:dLbl>
              <c:idx val="2"/>
              <c:layout>
                <c:manualLayout>
                  <c:x val="-9.4460136149038757E-3"/>
                  <c:y val="-1.264954948179908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4C-4C4C-98B3-6FB2BC149B96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Methadone</c:v>
                </c:pt>
                <c:pt idx="1">
                  <c:v>Buprenorphine</c:v>
                </c:pt>
                <c:pt idx="2">
                  <c:v>Naltrexone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382867</c:v>
                </c:pt>
                <c:pt idx="1">
                  <c:v>581613</c:v>
                </c:pt>
                <c:pt idx="2">
                  <c:v>64020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A-40AE-A549-1342B25F2F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07517018629671E-2"/>
                  <c:y val="3.4499169846747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4C-4C4C-98B3-6FB2BC149B96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Methadone</c:v>
                </c:pt>
                <c:pt idx="1">
                  <c:v>Buprenorphine</c:v>
                </c:pt>
                <c:pt idx="2">
                  <c:v>Naltrexone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450247</c:v>
                </c:pt>
                <c:pt idx="1">
                  <c:v>648864</c:v>
                </c:pt>
                <c:pt idx="2">
                  <c:v>73260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DA-40AE-A549-1342B25F2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191744"/>
        <c:axId val="337194096"/>
      </c:barChart>
      <c:catAx>
        <c:axId val="3371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94096"/>
        <c:crosses val="autoZero"/>
        <c:auto val="1"/>
        <c:lblAlgn val="ctr"/>
        <c:lblOffset val="100"/>
        <c:noMultiLvlLbl val="0"/>
      </c:catAx>
      <c:valAx>
        <c:axId val="33719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Total Number receiving MAT (all types)</a:t>
            </a:r>
            <a:endParaRPr lang="en-US" sz="1800" b="1" dirty="0"/>
          </a:p>
        </c:rich>
      </c:tx>
      <c:layout>
        <c:manualLayout>
          <c:xMode val="edge"/>
          <c:yMode val="edge"/>
          <c:x val="0.131330701072622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14919305050701"/>
                      <c:h val="0.11685818229172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22-4568-AA34-8D7112BB40C5}"/>
                </c:ext>
              </c:extLst>
            </c:dLbl>
            <c:dLbl>
              <c:idx val="2"/>
              <c:layout>
                <c:manualLayout>
                  <c:x val="3.8246906367355449E-3"/>
                  <c:y val="-3.32460468618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2450241377127"/>
                      <c:h val="0.11685818229172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22-4568-AA34-8D7112BB40C5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921692</c:v>
                </c:pt>
                <c:pt idx="1">
                  <c:v>1028500</c:v>
                </c:pt>
                <c:pt idx="2">
                  <c:v>1172371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5-4104-A901-766845559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49952"/>
        <c:axId val="337951128"/>
      </c:barChart>
      <c:catAx>
        <c:axId val="3379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51128"/>
        <c:crosses val="autoZero"/>
        <c:auto val="1"/>
        <c:lblAlgn val="ctr"/>
        <c:lblOffset val="100"/>
        <c:noMultiLvlLbl val="0"/>
      </c:catAx>
      <c:valAx>
        <c:axId val="33795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4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6AB6-40ED-465D-8045-FBBB0C386C1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34BD7-5DD2-432A-8F84-0E05342D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 this be updated to 2017? Can we get a similar map for cocaine use? Please add.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CBHSQ response: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Updated this map for past year methamphetamine use based on 2016-2017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Added a new map for past year cocaine use by state based on 2016-2017 data (new slide #10).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18918-CD39-4C82-974B-8F09DDD24D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2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ID: FFR1.40</a:t>
            </a:r>
          </a:p>
          <a:p>
            <a:r>
              <a:rPr lang="en-US" dirty="0"/>
              <a:t>SOURCE: See figure 40 in the forthcoming 2018 NSDUH Report for more information.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2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6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31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D4D8-51E3-41A7-8E1E-2B0FD5C81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8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4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D4D8-51E3-41A7-8E1E-2B0FD5C81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32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9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D4D8-51E3-41A7-8E1E-2B0FD5C81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9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95">
              <a:defRPr/>
            </a:pPr>
            <a:r>
              <a:rPr lang="en-US" dirty="0">
                <a:latin typeface="Arial Narrow Bold" panose="020B0706020202030204" pitchFamily="34" charset="0"/>
              </a:rPr>
              <a:t>AS-8</a:t>
            </a:r>
          </a:p>
          <a:p>
            <a:pPr defTabSz="931795">
              <a:defRPr/>
            </a:pPr>
            <a:r>
              <a:rPr lang="en-US" dirty="0">
                <a:latin typeface="Segoe UI (Body)"/>
              </a:rPr>
              <a:t>SOURCE: See forthcoming 2018 Detailed Table 6.5 for more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ID: FFR1.06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Segoe UI (Body)"/>
              </a:rPr>
              <a:t>SOURCE: See Figure 6 in the forthcoming 2018 NSDUH Report for more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9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ID: FFR1.39</a:t>
            </a:r>
          </a:p>
          <a:p>
            <a:r>
              <a:rPr lang="en-US"/>
              <a:t>SOURCE: See figure 39 in the forthcoming 2018 NSDUH Report for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D4D8-51E3-41A7-8E1E-2B0FD5C81E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40472"/>
            <a:ext cx="9144000" cy="803795"/>
          </a:xfrm>
          <a:prstGeom prst="rect">
            <a:avLst/>
          </a:prstGeom>
          <a:solidFill>
            <a:srgbClr val="A4A7A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094" y="1"/>
            <a:ext cx="8832906" cy="4125509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311094" cy="4125509"/>
          </a:xfrm>
          <a:prstGeom prst="rect">
            <a:avLst/>
          </a:prstGeom>
          <a:solidFill>
            <a:srgbClr val="CF35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6170" y="1955673"/>
            <a:ext cx="7317829" cy="1950035"/>
          </a:xfrm>
          <a:prstGeom prst="rect">
            <a:avLst/>
          </a:prstGeom>
          <a:solidFill>
            <a:srgbClr val="1C6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83204" y="170521"/>
            <a:ext cx="7676582" cy="4142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5AC9F-E362-4AF5-88B1-9D5E086D0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606" y="4327232"/>
            <a:ext cx="2841625" cy="619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Location of Presentation Date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C75B8A7-8EEA-4F38-A82A-DBDE34A7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171" y="1955672"/>
            <a:ext cx="7133614" cy="1950035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05600" y="4294784"/>
            <a:ext cx="2254184" cy="695417"/>
            <a:chOff x="5991773" y="5731961"/>
            <a:chExt cx="2968012" cy="915633"/>
          </a:xfrm>
        </p:grpSpPr>
        <p:pic>
          <p:nvPicPr>
            <p:cNvPr id="16" name="Picture 15" descr="12652_SAMHSA_LogoRedesign_FINA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5891367"/>
              <a:ext cx="1873185" cy="666470"/>
            </a:xfrm>
            <a:prstGeom prst="rect">
              <a:avLst/>
            </a:prstGeom>
          </p:spPr>
        </p:pic>
        <p:pic>
          <p:nvPicPr>
            <p:cNvPr id="18" name="Picture 17" descr="HHS-Logo-camera-read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73" y="5731961"/>
              <a:ext cx="963363" cy="91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982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47015"/>
            <a:ext cx="82296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371E86-DC47-4E56-B42C-F7C6629C7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CF833B0-75C1-4D45-98F9-211F79D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4C95A494-F140-4FCC-B3E7-9D84457415E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457200" y="947015"/>
            <a:ext cx="60198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1CABD9-2B2A-4BA2-9DB4-296F1FBE0A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97D3B14-2836-4373-815E-B723FCD8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0EC90A-617D-436B-9C30-8145B7FFE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834298" y="1742121"/>
            <a:ext cx="3647609" cy="2057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CA1720-02F3-46D5-91D9-004D8178A80E}"/>
              </a:ext>
            </a:extLst>
          </p:cNvPr>
          <p:cNvSpPr txBox="1"/>
          <p:nvPr userDrawn="1"/>
        </p:nvSpPr>
        <p:spPr>
          <a:xfrm>
            <a:off x="457200" y="1001168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SAMHSA’s mission is to reduce the impact of substance abuse and mental illness on America’s communities.</a:t>
            </a:r>
          </a:p>
          <a:p>
            <a:r>
              <a:rPr lang="en-US" sz="1800" dirty="0"/>
              <a:t>                  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8F7EC-8EE8-4B66-800B-C5AA9FC41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27E57-9852-43E2-9EA6-11925D42D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9091E6D-2812-48AA-839F-22FB3CC77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28917"/>
            <a:ext cx="8229600" cy="12014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68411" y="139303"/>
            <a:ext cx="3252788" cy="519113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48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9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15"/>
            <a:ext cx="8229600" cy="3647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0ED1A56-7323-4FB6-8ACF-1DE99B8B8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AA7C934-AF63-4AE4-9879-7DC885F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25D06C-5CC4-414F-B64F-A967EB8B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31B094D-1F11-4308-9A4E-9FF5E5E0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18493"/>
            <a:ext cx="7772400" cy="729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8D6310A-7476-4D83-A7F8-71D8505B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A87C2D1-50D6-4300-B47B-7C1BC33B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78132"/>
            <a:ext cx="4040188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4701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78132"/>
            <a:ext cx="4041775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EB952FD-FA34-4FAC-AD3E-52F5D8CA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CB6E4B7-FABE-4EA9-97E1-AC8EC525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A6BCC9-8AF3-4028-BDF8-D4FFB58A4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75962"/>
            <a:ext cx="9143999" cy="401866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372029-2B7F-4130-AA67-E3A2F312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7004BCD-CA72-4E23-A58E-023F89FC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73ACC5-6994-4CCF-B016-26E3D6DF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FC439E-EC0C-416F-AFD3-E2FED65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879"/>
            <a:ext cx="5111750" cy="4045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7435A-0FF2-45C8-BAA9-9C75CFB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4C20E-0421-4C19-AFD4-9AFD0F521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2" y="548877"/>
            <a:ext cx="3008313" cy="52744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6C90FEF-E2AF-482E-AD92-627AFBAA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5962"/>
            <a:ext cx="5486400" cy="2969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CA2A82-5757-4589-A8F1-756A5B05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1BB1EF4-1C2D-4723-B7CA-A37E34C6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891C077-91FC-4346-AA9E-C95AFD8AE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2288" y="3545681"/>
            <a:ext cx="5486400" cy="47982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B5F6C3-8B6C-4289-BEA1-1A38722F26C3}"/>
              </a:ext>
            </a:extLst>
          </p:cNvPr>
          <p:cNvSpPr/>
          <p:nvPr userDrawn="1"/>
        </p:nvSpPr>
        <p:spPr>
          <a:xfrm>
            <a:off x="0" y="1"/>
            <a:ext cx="9144000" cy="575961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5"/>
            <a:ext cx="8229600" cy="36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84602F99-6103-4EBF-AE89-8A61156E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3425392-73D7-48C7-BDE5-6DF4A56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66" y="645842"/>
            <a:ext cx="7946745" cy="414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 in Substance Use Disorders: The Importance of Integrated Care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ASAP, Niagara Falls, NY</a:t>
            </a:r>
          </a:p>
          <a:p>
            <a:r>
              <a:rPr lang="en-US" dirty="0" smtClean="0"/>
              <a:t>September 23, 2019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Elinore F. McCance-Katz, MD, PhD</a:t>
            </a:r>
          </a:p>
          <a:p>
            <a:r>
              <a:rPr lang="en-US" dirty="0">
                <a:solidFill>
                  <a:schemeClr val="bg1"/>
                </a:solidFill>
              </a:rPr>
              <a:t>Assistant Secretary for Mental Health and Substance Use</a:t>
            </a:r>
          </a:p>
          <a:p>
            <a:r>
              <a:rPr lang="en-US" dirty="0" smtClean="0"/>
              <a:t>Substance </a:t>
            </a:r>
            <a:r>
              <a:rPr lang="en-US" dirty="0"/>
              <a:t>Abuse and Mental Health Services Administration</a:t>
            </a:r>
          </a:p>
          <a:p>
            <a:r>
              <a:rPr lang="en-US" dirty="0"/>
              <a:t>U.S.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27A2D-2CA4-4D8A-99B5-6342AEBBD883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Segoe UI Semibold" panose="020B0702040204020203" pitchFamily="34" charset="0"/>
              </a:rPr>
              <a:t>Marijuana Use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93EAA5-F7B2-4848-99AB-9F0AB53B6602}"/>
              </a:ext>
            </a:extLst>
          </p:cNvPr>
          <p:cNvGrpSpPr/>
          <p:nvPr/>
        </p:nvGrpSpPr>
        <p:grpSpPr>
          <a:xfrm>
            <a:off x="685800" y="685800"/>
            <a:ext cx="8458200" cy="4400550"/>
            <a:chOff x="914400" y="914400"/>
            <a:chExt cx="112776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A93E7C-6D4B-42A1-B851-86AE32B1250E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MONTH, 2015-2018 NSDUH, 12+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A6A9F4-602F-4940-981E-FE7DEA129482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>
                  <a:latin typeface="Segoe UI (Body)"/>
                </a:rPr>
                <a:t>+ Difference between this estimate and the 2018 estimate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BA034-86E2-4D26-808F-9EEF8DEC2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371600"/>
              <a:ext cx="10109200" cy="4876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6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6A032D-AD16-4C2F-B094-2D5123571AC1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Segoe UI Semibold" panose="020B0702040204020203" pitchFamily="34" charset="0"/>
              </a:rPr>
              <a:t>Marijuana Use Disorder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331FD-4737-46E7-8AB2-70D9ACA03004}"/>
              </a:ext>
            </a:extLst>
          </p:cNvPr>
          <p:cNvSpPr txBox="1"/>
          <p:nvPr/>
        </p:nvSpPr>
        <p:spPr>
          <a:xfrm>
            <a:off x="5943600" y="685800"/>
            <a:ext cx="3200400" cy="2857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pPr marL="76200" indent="-76200" algn="r">
              <a:lnSpc>
                <a:spcPct val="95000"/>
              </a:lnSpc>
              <a:spcAft>
                <a:spcPts val="225"/>
              </a:spcAft>
            </a:pPr>
            <a:r>
              <a:rPr lang="en-US" sz="900">
                <a:latin typeface="Arial Narrow Bold" panose="020B0706020202030204" pitchFamily="34" charset="0"/>
              </a:rPr>
              <a:t>PAST YEAR, 2015-2018 NSDUH, 12+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CAA50-CD85-47D7-B3FB-519F0AD3467C}"/>
              </a:ext>
            </a:extLst>
          </p:cNvPr>
          <p:cNvSpPr txBox="1"/>
          <p:nvPr/>
        </p:nvSpPr>
        <p:spPr>
          <a:xfrm>
            <a:off x="4991100" y="4629150"/>
            <a:ext cx="2743200" cy="457200"/>
          </a:xfrm>
          <a:prstGeom prst="rect">
            <a:avLst/>
          </a:prstGeom>
          <a:noFill/>
        </p:spPr>
        <p:txBody>
          <a:bodyPr vert="horz" rtlCol="0" anchor="t">
            <a:normAutofit/>
          </a:bodyPr>
          <a:lstStyle/>
          <a:p>
            <a:pPr marL="76200" indent="-76200">
              <a:lnSpc>
                <a:spcPct val="95000"/>
              </a:lnSpc>
              <a:spcAft>
                <a:spcPts val="225"/>
              </a:spcAft>
            </a:pPr>
            <a:r>
              <a:rPr lang="en-US" sz="750">
                <a:latin typeface="Segoe UI (Body)"/>
              </a:rPr>
              <a:t>+ Difference between this estimate and the 2018 estimate is statistically significant at the .05 level.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4" y="770226"/>
            <a:ext cx="8122676" cy="38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4D012-CEE9-400F-99E9-3DB0BDF4E763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Segoe UI Semibold" panose="020B0702040204020203" pitchFamily="34" charset="0"/>
              </a:rPr>
              <a:t>Methamphetamine Use: Significant Increase in Adults </a:t>
            </a:r>
            <a:r>
              <a:rPr lang="en-US" sz="2100" u="sng" dirty="0">
                <a:solidFill>
                  <a:srgbClr val="FFFFFF"/>
                </a:solidFill>
                <a:latin typeface="Segoe UI Semibold" panose="020B0702040204020203" pitchFamily="34" charset="0"/>
              </a:rPr>
              <a:t>&gt;</a:t>
            </a:r>
            <a:r>
              <a:rPr lang="en-US" sz="2100" dirty="0">
                <a:solidFill>
                  <a:srgbClr val="FFFFFF"/>
                </a:solidFill>
                <a:latin typeface="Segoe UI Semibold" panose="020B0702040204020203" pitchFamily="34" charset="0"/>
              </a:rPr>
              <a:t> 26 </a:t>
            </a:r>
            <a:r>
              <a:rPr lang="en-US" sz="2100" dirty="0" err="1">
                <a:solidFill>
                  <a:srgbClr val="FFFFFF"/>
                </a:solidFill>
                <a:latin typeface="Segoe UI Semibold" panose="020B0702040204020203" pitchFamily="34" charset="0"/>
              </a:rPr>
              <a:t>y.o</a:t>
            </a:r>
            <a:r>
              <a:rPr lang="en-US" sz="2100" dirty="0">
                <a:solidFill>
                  <a:srgbClr val="FFFFFF"/>
                </a:solidFill>
                <a:latin typeface="Segoe UI Semibold" panose="020B0702040204020203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2C5AE4-1C09-4E18-8EF2-517F1B735E09}"/>
              </a:ext>
            </a:extLst>
          </p:cNvPr>
          <p:cNvGrpSpPr/>
          <p:nvPr/>
        </p:nvGrpSpPr>
        <p:grpSpPr>
          <a:xfrm>
            <a:off x="685800" y="685800"/>
            <a:ext cx="8458200" cy="4400550"/>
            <a:chOff x="914400" y="914400"/>
            <a:chExt cx="112776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D034782-1CC9-49F0-B083-C1D6AB3D4B2E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YEAR, 2015-2018 NSDUH, 12+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64E8EF-D38A-46BD-8641-C25ADB37A576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>
                  <a:latin typeface="Segoe UI (Body)"/>
                </a:rPr>
                <a:t>+ Difference between this estimate and the 2018 estimate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2E5F9C-6942-4A7D-9541-120B6996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371600"/>
              <a:ext cx="10109200" cy="4876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84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FB5D75-22C1-4C44-97D1-B5391369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66750"/>
            <a:ext cx="8686800" cy="3980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Methamphetamine Use by </a:t>
            </a:r>
            <a:r>
              <a:rPr lang="en-US" sz="1800" dirty="0" smtClean="0">
                <a:latin typeface="+mn-lt"/>
              </a:rPr>
              <a:t>State 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3385"/>
            <a:ext cx="165301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dirty="0">
                <a:latin typeface="Segoe UI"/>
              </a:rPr>
              <a:t>Source: NSDUHs, 2016 and 2017.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D82F7-A403-45CD-A64E-FD3F531B1555}"/>
              </a:ext>
            </a:extLst>
          </p:cNvPr>
          <p:cNvSpPr txBox="1"/>
          <p:nvPr/>
        </p:nvSpPr>
        <p:spPr>
          <a:xfrm>
            <a:off x="7315200" y="5842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latin typeface="Arial Narrow" panose="020B0606020202030204" pitchFamily="34" charset="0"/>
              </a:rPr>
              <a:t>PAST YEAR, 2016-2017, 12+</a:t>
            </a:r>
            <a:endParaRPr lang="en-US" sz="10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2EC96-DAC7-463F-9438-75D7A8A04C93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</a:rPr>
              <a:t>Methamphetamine Use Disorder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C367E-2165-4FB4-A7AC-77839F0EEB3D}"/>
              </a:ext>
            </a:extLst>
          </p:cNvPr>
          <p:cNvSpPr txBox="1"/>
          <p:nvPr/>
        </p:nvSpPr>
        <p:spPr>
          <a:xfrm>
            <a:off x="5943600" y="685800"/>
            <a:ext cx="3200400" cy="2857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pPr marL="76200" indent="-76200" algn="r">
              <a:lnSpc>
                <a:spcPct val="95000"/>
              </a:lnSpc>
              <a:spcAft>
                <a:spcPts val="225"/>
              </a:spcAft>
            </a:pPr>
            <a:r>
              <a:rPr lang="en-US" sz="900">
                <a:latin typeface="Arial Narrow Bold" panose="020B0706020202030204" pitchFamily="34" charset="0"/>
              </a:rPr>
              <a:t>PAST YEAR, 2015-2018 NSDUH, 12+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4D2DF-53E2-429F-8CD7-114F33F92F0F}"/>
              </a:ext>
            </a:extLst>
          </p:cNvPr>
          <p:cNvSpPr txBox="1"/>
          <p:nvPr/>
        </p:nvSpPr>
        <p:spPr>
          <a:xfrm>
            <a:off x="4991100" y="4629150"/>
            <a:ext cx="2743200" cy="457200"/>
          </a:xfrm>
          <a:prstGeom prst="rect">
            <a:avLst/>
          </a:prstGeom>
          <a:noFill/>
        </p:spPr>
        <p:txBody>
          <a:bodyPr vert="horz" rtlCol="0" anchor="t">
            <a:normAutofit/>
          </a:bodyPr>
          <a:lstStyle/>
          <a:p>
            <a:pPr marL="76200" indent="-76200">
              <a:lnSpc>
                <a:spcPct val="95000"/>
              </a:lnSpc>
              <a:spcAft>
                <a:spcPts val="225"/>
              </a:spcAft>
            </a:pPr>
            <a:r>
              <a:rPr lang="en-US" sz="750">
                <a:latin typeface="Segoe UI (Body)"/>
              </a:rPr>
              <a:t>+ Difference between this estimate and the 2018 estimate is statistically significant at the .05 level.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1" y="742791"/>
            <a:ext cx="8057717" cy="38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64FF9-8CEA-4205-A1A3-149EA9BC76E0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Segoe UI Semibold" panose="020B0702040204020203" pitchFamily="34" charset="0"/>
              </a:rPr>
              <a:t>Cocaine Use: Significant Decline among Young Adults (18-25 </a:t>
            </a:r>
            <a:r>
              <a:rPr lang="en-US" sz="2100" dirty="0" err="1">
                <a:solidFill>
                  <a:srgbClr val="FFFFFF"/>
                </a:solidFill>
                <a:latin typeface="Segoe UI Semibold" panose="020B0702040204020203" pitchFamily="34" charset="0"/>
              </a:rPr>
              <a:t>y.o</a:t>
            </a:r>
            <a:r>
              <a:rPr lang="en-US" sz="2100" dirty="0">
                <a:solidFill>
                  <a:srgbClr val="FFFFFF"/>
                </a:solidFill>
                <a:latin typeface="Segoe UI Semibold" panose="020B0702040204020203" pitchFamily="34" charset="0"/>
              </a:rPr>
              <a:t>.)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DE142-72D3-48A3-A0D2-3E8EF2C72F21}"/>
              </a:ext>
            </a:extLst>
          </p:cNvPr>
          <p:cNvGrpSpPr/>
          <p:nvPr/>
        </p:nvGrpSpPr>
        <p:grpSpPr>
          <a:xfrm>
            <a:off x="685800" y="685800"/>
            <a:ext cx="8458200" cy="4400550"/>
            <a:chOff x="914400" y="914400"/>
            <a:chExt cx="112776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3B0C6D-227A-48B4-8390-AFB434EE1242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MONTH, 2015-2018 NSDUH, 12+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1AFF46-0A4C-4E86-BFF3-998223B40A8D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>
                  <a:latin typeface="Segoe UI (Body)"/>
                </a:rPr>
                <a:t>+ Difference between this estimate and the 2018 estimate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BDCAF5-0A19-4EFB-894D-F008F7FB1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371600"/>
              <a:ext cx="10109200" cy="4876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52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F39CE-C651-465B-8733-60CFC44D72CF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Segoe UI Semibold" panose="020B0702040204020203" pitchFamily="34" charset="0"/>
              </a:rPr>
              <a:t>Cocaine Use Disorder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669A9-BBAD-4D80-8D0F-32C941708159}"/>
              </a:ext>
            </a:extLst>
          </p:cNvPr>
          <p:cNvSpPr txBox="1"/>
          <p:nvPr/>
        </p:nvSpPr>
        <p:spPr>
          <a:xfrm>
            <a:off x="5943600" y="685800"/>
            <a:ext cx="3200400" cy="2857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pPr marL="76200" indent="-76200" algn="r">
              <a:lnSpc>
                <a:spcPct val="95000"/>
              </a:lnSpc>
              <a:spcAft>
                <a:spcPts val="225"/>
              </a:spcAft>
            </a:pPr>
            <a:r>
              <a:rPr lang="en-US" sz="900">
                <a:latin typeface="Arial Narrow Bold" panose="020B0706020202030204" pitchFamily="34" charset="0"/>
              </a:rPr>
              <a:t>PAST YEAR, 2015-2018 NSDUH, 12+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A47B7-F828-4B0D-A122-D39A2F96A4DE}"/>
              </a:ext>
            </a:extLst>
          </p:cNvPr>
          <p:cNvSpPr txBox="1"/>
          <p:nvPr/>
        </p:nvSpPr>
        <p:spPr>
          <a:xfrm>
            <a:off x="4991100" y="4629150"/>
            <a:ext cx="2743200" cy="457200"/>
          </a:xfrm>
          <a:prstGeom prst="rect">
            <a:avLst/>
          </a:prstGeom>
          <a:noFill/>
        </p:spPr>
        <p:txBody>
          <a:bodyPr vert="horz" rtlCol="0" anchor="t">
            <a:normAutofit/>
          </a:bodyPr>
          <a:lstStyle/>
          <a:p>
            <a:pPr marL="76200" indent="-76200">
              <a:lnSpc>
                <a:spcPct val="95000"/>
              </a:lnSpc>
              <a:spcAft>
                <a:spcPts val="225"/>
              </a:spcAft>
            </a:pPr>
            <a:r>
              <a:rPr lang="en-US" sz="750">
                <a:latin typeface="Segoe UI (Body)"/>
              </a:rPr>
              <a:t>+ Difference between this estimate and the 2018 estimate is statistically significant at the .05 level.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5" y="742791"/>
            <a:ext cx="8162159" cy="39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9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F632-C9B9-4EAD-B1BC-E998BC2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75" dirty="0"/>
              <a:t>Serious Mental Illness (SMI) Rising among Young Adults (18-25 </a:t>
            </a:r>
            <a:r>
              <a:rPr lang="en-US" sz="1875" dirty="0" err="1"/>
              <a:t>y.o</a:t>
            </a:r>
            <a:r>
              <a:rPr lang="en-US" sz="1875" dirty="0"/>
              <a:t>.) and Adults (26-49 </a:t>
            </a:r>
            <a:r>
              <a:rPr lang="en-US" sz="1875" dirty="0" err="1"/>
              <a:t>y.o</a:t>
            </a:r>
            <a:r>
              <a:rPr lang="en-US" sz="1875" dirty="0"/>
              <a:t>.)</a:t>
            </a:r>
            <a:endParaRPr lang="en-US" sz="1875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D89AC-9C2B-4391-B2C1-400DD90179A6}"/>
              </a:ext>
            </a:extLst>
          </p:cNvPr>
          <p:cNvGrpSpPr/>
          <p:nvPr/>
        </p:nvGrpSpPr>
        <p:grpSpPr>
          <a:xfrm>
            <a:off x="157351" y="674260"/>
            <a:ext cx="8986649" cy="4534171"/>
            <a:chOff x="209802" y="899013"/>
            <a:chExt cx="11982198" cy="60455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18892D-D343-4E2A-B6FE-8F06A50D3954}"/>
                </a:ext>
              </a:extLst>
            </p:cNvPr>
            <p:cNvSpPr txBox="1"/>
            <p:nvPr/>
          </p:nvSpPr>
          <p:spPr>
            <a:xfrm>
              <a:off x="7924800" y="899013"/>
              <a:ext cx="4267200" cy="307776"/>
            </a:xfrm>
            <a:prstGeom prst="rect">
              <a:avLst/>
            </a:prstGeom>
            <a:noFill/>
          </p:spPr>
          <p:txBody>
            <a:bodyPr vert="horz" rtlCol="0" anchor="ctr">
              <a:spAutoFit/>
            </a:bodyPr>
            <a:lstStyle/>
            <a:p>
              <a:pPr algn="r"/>
              <a:r>
                <a:rPr lang="en-US" sz="900" dirty="0">
                  <a:latin typeface="Arial Narrow Bold" panose="020B0706020202030204" pitchFamily="34" charset="0"/>
                </a:rPr>
                <a:t>PAST YEAR, 2008-2018 NSDUH, 18+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593B7-4BB4-456F-8096-48A7492EBCF5}"/>
                </a:ext>
              </a:extLst>
            </p:cNvPr>
            <p:cNvSpPr txBox="1"/>
            <p:nvPr/>
          </p:nvSpPr>
          <p:spPr>
            <a:xfrm>
              <a:off x="376783" y="6334974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 dirty="0">
                  <a:latin typeface="Segoe UI (Body)"/>
                </a:rPr>
                <a:t>+ Difference between this estimate and the 2018 estimate is statistically significant at the .05 level.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93D5-5CB9-4F0A-BFBC-9A9891927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802" y="1380160"/>
              <a:ext cx="11772396" cy="4688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9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039E9-F0EB-4002-801E-17FA73700130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Segoe UI Semibold" panose="020B0702040204020203" pitchFamily="34" charset="0"/>
              </a:rPr>
              <a:t>Major Depressive Episodes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589C50-3520-4901-A9A3-9FF50E779EA0}"/>
              </a:ext>
            </a:extLst>
          </p:cNvPr>
          <p:cNvGrpSpPr/>
          <p:nvPr/>
        </p:nvGrpSpPr>
        <p:grpSpPr>
          <a:xfrm>
            <a:off x="571500" y="685800"/>
            <a:ext cx="8572500" cy="4400550"/>
            <a:chOff x="762000" y="914400"/>
            <a:chExt cx="114300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E2E404-E625-4AB0-A9F7-8E323549C064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YEAR, 2015-2018 NSDUH, 12+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B6FF7-8260-4485-AB01-48E2E375E045}"/>
                </a:ext>
              </a:extLst>
            </p:cNvPr>
            <p:cNvSpPr txBox="1"/>
            <p:nvPr/>
          </p:nvSpPr>
          <p:spPr>
            <a:xfrm>
              <a:off x="762000" y="6172200"/>
              <a:ext cx="41148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endParaRPr lang="en-US" sz="7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7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750" dirty="0">
                  <a:latin typeface="Calibri" panose="020F0502020204030204" pitchFamily="34" charset="0"/>
                  <a:cs typeface="Calibri" panose="020F0502020204030204" pitchFamily="34" charset="0"/>
                </a:rPr>
                <a:t>Note: The adult and youth MDE estimates are not directly comparable.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F4C9E7-A024-467C-934D-2D69BF805E72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>
                  <a:latin typeface="Segoe UI (Body)"/>
                </a:rPr>
                <a:t>+ Difference between this estimate and the 2018 estimate is statistically significant at the .05 level.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430788-208F-432F-8CC9-4410A4BB6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371600"/>
              <a:ext cx="10109200" cy="4876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631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512A1-AD0A-447A-A988-952AE6E4076A}"/>
              </a:ext>
            </a:extLst>
          </p:cNvPr>
          <p:cNvSpPr txBox="1"/>
          <p:nvPr/>
        </p:nvSpPr>
        <p:spPr>
          <a:xfrm>
            <a:off x="85725" y="1"/>
            <a:ext cx="8946573" cy="628650"/>
          </a:xfrm>
          <a:prstGeom prst="rect">
            <a:avLst/>
          </a:prstGeom>
          <a:noFill/>
        </p:spPr>
        <p:txBody>
          <a:bodyPr vert="horz" rtlCol="0" anchor="ctr">
            <a:normAutofit lnSpcReduction="10000"/>
          </a:bodyPr>
          <a:lstStyle/>
          <a:p>
            <a:r>
              <a:rPr lang="en-US" sz="1875" dirty="0">
                <a:solidFill>
                  <a:srgbClr val="FFFFFF"/>
                </a:solidFill>
                <a:latin typeface="Segoe UI Semibold" panose="020B0702040204020203" pitchFamily="34" charset="0"/>
              </a:rPr>
              <a:t>Co-Occurring Issues: Substance Use Is More Frequent among Adults (</a:t>
            </a:r>
            <a:r>
              <a:rPr lang="en-US" sz="1875" u="sng" dirty="0">
                <a:solidFill>
                  <a:srgbClr val="FFFFFF"/>
                </a:solidFill>
                <a:latin typeface="Segoe UI Semibold" panose="020B0702040204020203" pitchFamily="34" charset="0"/>
              </a:rPr>
              <a:t>&gt;</a:t>
            </a:r>
            <a:r>
              <a:rPr lang="en-US" sz="1875" dirty="0">
                <a:solidFill>
                  <a:srgbClr val="FFFFFF"/>
                </a:solidFill>
                <a:latin typeface="Segoe UI Semibold" panose="020B0702040204020203" pitchFamily="34" charset="0"/>
              </a:rPr>
              <a:t>18 </a:t>
            </a:r>
            <a:r>
              <a:rPr lang="en-US" sz="1875" dirty="0" err="1">
                <a:solidFill>
                  <a:srgbClr val="FFFFFF"/>
                </a:solidFill>
                <a:latin typeface="Segoe UI Semibold" panose="020B0702040204020203" pitchFamily="34" charset="0"/>
              </a:rPr>
              <a:t>y.o</a:t>
            </a:r>
            <a:r>
              <a:rPr lang="en-US" sz="1875" dirty="0">
                <a:solidFill>
                  <a:srgbClr val="FFFFFF"/>
                </a:solidFill>
                <a:latin typeface="Segoe UI Semibold" panose="020B0702040204020203" pitchFamily="34" charset="0"/>
              </a:rPr>
              <a:t>.) with Mental Illness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16B30-6BC0-42E6-BC7E-6799116BFDC1}"/>
              </a:ext>
            </a:extLst>
          </p:cNvPr>
          <p:cNvSpPr txBox="1"/>
          <p:nvPr/>
        </p:nvSpPr>
        <p:spPr>
          <a:xfrm>
            <a:off x="85725" y="685800"/>
            <a:ext cx="685800" cy="2857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pPr marL="76200" indent="-76200">
              <a:lnSpc>
                <a:spcPct val="95000"/>
              </a:lnSpc>
              <a:spcAft>
                <a:spcPts val="225"/>
              </a:spcAft>
            </a:pPr>
            <a:endParaRPr lang="en-US" sz="900" dirty="0">
              <a:latin typeface="Arial Narrow Bold" panose="020B0706020202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1B9D44-5C00-4558-AB2D-3DCFE3DDC798}"/>
              </a:ext>
            </a:extLst>
          </p:cNvPr>
          <p:cNvGrpSpPr/>
          <p:nvPr/>
        </p:nvGrpSpPr>
        <p:grpSpPr>
          <a:xfrm>
            <a:off x="685800" y="685800"/>
            <a:ext cx="8458200" cy="4400550"/>
            <a:chOff x="914400" y="914400"/>
            <a:chExt cx="112776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921A3E-756E-4FF5-84F5-D1007CDE38D9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MONTH, 2018 NSDUH, 18+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9D8A05-BA81-42F4-9C50-1CF635FF0BD4}"/>
                </a:ext>
              </a:extLst>
            </p:cNvPr>
            <p:cNvSpPr txBox="1"/>
            <p:nvPr/>
          </p:nvSpPr>
          <p:spPr>
            <a:xfrm>
              <a:off x="6400800" y="6324600"/>
              <a:ext cx="3911600" cy="4572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 dirty="0">
                  <a:latin typeface="Segoe UI (Body)"/>
                </a:rPr>
                <a:t>+ Difference between this estimate and the estimate for adults without mental illness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4D8D07-2644-4409-8CE1-EC5611993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371600"/>
              <a:ext cx="10109200" cy="4876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53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711487"/>
            <a:ext cx="8312728" cy="43296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Epidemiology of substance use and mental disorders in the United States</a:t>
            </a:r>
          </a:p>
          <a:p>
            <a:pPr lvl="1"/>
            <a:r>
              <a:rPr lang="en-US" dirty="0" smtClean="0"/>
              <a:t>High rates of co-occurring disorders</a:t>
            </a:r>
          </a:p>
          <a:p>
            <a:r>
              <a:rPr lang="en-US" dirty="0" smtClean="0"/>
              <a:t>Best practice in clinical treatment of SUDs</a:t>
            </a:r>
          </a:p>
          <a:p>
            <a:pPr lvl="1"/>
            <a:r>
              <a:rPr lang="en-US" dirty="0" smtClean="0"/>
              <a:t>Addressing polysubstance use</a:t>
            </a:r>
          </a:p>
          <a:p>
            <a:pPr lvl="1"/>
            <a:r>
              <a:rPr lang="en-US" dirty="0" smtClean="0"/>
              <a:t>Addressing co-occurring mental disorders</a:t>
            </a:r>
          </a:p>
          <a:p>
            <a:r>
              <a:rPr lang="en-US" dirty="0" smtClean="0"/>
              <a:t>Clinical settings and care integration</a:t>
            </a:r>
          </a:p>
          <a:p>
            <a:pPr lvl="1"/>
            <a:r>
              <a:rPr lang="en-US" dirty="0" smtClean="0"/>
              <a:t>Specialty SUD programs</a:t>
            </a:r>
          </a:p>
          <a:p>
            <a:pPr lvl="2"/>
            <a:r>
              <a:rPr lang="en-US" dirty="0" smtClean="0"/>
              <a:t>E.g.: Centers of Excellence for Treatment of OUD</a:t>
            </a:r>
          </a:p>
          <a:p>
            <a:pPr lvl="1"/>
            <a:r>
              <a:rPr lang="en-US" dirty="0" smtClean="0"/>
              <a:t>CCBHC models</a:t>
            </a:r>
          </a:p>
          <a:p>
            <a:pPr lvl="1"/>
            <a:r>
              <a:rPr lang="en-US" dirty="0" smtClean="0"/>
              <a:t>FQHC/primary care models</a:t>
            </a:r>
          </a:p>
          <a:p>
            <a:r>
              <a:rPr lang="en-US" dirty="0" smtClean="0"/>
              <a:t>SAMHSA resources</a:t>
            </a:r>
          </a:p>
          <a:p>
            <a:pPr lvl="1"/>
            <a:r>
              <a:rPr lang="en-US" dirty="0" smtClean="0"/>
              <a:t>Addressing the opioids epidemic</a:t>
            </a:r>
          </a:p>
          <a:p>
            <a:pPr lvl="1"/>
            <a:r>
              <a:rPr lang="en-US" dirty="0" smtClean="0"/>
              <a:t>Block grant funds</a:t>
            </a:r>
          </a:p>
          <a:p>
            <a:pPr lvl="1"/>
            <a:r>
              <a:rPr lang="en-US" dirty="0" smtClean="0"/>
              <a:t>Technical assistance and training programs: CIHS and others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BBF95-178B-40AE-80A8-126A569DDF80}"/>
              </a:ext>
            </a:extLst>
          </p:cNvPr>
          <p:cNvSpPr txBox="1"/>
          <p:nvPr/>
        </p:nvSpPr>
        <p:spPr>
          <a:xfrm>
            <a:off x="194830" y="1"/>
            <a:ext cx="8814088" cy="625898"/>
          </a:xfrm>
          <a:prstGeom prst="rect">
            <a:avLst/>
          </a:prstGeom>
          <a:noFill/>
        </p:spPr>
        <p:txBody>
          <a:bodyPr vert="horz" rtlCol="0" anchor="ctr">
            <a:normAutofit lnSpcReduction="10000"/>
          </a:bodyPr>
          <a:lstStyle/>
          <a:p>
            <a:r>
              <a:rPr lang="en-US" sz="1875" dirty="0">
                <a:solidFill>
                  <a:srgbClr val="FFFFFF"/>
                </a:solidFill>
                <a:latin typeface="Segoe UI Semibold" panose="020B0702040204020203" pitchFamily="34" charset="0"/>
              </a:rPr>
              <a:t>Co-Occurring Issues: Substance Use Is More Frequent among Adults (</a:t>
            </a:r>
            <a:r>
              <a:rPr lang="en-US" sz="1875" u="sng" dirty="0">
                <a:solidFill>
                  <a:srgbClr val="FFFFFF"/>
                </a:solidFill>
                <a:latin typeface="Segoe UI Semibold" panose="020B0702040204020203" pitchFamily="34" charset="0"/>
              </a:rPr>
              <a:t>&gt;</a:t>
            </a:r>
            <a:r>
              <a:rPr lang="en-US" sz="1875" dirty="0">
                <a:solidFill>
                  <a:srgbClr val="FFFFFF"/>
                </a:solidFill>
                <a:latin typeface="Segoe UI Semibold" panose="020B0702040204020203" pitchFamily="34" charset="0"/>
              </a:rPr>
              <a:t>18 </a:t>
            </a:r>
            <a:r>
              <a:rPr lang="en-US" sz="1875" dirty="0" err="1">
                <a:solidFill>
                  <a:srgbClr val="FFFFFF"/>
                </a:solidFill>
                <a:latin typeface="Segoe UI Semibold" panose="020B0702040204020203" pitchFamily="34" charset="0"/>
              </a:rPr>
              <a:t>y.o</a:t>
            </a:r>
            <a:r>
              <a:rPr lang="en-US" sz="1875" dirty="0">
                <a:solidFill>
                  <a:srgbClr val="FFFFFF"/>
                </a:solidFill>
                <a:latin typeface="Segoe UI Semibold" panose="020B0702040204020203" pitchFamily="34" charset="0"/>
              </a:rPr>
              <a:t>.) with Mental Illness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A2160-1912-450B-8954-18845554BA1E}"/>
              </a:ext>
            </a:extLst>
          </p:cNvPr>
          <p:cNvGrpSpPr/>
          <p:nvPr/>
        </p:nvGrpSpPr>
        <p:grpSpPr>
          <a:xfrm>
            <a:off x="345985" y="685800"/>
            <a:ext cx="8798015" cy="4400550"/>
            <a:chOff x="461314" y="914400"/>
            <a:chExt cx="11730686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367866-C3C2-4F4D-B03A-BBC62BF31F97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YEAR, 2018 NSDUH, 18+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978ED3-E1F2-4463-A8C9-10140FCF1A67}"/>
                </a:ext>
              </a:extLst>
            </p:cNvPr>
            <p:cNvSpPr txBox="1"/>
            <p:nvPr/>
          </p:nvSpPr>
          <p:spPr>
            <a:xfrm>
              <a:off x="6654799" y="6324600"/>
              <a:ext cx="3852779" cy="4572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 dirty="0">
                  <a:latin typeface="Segoe UI (Body)"/>
                </a:rPr>
                <a:t>+ Difference between this estimate and the estimate for adults without mental illness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7AE8F3-560B-41E4-A5C5-6A4C9FD5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314" y="952500"/>
              <a:ext cx="10977960" cy="5292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72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54D2C-5C6A-4793-A260-4F64DEA8AB7D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rmAutofit fontScale="92500"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</a:rPr>
              <a:t>Alcohol Use Related to Other Substance Use, MDE and SMI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CE42D4-BCD3-4EB1-A838-846FF1AEE092}"/>
              </a:ext>
            </a:extLst>
          </p:cNvPr>
          <p:cNvGrpSpPr/>
          <p:nvPr/>
        </p:nvGrpSpPr>
        <p:grpSpPr>
          <a:xfrm>
            <a:off x="685800" y="685800"/>
            <a:ext cx="8458200" cy="4400550"/>
            <a:chOff x="914400" y="914400"/>
            <a:chExt cx="112776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E5F771-60D9-4F96-BA9A-3BDD3F189FA6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 defTabSz="685800">
                <a:lnSpc>
                  <a:spcPct val="95000"/>
                </a:lnSpc>
                <a:spcAft>
                  <a:spcPts val="225"/>
                </a:spcAft>
                <a:defRPr/>
              </a:pPr>
              <a:r>
                <a:rPr lang="en-US" sz="900">
                  <a:solidFill>
                    <a:prstClr val="black"/>
                  </a:solidFill>
                  <a:latin typeface="Arial Narrow Bold" panose="020B0706020202030204" pitchFamily="34" charset="0"/>
                </a:rPr>
                <a:t>PAST YEAR/MONTH, 2018 NSDUH, 12+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50EA47-DECB-4C42-AB11-823A7EFEE38B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 defTabSz="685800">
                <a:lnSpc>
                  <a:spcPct val="95000"/>
                </a:lnSpc>
                <a:spcAft>
                  <a:spcPts val="225"/>
                </a:spcAft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 (Body)"/>
                </a:rPr>
                <a:t>+ Difference between this estimate and the estimate for people with past month use but not heavy alcohol use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47EF15-B08B-4C70-8ABF-E2C902A5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2623279"/>
              <a:ext cx="10896600" cy="34755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23B774-D0CF-4663-8E55-EACD7DD00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2" y="1219200"/>
              <a:ext cx="7674963" cy="2665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2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54D2C-5C6A-4793-A260-4F64DEA8AB7D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rmAutofit fontScale="92500"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</a:rPr>
              <a:t>Marijuana Use Related to Other Substance Use, MDE and SMI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6607D-343D-4129-B1A1-CDDC1EBEEAEE}"/>
              </a:ext>
            </a:extLst>
          </p:cNvPr>
          <p:cNvGrpSpPr/>
          <p:nvPr/>
        </p:nvGrpSpPr>
        <p:grpSpPr>
          <a:xfrm>
            <a:off x="685800" y="685800"/>
            <a:ext cx="8458200" cy="4400550"/>
            <a:chOff x="914400" y="914400"/>
            <a:chExt cx="112776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E5F771-60D9-4F96-BA9A-3BDD3F189FA6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 defTabSz="685800">
                <a:lnSpc>
                  <a:spcPct val="95000"/>
                </a:lnSpc>
                <a:spcAft>
                  <a:spcPts val="225"/>
                </a:spcAft>
                <a:defRPr/>
              </a:pPr>
              <a:r>
                <a:rPr lang="en-US" sz="900">
                  <a:solidFill>
                    <a:prstClr val="black"/>
                  </a:solidFill>
                  <a:latin typeface="Arial Narrow Bold" panose="020B0706020202030204" pitchFamily="34" charset="0"/>
                </a:rPr>
                <a:t>PAST YEAR/MONTH, 2018 NSDUH, 12+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50EA47-DECB-4C42-AB11-823A7EFEE38B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 defTabSz="685800">
                <a:lnSpc>
                  <a:spcPct val="95000"/>
                </a:lnSpc>
                <a:spcAft>
                  <a:spcPts val="225"/>
                </a:spcAft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 (Body)"/>
                </a:rPr>
                <a:t>+ Difference between this estimate and the estimate for people with past year marijuana use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461F22-D4AE-4827-B7A4-195F17728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1" y="2863517"/>
              <a:ext cx="10888579" cy="322846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B41B78-8C1A-4DC5-A1DA-9020CB0F1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1219200"/>
              <a:ext cx="7712242" cy="2665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38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F6D75-734A-4403-98D2-428FB7F1E81C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rmAutofit fontScale="92500"/>
          </a:bodyPr>
          <a:lstStyle/>
          <a:p>
            <a:r>
              <a:rPr lang="en-US" sz="2400">
                <a:solidFill>
                  <a:srgbClr val="FFFFFF"/>
                </a:solidFill>
                <a:latin typeface="Segoe UI Semibold" panose="020B0702040204020203" pitchFamily="34" charset="0"/>
              </a:rPr>
              <a:t>Opioid Misuse Related to Other Substance Use, MDE and SMI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1E529E-41F5-4D1D-908C-3FBCFA074590}"/>
              </a:ext>
            </a:extLst>
          </p:cNvPr>
          <p:cNvGrpSpPr/>
          <p:nvPr/>
        </p:nvGrpSpPr>
        <p:grpSpPr>
          <a:xfrm>
            <a:off x="628650" y="685800"/>
            <a:ext cx="8515350" cy="4400550"/>
            <a:chOff x="838200" y="914400"/>
            <a:chExt cx="11353800" cy="586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DCB9C3E-47D9-4B84-BCEA-A2105EE9FDBC}"/>
                </a:ext>
              </a:extLst>
            </p:cNvPr>
            <p:cNvSpPr txBox="1"/>
            <p:nvPr/>
          </p:nvSpPr>
          <p:spPr>
            <a:xfrm>
              <a:off x="7924800" y="914400"/>
              <a:ext cx="42672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>
                  <a:latin typeface="Arial Narrow Bold" panose="020B0706020202030204" pitchFamily="34" charset="0"/>
                </a:rPr>
                <a:t>PAST YEAR/MONTH, 2018 NSDUH, 12+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496393-5952-4C48-87D7-FDCF755D424E}"/>
                </a:ext>
              </a:extLst>
            </p:cNvPr>
            <p:cNvSpPr txBox="1"/>
            <p:nvPr/>
          </p:nvSpPr>
          <p:spPr>
            <a:xfrm>
              <a:off x="6654800" y="6172200"/>
              <a:ext cx="3657600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>
                  <a:latin typeface="Segoe UI (Body)"/>
                </a:rPr>
                <a:t>+ Difference between this estimate and the estimate for people with past year opioid misuse is statistically significant at the .05 level.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7F870D-B541-47A6-9A2D-C7EBE29E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219200"/>
              <a:ext cx="8175171" cy="25146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E61F40-6984-4276-BBC9-9D488E56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638269"/>
              <a:ext cx="10185400" cy="3457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944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Screen for hazardous substance use/misuse/abuse/use disorders</a:t>
            </a:r>
          </a:p>
          <a:p>
            <a:pPr lvl="1"/>
            <a:r>
              <a:rPr lang="en-US" dirty="0" smtClean="0"/>
              <a:t>SBIRT: USPSTF endorses screening for tobacco, alcohol, illicit drug use</a:t>
            </a:r>
          </a:p>
          <a:p>
            <a:pPr lvl="1"/>
            <a:r>
              <a:rPr lang="en-US" dirty="0" smtClean="0"/>
              <a:t>Refer for specialty treatment where indicated</a:t>
            </a:r>
          </a:p>
          <a:p>
            <a:r>
              <a:rPr lang="en-US" dirty="0" smtClean="0"/>
              <a:t>Screen for mental health problems </a:t>
            </a:r>
          </a:p>
          <a:p>
            <a:r>
              <a:rPr lang="en-US" dirty="0" smtClean="0"/>
              <a:t>These get at depression and suicidal thinking (PHQ-9)</a:t>
            </a:r>
          </a:p>
          <a:p>
            <a:r>
              <a:rPr lang="en-US" dirty="0" smtClean="0"/>
              <a:t>Take a complete history of mental health, substance use, and physical health issues</a:t>
            </a:r>
          </a:p>
          <a:p>
            <a:r>
              <a:rPr lang="en-US" dirty="0" smtClean="0"/>
              <a:t>Address all problems in treatment plan</a:t>
            </a:r>
          </a:p>
          <a:p>
            <a:pPr lvl="1"/>
            <a:r>
              <a:rPr lang="en-US" dirty="0" smtClean="0"/>
              <a:t>If a specialist is needed; make referral and get releases in place to facilitate collaborative, coordinated care for the patient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506" y="49354"/>
            <a:ext cx="8826494" cy="474757"/>
          </a:xfrm>
        </p:spPr>
        <p:txBody>
          <a:bodyPr>
            <a:normAutofit/>
          </a:bodyPr>
          <a:lstStyle/>
          <a:p>
            <a:r>
              <a:rPr lang="en-US" sz="2400" dirty="0"/>
              <a:t>Best Practices in the Treatment of Substance Use Disorders</a:t>
            </a:r>
          </a:p>
        </p:txBody>
      </p:sp>
    </p:spTree>
    <p:extLst>
      <p:ext uri="{BB962C8B-B14F-4D97-AF65-F5344CB8AC3E}">
        <p14:creationId xmlns:p14="http://schemas.microsoft.com/office/powerpoint/2010/main" val="545065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/>
              <a:t>Current model of SBIRT based on IOM report recommending development of integrated service systems linking: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community-based screening and brief intervention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Assessment and referral activities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/>
              <a:t>SBIRT: fills a gap between primary prevention and more intensive treatment for those with SUDs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/>
              <a:t>SBIRT goal: to improve community health by reducing prevalence of adverse consequences of substance misuse including SUDs through early intervention and referral when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SBIRT: A Means of Improving Community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34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800"/>
              </a:spcBef>
              <a:buClr>
                <a:srgbClr val="EEECE1"/>
              </a:buClr>
              <a:buFont typeface="Arial" panose="020B0604020202020204" pitchFamily="34" charset="0"/>
              <a:buChar char="•"/>
            </a:pPr>
            <a:r>
              <a:rPr lang="en-US" altLang="en-US" b="1" u="sng" dirty="0"/>
              <a:t>S</a:t>
            </a:r>
            <a:r>
              <a:rPr lang="en-US" altLang="en-US" b="1" dirty="0"/>
              <a:t>creening</a:t>
            </a:r>
            <a:r>
              <a:rPr lang="en-US" altLang="en-US" dirty="0"/>
              <a:t>: quickly assess use and severity of alcohol, illicit drugs, and prescription drug abuse</a:t>
            </a:r>
          </a:p>
          <a:p>
            <a:pPr>
              <a:spcBef>
                <a:spcPts val="800"/>
              </a:spcBef>
              <a:buClr>
                <a:srgbClr val="EEECE1"/>
              </a:buClr>
              <a:buFont typeface="Arial" panose="020B0604020202020204" pitchFamily="34" charset="0"/>
              <a:buChar char="•"/>
            </a:pPr>
            <a:r>
              <a:rPr lang="en-US" altLang="en-US" b="1" u="sng" dirty="0"/>
              <a:t>B</a:t>
            </a:r>
            <a:r>
              <a:rPr lang="en-US" altLang="en-US" b="1" dirty="0"/>
              <a:t>rief </a:t>
            </a:r>
            <a:r>
              <a:rPr lang="en-US" altLang="en-US" b="1" u="sng" dirty="0"/>
              <a:t>I</a:t>
            </a:r>
            <a:r>
              <a:rPr lang="en-US" altLang="en-US" b="1" dirty="0"/>
              <a:t>ntervention</a:t>
            </a:r>
            <a:r>
              <a:rPr lang="en-US" altLang="en-US" dirty="0"/>
              <a:t>: a 3-5 minute motivational interview and awareness-raising intervention given to risky or problematic substance users</a:t>
            </a:r>
          </a:p>
          <a:p>
            <a:pPr>
              <a:spcBef>
                <a:spcPts val="900"/>
              </a:spcBef>
              <a:buClr>
                <a:srgbClr val="EEECE1"/>
              </a:buClr>
              <a:buFont typeface="Arial" panose="020B0604020202020204" pitchFamily="34" charset="0"/>
              <a:buChar char="•"/>
            </a:pPr>
            <a:r>
              <a:rPr lang="en-US" altLang="en-US" b="1" u="sng" dirty="0"/>
              <a:t>R</a:t>
            </a:r>
            <a:r>
              <a:rPr lang="en-US" altLang="en-US" b="1" dirty="0"/>
              <a:t>eferral to </a:t>
            </a:r>
            <a:r>
              <a:rPr lang="en-US" altLang="en-US" b="1" u="sng" dirty="0"/>
              <a:t>T</a:t>
            </a:r>
            <a:r>
              <a:rPr lang="en-US" altLang="en-US" b="1" dirty="0"/>
              <a:t>reatment</a:t>
            </a:r>
            <a:r>
              <a:rPr lang="en-US" altLang="en-US" dirty="0"/>
              <a:t>: referrals to specialty care for </a:t>
            </a:r>
            <a:r>
              <a:rPr lang="en-US" altLang="en-US" dirty="0" smtClean="0"/>
              <a:t>patients </a:t>
            </a:r>
            <a:r>
              <a:rPr lang="en-US" altLang="en-US" dirty="0"/>
              <a:t>with substance use disorders  </a:t>
            </a:r>
            <a:r>
              <a:rPr lang="en-US" altLang="en-US" sz="3600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SBIRT in Practice?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889" y="598641"/>
            <a:ext cx="9140655" cy="44424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Ask about </a:t>
            </a:r>
          </a:p>
          <a:p>
            <a:pPr lvl="1"/>
            <a:r>
              <a:rPr lang="en-US" dirty="0" smtClean="0"/>
              <a:t>Alcohol use: drinks/d, drinks/</a:t>
            </a:r>
            <a:r>
              <a:rPr lang="en-US" dirty="0" err="1" smtClean="0"/>
              <a:t>wk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Binge drinking M:</a:t>
            </a:r>
            <a:r>
              <a:rPr lang="en-US" u="sng" dirty="0" smtClean="0"/>
              <a:t>&gt; </a:t>
            </a:r>
            <a:r>
              <a:rPr lang="en-US" dirty="0" smtClean="0"/>
              <a:t>5/W </a:t>
            </a:r>
            <a:r>
              <a:rPr lang="en-US" u="sng" dirty="0" smtClean="0"/>
              <a:t>&gt;</a:t>
            </a:r>
            <a:r>
              <a:rPr lang="en-US" dirty="0" smtClean="0"/>
              <a:t> 4 drinks in approx. 2 hour time period</a:t>
            </a:r>
          </a:p>
          <a:p>
            <a:pPr lvl="2"/>
            <a:r>
              <a:rPr lang="en-US" dirty="0" smtClean="0"/>
              <a:t>Heavy drinking: binge use on 5 or more days in past month</a:t>
            </a:r>
          </a:p>
          <a:p>
            <a:pPr lvl="1"/>
            <a:r>
              <a:rPr lang="en-US" dirty="0" smtClean="0"/>
              <a:t>Use of prescription drugs for a non-medical reason/for a purpose not part of why prescribed</a:t>
            </a:r>
          </a:p>
          <a:p>
            <a:pPr lvl="1"/>
            <a:r>
              <a:rPr lang="en-US" dirty="0" smtClean="0"/>
              <a:t>Use of any illicit substance</a:t>
            </a:r>
          </a:p>
          <a:p>
            <a:pPr lvl="1"/>
            <a:r>
              <a:rPr lang="en-US" dirty="0" smtClean="0"/>
              <a:t>Symptoms of </a:t>
            </a:r>
            <a:r>
              <a:rPr lang="en-US" dirty="0"/>
              <a:t>depression PHQ-9, PHQ-2 </a:t>
            </a:r>
            <a:endParaRPr lang="en-US" dirty="0" smtClean="0"/>
          </a:p>
          <a:p>
            <a:pPr lvl="2"/>
            <a:r>
              <a:rPr lang="en-US" dirty="0" smtClean="0"/>
              <a:t>Interest, pleasure, depressed mood, energy, appetite, concentration, guilt, motor activity, thoughts of hurting self</a:t>
            </a:r>
          </a:p>
          <a:p>
            <a:pPr lvl="2"/>
            <a:r>
              <a:rPr lang="en-US" dirty="0" smtClean="0"/>
              <a:t>PHQ-2: </a:t>
            </a:r>
            <a:r>
              <a:rPr lang="en-US" dirty="0"/>
              <a:t>loss of interest/pleasure, </a:t>
            </a:r>
            <a:r>
              <a:rPr lang="en-US" dirty="0" smtClean="0"/>
              <a:t>depressed/hopeless </a:t>
            </a:r>
          </a:p>
          <a:p>
            <a:pPr lvl="1"/>
            <a:r>
              <a:rPr lang="en-US" dirty="0" smtClean="0"/>
              <a:t>Follow up on positive responses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1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come to treatment with an identified drug to be addressed</a:t>
            </a:r>
          </a:p>
          <a:p>
            <a:r>
              <a:rPr lang="en-US" dirty="0" smtClean="0"/>
              <a:t>Polysubstance abuse is the rule; not the exception</a:t>
            </a:r>
          </a:p>
          <a:p>
            <a:r>
              <a:rPr lang="en-US" dirty="0" smtClean="0"/>
              <a:t>History is very important to treatment planning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a Complete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79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007" y="728546"/>
            <a:ext cx="8891751" cy="449022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 b="1" u="sng" dirty="0">
                <a:latin typeface="Arial" charset="0"/>
              </a:rPr>
              <a:t>History of drug use: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Start with first substance </a:t>
            </a:r>
            <a:r>
              <a:rPr lang="en-US" sz="4200" dirty="0" smtClean="0">
                <a:latin typeface="Arial" charset="0"/>
                <a:ea typeface="ＭＳ Ｐゴシック" charset="0"/>
              </a:rPr>
              <a:t>used and age at first use</a:t>
            </a:r>
            <a:endParaRPr lang="en-US" sz="4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Ask about all substances (licit and illicit)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Determine changes in use over time (frequency, amount, route)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Assess recent use (past several weeks)</a:t>
            </a:r>
          </a:p>
          <a:p>
            <a:pPr>
              <a:lnSpc>
                <a:spcPct val="90000"/>
              </a:lnSpc>
              <a:defRPr/>
            </a:pPr>
            <a:r>
              <a:rPr lang="en-US" sz="4200" b="1" u="sng" dirty="0">
                <a:latin typeface="Arial" pitchFamily="34" charset="0"/>
                <a:ea typeface="MS PGothic" pitchFamily="34" charset="-128"/>
              </a:rPr>
              <a:t>Tolerance, intoxication, withdrawal: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pitchFamily="34" charset="0"/>
                <a:ea typeface="MS PGothic" pitchFamily="34" charset="-128"/>
              </a:rPr>
              <a:t>Explain what is meant by tolerance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pitchFamily="34" charset="0"/>
                <a:ea typeface="MS PGothic" pitchFamily="34" charset="-128"/>
              </a:rPr>
              <a:t>Determine the patient</a:t>
            </a:r>
            <a:r>
              <a:rPr lang="ja-JP" altLang="en-US" sz="4200" dirty="0">
                <a:latin typeface="Arial" pitchFamily="34" charset="0"/>
                <a:ea typeface="MS PGothic" pitchFamily="34" charset="-128"/>
              </a:rPr>
              <a:t>’</a:t>
            </a:r>
            <a:r>
              <a:rPr lang="en-US" altLang="ja-JP" sz="4200" dirty="0">
                <a:latin typeface="Arial" pitchFamily="34" charset="0"/>
                <a:ea typeface="MS PGothic" pitchFamily="34" charset="-128"/>
              </a:rPr>
              <a:t>s tolerance and withdrawal history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>
                <a:latin typeface="Arial" pitchFamily="34" charset="0"/>
                <a:ea typeface="MS PGothic" pitchFamily="34" charset="-128"/>
              </a:rPr>
              <a:t>Ask about complications associated with intoxication and withdrawal</a:t>
            </a:r>
          </a:p>
          <a:p>
            <a:pPr>
              <a:defRPr/>
            </a:pPr>
            <a:r>
              <a:rPr lang="en-US" sz="4200" b="1" u="sng" dirty="0">
                <a:latin typeface="Arial" charset="0"/>
              </a:rPr>
              <a:t>Relapse/attempts to abstain:</a:t>
            </a:r>
          </a:p>
          <a:p>
            <a:pPr lvl="1"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Determine if the patient has tried to abstain, and what happened</a:t>
            </a:r>
          </a:p>
          <a:p>
            <a:pPr lvl="1"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Longest period of abstinence</a:t>
            </a:r>
          </a:p>
          <a:p>
            <a:pPr lvl="1">
              <a:defRPr/>
            </a:pPr>
            <a:r>
              <a:rPr lang="en-US" sz="4200" dirty="0">
                <a:latin typeface="Arial" charset="0"/>
                <a:ea typeface="ＭＳ Ｐゴシック" charset="0"/>
              </a:rPr>
              <a:t>Identify triggers to relapse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Taking the </a:t>
            </a:r>
            <a:r>
              <a:rPr lang="en-US" sz="2400" dirty="0"/>
              <a:t>History </a:t>
            </a:r>
          </a:p>
        </p:txBody>
      </p:sp>
    </p:spTree>
    <p:extLst>
      <p:ext uri="{BB962C8B-B14F-4D97-AF65-F5344CB8AC3E}">
        <p14:creationId xmlns:p14="http://schemas.microsoft.com/office/powerpoint/2010/main" val="128738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F632-C9B9-4EAD-B1BC-E998BC2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Mental Illness and Substance Use Disorders in America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3C6D7F-2015-4EDA-BE8C-7707CE20F3D0}"/>
              </a:ext>
            </a:extLst>
          </p:cNvPr>
          <p:cNvGrpSpPr/>
          <p:nvPr/>
        </p:nvGrpSpPr>
        <p:grpSpPr>
          <a:xfrm>
            <a:off x="203709" y="674259"/>
            <a:ext cx="8940291" cy="4354816"/>
            <a:chOff x="271612" y="899011"/>
            <a:chExt cx="11920388" cy="58064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DB87F8-9A85-4897-AA10-3F2714CFFD49}"/>
                </a:ext>
              </a:extLst>
            </p:cNvPr>
            <p:cNvSpPr txBox="1"/>
            <p:nvPr/>
          </p:nvSpPr>
          <p:spPr>
            <a:xfrm>
              <a:off x="7924800" y="899011"/>
              <a:ext cx="4267200" cy="307776"/>
            </a:xfrm>
            <a:prstGeom prst="rect">
              <a:avLst/>
            </a:prstGeom>
            <a:noFill/>
          </p:spPr>
          <p:txBody>
            <a:bodyPr vert="horz" rtlCol="0" anchor="ctr">
              <a:spAutoFit/>
            </a:bodyPr>
            <a:lstStyle/>
            <a:p>
              <a:pPr algn="r"/>
              <a:r>
                <a:rPr lang="en-US" sz="900" dirty="0">
                  <a:latin typeface="Arial Narrow Bold" panose="020B0706020202030204" pitchFamily="34" charset="0"/>
                </a:rPr>
                <a:t>PAST YEAR, 2018 NSDUH, 18+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3B256-0438-4544-B7DC-C59598A2FBA8}"/>
                </a:ext>
              </a:extLst>
            </p:cNvPr>
            <p:cNvSpPr txBox="1"/>
            <p:nvPr/>
          </p:nvSpPr>
          <p:spPr>
            <a:xfrm>
              <a:off x="271612" y="6120657"/>
              <a:ext cx="49936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1E384B"/>
                  </a:solidFill>
                </a:rPr>
                <a:t>In 2018, </a:t>
              </a:r>
              <a:r>
                <a:rPr lang="en-US" sz="1125" b="1" dirty="0">
                  <a:solidFill>
                    <a:srgbClr val="1E384B"/>
                  </a:solidFill>
                </a:rPr>
                <a:t>57.8M </a:t>
              </a:r>
              <a:r>
                <a:rPr lang="en-US" sz="1125" dirty="0">
                  <a:solidFill>
                    <a:srgbClr val="1E384B"/>
                  </a:solidFill>
                </a:rPr>
                <a:t>Americans had a mental and/or substance use disorder.</a:t>
              </a:r>
              <a:endParaRPr lang="en-US" sz="1125" dirty="0">
                <a:solidFill>
                  <a:srgbClr val="1E384B"/>
                </a:solidFill>
                <a:latin typeface="+mj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510911-74D5-4FC8-ACF4-AE6E8EAC3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524" y="1524000"/>
              <a:ext cx="11376122" cy="4505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63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44" y="521122"/>
            <a:ext cx="8828690" cy="471846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00" b="1" u="sng" dirty="0">
                <a:latin typeface="Arial" charset="0"/>
              </a:rPr>
              <a:t>Consequences of use: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Determine current and past levels of functioning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Identify consequences</a:t>
            </a:r>
          </a:p>
          <a:p>
            <a:pPr lvl="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Medical</a:t>
            </a:r>
          </a:p>
          <a:p>
            <a:pPr lvl="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Family</a:t>
            </a:r>
          </a:p>
          <a:p>
            <a:pPr lvl="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Employment</a:t>
            </a:r>
          </a:p>
          <a:p>
            <a:pPr lvl="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Legal</a:t>
            </a:r>
          </a:p>
          <a:p>
            <a:pPr lvl="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Psychiatric</a:t>
            </a:r>
          </a:p>
          <a:p>
            <a:pPr lvl="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900" dirty="0" smtClean="0">
                <a:latin typeface="Arial" charset="0"/>
                <a:ea typeface="ＭＳ Ｐゴシック" charset="0"/>
              </a:rPr>
              <a:t>Other</a:t>
            </a:r>
          </a:p>
          <a:p>
            <a:pPr>
              <a:lnSpc>
                <a:spcPct val="90000"/>
              </a:lnSpc>
              <a:defRPr/>
            </a:pPr>
            <a:r>
              <a:rPr lang="en-US" sz="4900" b="1" u="sng" dirty="0">
                <a:latin typeface="Arial" charset="0"/>
              </a:rPr>
              <a:t>Craving and control: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Ask about craving and/or a compulsive need to use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Determine if patient sees loss of control over use</a:t>
            </a:r>
          </a:p>
          <a:p>
            <a:pPr>
              <a:lnSpc>
                <a:spcPct val="90000"/>
              </a:lnSpc>
              <a:defRPr/>
            </a:pPr>
            <a:r>
              <a:rPr lang="en-US" sz="4900" b="1" u="sng" dirty="0">
                <a:latin typeface="Arial" charset="0"/>
              </a:rPr>
              <a:t>Treatment Episodes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Response to treatment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900" dirty="0">
                <a:latin typeface="Arial" charset="0"/>
                <a:ea typeface="ＭＳ Ｐゴシック" charset="0"/>
              </a:rPr>
              <a:t>Length of </a:t>
            </a:r>
            <a:r>
              <a:rPr lang="en-US" sz="4900" dirty="0" smtClean="0">
                <a:latin typeface="Arial" charset="0"/>
                <a:ea typeface="ＭＳ Ｐゴシック" charset="0"/>
              </a:rPr>
              <a:t>abstinence</a:t>
            </a:r>
          </a:p>
          <a:p>
            <a:pPr>
              <a:defRPr/>
            </a:pPr>
            <a:r>
              <a:rPr lang="en-US" sz="4900" b="1" u="sng" dirty="0">
                <a:latin typeface="Arial" pitchFamily="34" charset="0"/>
                <a:ea typeface="MS PGothic" pitchFamily="34" charset="-128"/>
              </a:rPr>
              <a:t>Medical history:</a:t>
            </a:r>
          </a:p>
          <a:p>
            <a:pPr lvl="1">
              <a:defRPr/>
            </a:pPr>
            <a:r>
              <a:rPr lang="en-US" sz="4900" b="1" u="sng" dirty="0">
                <a:latin typeface="Arial" pitchFamily="34" charset="0"/>
                <a:ea typeface="MS PGothic" pitchFamily="34" charset="-128"/>
              </a:rPr>
              <a:t>Past and/or present:</a:t>
            </a:r>
          </a:p>
          <a:p>
            <a:pPr lvl="2">
              <a:spcBef>
                <a:spcPct val="25000"/>
              </a:spcBef>
              <a:defRPr/>
            </a:pPr>
            <a:r>
              <a:rPr lang="en-US" sz="4900" dirty="0">
                <a:latin typeface="Arial" pitchFamily="34" charset="0"/>
                <a:ea typeface="MS PGothic" pitchFamily="34" charset="-128"/>
              </a:rPr>
              <a:t>Significant medical illnesses</a:t>
            </a:r>
          </a:p>
          <a:p>
            <a:pPr lvl="2">
              <a:spcBef>
                <a:spcPct val="25000"/>
              </a:spcBef>
              <a:defRPr/>
            </a:pPr>
            <a:r>
              <a:rPr lang="en-US" sz="4900" dirty="0">
                <a:latin typeface="Arial" pitchFamily="34" charset="0"/>
                <a:ea typeface="MS PGothic" pitchFamily="34" charset="-128"/>
              </a:rPr>
              <a:t>Hospitalizations/Operations</a:t>
            </a:r>
          </a:p>
          <a:p>
            <a:pPr lvl="2">
              <a:spcBef>
                <a:spcPct val="25000"/>
              </a:spcBef>
              <a:defRPr/>
            </a:pPr>
            <a:r>
              <a:rPr lang="en-US" sz="4900" dirty="0">
                <a:latin typeface="Arial" pitchFamily="34" charset="0"/>
                <a:ea typeface="MS PGothic" pitchFamily="34" charset="-128"/>
              </a:rPr>
              <a:t>Accidents/injuries</a:t>
            </a:r>
          </a:p>
          <a:p>
            <a:pPr>
              <a:lnSpc>
                <a:spcPct val="90000"/>
              </a:lnSpc>
              <a:defRPr/>
            </a:pPr>
            <a:endParaRPr lang="en-US" sz="3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tabLst>
                <a:tab pos="2403475" algn="l"/>
              </a:tabLst>
              <a:defRPr/>
            </a:pPr>
            <a:endParaRPr lang="en-US" sz="4400" b="1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45243"/>
            <a:ext cx="8229600" cy="639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ea typeface="MS PGothic" pitchFamily="34" charset="-128"/>
              </a:rPr>
              <a:t>Taking the History</a:t>
            </a:r>
          </a:p>
        </p:txBody>
      </p:sp>
    </p:spTree>
    <p:extLst>
      <p:ext uri="{BB962C8B-B14F-4D97-AF65-F5344CB8AC3E}">
        <p14:creationId xmlns:p14="http://schemas.microsoft.com/office/powerpoint/2010/main" val="161759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551" y="602167"/>
            <a:ext cx="8928409" cy="454133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25000"/>
              </a:spcBef>
              <a:defRPr/>
            </a:pPr>
            <a:r>
              <a:rPr lang="en-US" sz="4000" b="1" u="sng" dirty="0">
                <a:latin typeface="Arial" charset="0"/>
              </a:rPr>
              <a:t>Psychiatric history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Symptoms/mental illnesses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Type of treatment(s)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Medication treatment</a:t>
            </a:r>
          </a:p>
          <a:p>
            <a:pPr>
              <a:defRPr/>
            </a:pPr>
            <a:r>
              <a:rPr lang="en-US" sz="4000" b="1" u="sng" dirty="0">
                <a:latin typeface="Arial" charset="0"/>
              </a:rPr>
              <a:t>Family history:</a:t>
            </a:r>
          </a:p>
          <a:p>
            <a:pPr lvl="1"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Substance use disorders</a:t>
            </a:r>
          </a:p>
          <a:p>
            <a:pPr lvl="1"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Other psychiatric conditions</a:t>
            </a:r>
          </a:p>
          <a:p>
            <a:pPr lvl="1"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Other medical disorders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u="sng" dirty="0">
                <a:latin typeface="Arial" charset="0"/>
              </a:rPr>
              <a:t>Personal (or social) history: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Birth and early development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Education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Employment and occupations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Marital status and children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Living situation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Legal status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the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Toxicology screen: baseline and as clinically indicated</a:t>
            </a:r>
          </a:p>
          <a:p>
            <a:r>
              <a:rPr lang="en-US" dirty="0" smtClean="0"/>
              <a:t>Check PDMP: baseline and </a:t>
            </a:r>
            <a:r>
              <a:rPr lang="en-US" smtClean="0"/>
              <a:t>regularly thereafter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Precautions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52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73" y="947015"/>
            <a:ext cx="9084527" cy="36476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ea typeface="MS PGothic" pitchFamily="34" charset="-128"/>
              </a:rPr>
              <a:t>Psychiatric considerations </a:t>
            </a:r>
            <a:endParaRPr lang="en-US" sz="2800" b="1" dirty="0" smtClean="0">
              <a:latin typeface="Arial" pitchFamily="34" charset="0"/>
              <a:ea typeface="MS PGothic" pitchFamily="34" charset="-128"/>
            </a:endParaRPr>
          </a:p>
          <a:p>
            <a:pPr lvl="1"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</a:rPr>
              <a:t>Suicidality</a:t>
            </a:r>
            <a:endParaRPr lang="en-US" dirty="0">
              <a:latin typeface="Arial" pitchFamily="34" charset="0"/>
              <a:ea typeface="MS PGothic" pitchFamily="34" charset="-128"/>
            </a:endParaRP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ea typeface="MS PGothic" pitchFamily="34" charset="-128"/>
              </a:rPr>
              <a:t>Homicidality</a:t>
            </a:r>
            <a:endParaRPr lang="en-US" dirty="0" smtClean="0">
              <a:latin typeface="Arial" pitchFamily="34" charset="0"/>
              <a:ea typeface="MS PGothic" pitchFamily="34" charset="-128"/>
            </a:endParaRPr>
          </a:p>
          <a:p>
            <a:pPr lvl="1"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</a:rPr>
              <a:t>Psychosis (paranoia, hallucinations)</a:t>
            </a:r>
            <a:endParaRPr lang="en-US" dirty="0">
              <a:latin typeface="Arial" pitchFamily="34" charset="0"/>
              <a:ea typeface="MS PGothic" pitchFamily="34" charset="-128"/>
            </a:endParaRPr>
          </a:p>
          <a:p>
            <a:pPr lvl="1">
              <a:defRPr/>
            </a:pPr>
            <a:r>
              <a:rPr lang="en-US" dirty="0">
                <a:latin typeface="Arial" pitchFamily="34" charset="0"/>
                <a:ea typeface="MS PGothic" pitchFamily="34" charset="-128"/>
              </a:rPr>
              <a:t>Cognitive impairment or </a:t>
            </a:r>
            <a:r>
              <a:rPr lang="en-US" dirty="0" smtClean="0">
                <a:latin typeface="Arial" pitchFamily="34" charset="0"/>
                <a:ea typeface="MS PGothic" pitchFamily="34" charset="-128"/>
              </a:rPr>
              <a:t>dementia (orientation, mood, affect, thought process/content, memory, abstraction, fund of knowledge, insight, judgment)</a:t>
            </a:r>
            <a:endParaRPr lang="en-US" dirty="0">
              <a:latin typeface="Arial" pitchFamily="34" charset="0"/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Importance of Mental Health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649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rial" pitchFamily="34" charset="0"/>
                <a:ea typeface="MS PGothic" pitchFamily="34" charset="-128"/>
              </a:rPr>
              <a:t>Distinguish between substance-induced disorders versus independent psychiatric disorders: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b="1" dirty="0">
              <a:latin typeface="Arial" pitchFamily="34" charset="0"/>
              <a:ea typeface="MS PGothic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1" u="sng" dirty="0">
                <a:latin typeface="Arial" pitchFamily="34" charset="0"/>
                <a:ea typeface="MS PGothic" pitchFamily="34" charset="-128"/>
              </a:rPr>
              <a:t>Substance-induced:</a:t>
            </a:r>
            <a:r>
              <a:rPr lang="en-US" b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en-US" dirty="0">
                <a:latin typeface="Arial" pitchFamily="34" charset="0"/>
                <a:ea typeface="MS PGothic" pitchFamily="34" charset="-128"/>
              </a:rPr>
              <a:t>Disorders related to the use of psychoactive substance; typically resolve with sustained abstinence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b="1" dirty="0">
              <a:latin typeface="Arial" pitchFamily="34" charset="0"/>
              <a:ea typeface="MS PGothic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1" u="sng" dirty="0">
                <a:latin typeface="Arial" pitchFamily="34" charset="0"/>
                <a:ea typeface="MS PGothic" pitchFamily="34" charset="-128"/>
              </a:rPr>
              <a:t>Independent:</a:t>
            </a:r>
            <a:r>
              <a:rPr lang="en-US" b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en-US" dirty="0">
                <a:latin typeface="Arial" pitchFamily="34" charset="0"/>
                <a:ea typeface="MS PGothic" pitchFamily="34" charset="-128"/>
              </a:rPr>
              <a:t>Disorders which present during times of abstinence; symptoms not related to use of psychoactive </a:t>
            </a:r>
            <a:r>
              <a:rPr lang="en-US" dirty="0" smtClean="0">
                <a:latin typeface="Arial" pitchFamily="34" charset="0"/>
                <a:ea typeface="MS PGothic" pitchFamily="34" charset="-128"/>
              </a:rPr>
              <a:t>substance; will need psychiatric treatment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Co-Occurring Disorders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7747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Symptoms occur only when actively abusing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drugs/alcohol</a:t>
            </a:r>
            <a:endParaRPr lang="en-US" sz="3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Symptoms are related to intoxication, withdrawal, or other aspects of active use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Onset and/or offset of symptoms are preceded by increases or decreases in substance use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Goal: </a:t>
            </a:r>
          </a:p>
          <a:p>
            <a:pPr lvl="2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sustained abstinence </a:t>
            </a:r>
          </a:p>
          <a:p>
            <a:pPr lvl="2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re-evaluation</a:t>
            </a:r>
            <a:endParaRPr lang="en-US" sz="3200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Substance-Induced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92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ct val="25000"/>
              </a:spcBef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Symptoms occur when not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using psychoactive </a:t>
            </a:r>
            <a:r>
              <a:rPr lang="en-US" sz="2400" dirty="0">
                <a:latin typeface="Arial" charset="0"/>
                <a:ea typeface="ＭＳ Ｐゴシック" charset="0"/>
              </a:rPr>
              <a:t>substances, or with steady use without change in amount or type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Family history  may point to independent disorder if present in first degree relatives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Goal: cessation of substance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use </a:t>
            </a:r>
            <a:r>
              <a:rPr lang="en-US" sz="2400" dirty="0">
                <a:latin typeface="Arial" charset="0"/>
                <a:ea typeface="ＭＳ Ｐゴシック" charset="0"/>
              </a:rPr>
              <a:t>and treatment of psychiatric symptoms</a:t>
            </a:r>
            <a:endParaRPr lang="en-US" sz="2400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Independent Disorders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9029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4932"/>
            <a:ext cx="8229600" cy="267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Will respond to medication treatments for depressive and anxiety disorder(s) at similar rates to those without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substance use disorders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354"/>
            <a:ext cx="9144000" cy="474757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Independent Mental Disorders that Co-occur with SUDs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27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Diagnosis(</a:t>
            </a:r>
            <a:r>
              <a:rPr lang="en-US" dirty="0" err="1" smtClean="0"/>
              <a:t>es</a:t>
            </a:r>
            <a:r>
              <a:rPr lang="en-US" dirty="0" smtClean="0"/>
              <a:t>) and level of care determination:</a:t>
            </a:r>
          </a:p>
          <a:p>
            <a:r>
              <a:rPr lang="en-US" dirty="0" smtClean="0"/>
              <a:t>Develop treatment plan that addresses all substance use and mental disorders: bring all necessary providers into the plan development; primary clinician, case manager, counselor, psychiatrist, medical provider</a:t>
            </a:r>
          </a:p>
          <a:p>
            <a:r>
              <a:rPr lang="en-US" dirty="0" smtClean="0"/>
              <a:t>Determine if medications are needed; discuss with patient; shared decision-making; monitoring for effectiveness/side effects</a:t>
            </a:r>
          </a:p>
          <a:p>
            <a:r>
              <a:rPr lang="en-US" dirty="0" smtClean="0"/>
              <a:t>Determine psychosocial treatments needed: counseling, psychoeducation, MI, CBT, CM, family therapy</a:t>
            </a:r>
          </a:p>
          <a:p>
            <a:r>
              <a:rPr lang="en-US" dirty="0" smtClean="0"/>
              <a:t>Determine recovery supports needed: accessing benefits, vocational/educational assistance, childcare assistance, transportation, housing</a:t>
            </a:r>
          </a:p>
          <a:p>
            <a:r>
              <a:rPr lang="en-US" dirty="0" smtClean="0"/>
              <a:t>Releases of information to allow communication between providers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49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380" y="683941"/>
            <a:ext cx="8928410" cy="4357166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Specialty SUD programs</a:t>
            </a:r>
          </a:p>
          <a:p>
            <a:pPr lvl="2"/>
            <a:r>
              <a:rPr lang="en-US" dirty="0"/>
              <a:t>E.g.: Centers of Excellence for Treatment of OUD</a:t>
            </a:r>
          </a:p>
          <a:p>
            <a:pPr lvl="1"/>
            <a:r>
              <a:rPr lang="en-US" dirty="0" smtClean="0"/>
              <a:t>Certified Community Behavioral Health Clinics (CCBHC) models</a:t>
            </a:r>
          </a:p>
          <a:p>
            <a:pPr lvl="2"/>
            <a:r>
              <a:rPr lang="en-US" dirty="0" smtClean="0"/>
              <a:t>Focus is on service to seriously mentally ill</a:t>
            </a:r>
          </a:p>
          <a:p>
            <a:pPr lvl="2"/>
            <a:r>
              <a:rPr lang="en-US" dirty="0" smtClean="0"/>
              <a:t>Integrated mental, substance use, physical healthcare </a:t>
            </a:r>
          </a:p>
          <a:p>
            <a:pPr lvl="2"/>
            <a:r>
              <a:rPr lang="en-US" dirty="0" smtClean="0"/>
              <a:t>24/7 crisis intervention services</a:t>
            </a:r>
            <a:endParaRPr lang="en-US" dirty="0"/>
          </a:p>
          <a:p>
            <a:pPr lvl="1"/>
            <a:r>
              <a:rPr lang="en-US" dirty="0" smtClean="0"/>
              <a:t>Community mental health centers</a:t>
            </a:r>
          </a:p>
          <a:p>
            <a:pPr lvl="2"/>
            <a:r>
              <a:rPr lang="en-US" dirty="0" smtClean="0"/>
              <a:t>Focus on addressing mental disorders</a:t>
            </a:r>
          </a:p>
          <a:p>
            <a:pPr lvl="2"/>
            <a:r>
              <a:rPr lang="en-US" dirty="0" smtClean="0"/>
              <a:t>Integration of substance use disorder treatment</a:t>
            </a:r>
          </a:p>
          <a:p>
            <a:pPr lvl="1"/>
            <a:r>
              <a:rPr lang="en-US" dirty="0" smtClean="0"/>
              <a:t>FQHC/primary </a:t>
            </a:r>
            <a:r>
              <a:rPr lang="en-US" dirty="0"/>
              <a:t>care </a:t>
            </a:r>
            <a:r>
              <a:rPr lang="en-US" dirty="0" smtClean="0"/>
              <a:t>models/healthcare systems</a:t>
            </a:r>
          </a:p>
          <a:p>
            <a:pPr lvl="2"/>
            <a:r>
              <a:rPr lang="en-US" dirty="0" smtClean="0"/>
              <a:t>Based in medical settings</a:t>
            </a:r>
          </a:p>
          <a:p>
            <a:pPr lvl="2"/>
            <a:r>
              <a:rPr lang="en-US" dirty="0" smtClean="0"/>
              <a:t>Mental health and substance use care integrated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Clinical Settings and Care Integration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1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EB62D-9ED9-47F1-9835-D11955E0B6B7}"/>
              </a:ext>
            </a:extLst>
          </p:cNvPr>
          <p:cNvSpPr txBox="1"/>
          <p:nvPr/>
        </p:nvSpPr>
        <p:spPr>
          <a:xfrm>
            <a:off x="571500" y="0"/>
            <a:ext cx="8210550" cy="714375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en-US" sz="2100" b="1" dirty="0">
                <a:solidFill>
                  <a:srgbClr val="FFFFFF"/>
                </a:solidFill>
                <a:latin typeface="Segoe UI Semibold" panose="020B0702040204020203" pitchFamily="34" charset="0"/>
              </a:rPr>
              <a:t>Illicit Drug Use: Marijuana Most Used Drug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1E7065-D0F4-41FE-85CA-E9BBA6198261}"/>
              </a:ext>
            </a:extLst>
          </p:cNvPr>
          <p:cNvGrpSpPr/>
          <p:nvPr/>
        </p:nvGrpSpPr>
        <p:grpSpPr>
          <a:xfrm>
            <a:off x="85726" y="685800"/>
            <a:ext cx="8907782" cy="4419600"/>
            <a:chOff x="114300" y="914400"/>
            <a:chExt cx="11877043" cy="5892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5FBC0D-CDC2-4C13-B508-C1EF4104FC1E}"/>
                </a:ext>
              </a:extLst>
            </p:cNvPr>
            <p:cNvSpPr txBox="1"/>
            <p:nvPr/>
          </p:nvSpPr>
          <p:spPr>
            <a:xfrm>
              <a:off x="433632" y="6426200"/>
              <a:ext cx="2461967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 algn="r">
                <a:lnSpc>
                  <a:spcPct val="95000"/>
                </a:lnSpc>
                <a:spcAft>
                  <a:spcPts val="225"/>
                </a:spcAft>
              </a:pPr>
              <a:r>
                <a:rPr lang="en-US" sz="900" dirty="0">
                  <a:latin typeface="Arial Narrow Bold" panose="020B0706020202030204" pitchFamily="34" charset="0"/>
                </a:rPr>
                <a:t>PAST YEAR, 2018 NSDUH, 12+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1F4A54-BB0F-457D-805D-B2EE090C0037}"/>
                </a:ext>
              </a:extLst>
            </p:cNvPr>
            <p:cNvSpPr txBox="1"/>
            <p:nvPr/>
          </p:nvSpPr>
          <p:spPr>
            <a:xfrm>
              <a:off x="114300" y="914400"/>
              <a:ext cx="914400" cy="381000"/>
            </a:xfrm>
            <a:prstGeom prst="rect">
              <a:avLst/>
            </a:prstGeom>
            <a:noFill/>
          </p:spPr>
          <p:txBody>
            <a:bodyPr vert="horz" rtlCol="0" anchor="ctr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endParaRPr lang="en-US" sz="900" dirty="0">
                <a:latin typeface="Arial Narrow Bold" panose="020B0706020202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F7C47C-A5E7-4BFC-805F-6328CE60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657" y="1066800"/>
              <a:ext cx="11790686" cy="5084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061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506" y="1100714"/>
            <a:ext cx="8653312" cy="364760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Changes to </a:t>
            </a:r>
            <a:r>
              <a:rPr lang="en-US" dirty="0" err="1" smtClean="0"/>
              <a:t>redisclosure</a:t>
            </a:r>
            <a:r>
              <a:rPr lang="en-US" dirty="0" smtClean="0"/>
              <a:t> regulations to allow recording of substance use disorder treatment information in non-Part 2 medical records</a:t>
            </a:r>
          </a:p>
          <a:p>
            <a:r>
              <a:rPr lang="en-US" dirty="0" smtClean="0"/>
              <a:t>Release to an entity (e.g.: SSA) with patient consent</a:t>
            </a:r>
          </a:p>
          <a:p>
            <a:r>
              <a:rPr lang="en-US" dirty="0" smtClean="0"/>
              <a:t>Prescribers can check central registries; dispensed scheduled medications can be recorded in PDMP according to state law</a:t>
            </a:r>
          </a:p>
          <a:p>
            <a:r>
              <a:rPr lang="en-US" dirty="0" smtClean="0"/>
              <a:t>Sharing of information by a Part 2 program in time of declared natural disaster</a:t>
            </a:r>
          </a:p>
          <a:p>
            <a:r>
              <a:rPr lang="en-US" dirty="0" smtClean="0"/>
              <a:t>Change to sanitizing requirements</a:t>
            </a:r>
          </a:p>
          <a:p>
            <a:r>
              <a:rPr lang="en-US" dirty="0" smtClean="0"/>
              <a:t>Research disclosures under Part 2 by HIPAA covered entity to entities not covered by HIPAA.</a:t>
            </a:r>
          </a:p>
          <a:p>
            <a:r>
              <a:rPr lang="en-US" dirty="0" smtClean="0"/>
              <a:t>Extension of court-ordered placement of undercover agents/informants in course of investigation to 12 months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Importance of Provider </a:t>
            </a:r>
            <a:r>
              <a:rPr lang="en-US" sz="2400" dirty="0" smtClean="0"/>
              <a:t>Communication: Change to 42 CFR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661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6" y="774779"/>
            <a:ext cx="9368783" cy="3947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/>
              <a:t>New Approaches: Addressing Parity through Increased Provider Prep</a:t>
            </a:r>
          </a:p>
          <a:p>
            <a:pPr lvl="0"/>
            <a:r>
              <a:rPr lang="en-US" sz="2400" b="1" dirty="0"/>
              <a:t>Addressing Training Needs of Any Provider—not just Grantees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TTCs: MH with supplements for children’s issues, Substance Abuse Prevention, </a:t>
            </a:r>
          </a:p>
          <a:p>
            <a:pPr lvl="0"/>
            <a:r>
              <a:rPr lang="en-US" sz="2100" dirty="0"/>
              <a:t>      Addiction TTCs, CSS-SMI, Privacy TTC, Eating Disorders TTC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PCSS Universities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State Targeted Response to Opioids (STR) TA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Project ECHO type training programs, Centers of Excellence: Practical experience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Education on assessment/treatment of SUDs by healthcare profession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Evidence-Based Practices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SAMHSA Products (e.g.: TIP 63, Pregnant/Post Partum Women with </a:t>
            </a:r>
          </a:p>
          <a:p>
            <a:pPr lvl="0"/>
            <a:r>
              <a:rPr lang="en-US" sz="2100" dirty="0"/>
              <a:t>      OUD Factsheets, NSDUH presentation, Prevention Day, MAT in jails/prisons)</a:t>
            </a:r>
          </a:p>
          <a:p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91887" y="102394"/>
            <a:ext cx="81316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Strengthening Healthcare Practitioner Training and Education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523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7505" y="680606"/>
            <a:ext cx="4575870" cy="44005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894" lvl="1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2737" y="680606"/>
            <a:ext cx="8902873" cy="35733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125" dirty="0"/>
          </a:p>
          <a:p>
            <a:pPr lvl="1"/>
            <a:endParaRPr lang="en-US" sz="1125" dirty="0"/>
          </a:p>
          <a:p>
            <a:pPr lvl="1"/>
            <a:endParaRPr lang="en-US" sz="1125" dirty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85725"/>
            <a:ext cx="8129598" cy="4352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41480" y="3000645"/>
            <a:ext cx="8297064" cy="16481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737" y="748023"/>
            <a:ext cx="8979476" cy="2283781"/>
            <a:chOff x="-475796" y="1537422"/>
            <a:chExt cx="12119910" cy="3392825"/>
          </a:xfrm>
        </p:grpSpPr>
        <p:grpSp>
          <p:nvGrpSpPr>
            <p:cNvPr id="8" name="Group 7"/>
            <p:cNvGrpSpPr/>
            <p:nvPr/>
          </p:nvGrpSpPr>
          <p:grpSpPr>
            <a:xfrm>
              <a:off x="247998" y="1537422"/>
              <a:ext cx="10271782" cy="587874"/>
              <a:chOff x="707523" y="1658983"/>
              <a:chExt cx="6769547" cy="58787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922368" y="1658983"/>
                <a:ext cx="4376058" cy="533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7523" y="1698171"/>
                <a:ext cx="6769547" cy="54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alibri"/>
                  </a:rPr>
                  <a:t>Evidence-Based Practice Repository in NMHSUPL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6990" y="2309419"/>
              <a:ext cx="10539736" cy="2417648"/>
              <a:chOff x="-2693394" y="2240129"/>
              <a:chExt cx="10539736" cy="241764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-2672386" y="2372438"/>
                <a:ext cx="10518728" cy="18703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2693394" y="2240129"/>
                <a:ext cx="10518727" cy="241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en-US" sz="2100" b="1" dirty="0">
                    <a:solidFill>
                      <a:schemeClr val="bg1"/>
                    </a:solidFill>
                    <a:latin typeface="Calibri"/>
                  </a:rPr>
                  <a:t>National Technical Assistance/Training Centers:</a:t>
                </a:r>
              </a:p>
              <a:p>
                <a:pPr algn="ctr" defTabSz="342900">
                  <a:defRPr/>
                </a:pPr>
                <a:r>
                  <a:rPr lang="en-US" sz="1350" b="1" dirty="0">
                    <a:solidFill>
                      <a:srgbClr val="FFFF00"/>
                    </a:solidFill>
                    <a:latin typeface="Calibri"/>
                  </a:rPr>
                  <a:t>State Targeted Response to Opioids,  Providers’ Clinical Support System for Medication Assisted Treatment, Clinical Support System for Serious Mental Illness/Supplements for School-Based Mental Health Programs</a:t>
                </a:r>
                <a:r>
                  <a:rPr lang="en-US" sz="1350" b="1" dirty="0">
                    <a:solidFill>
                      <a:schemeClr val="bg1"/>
                    </a:solidFill>
                    <a:latin typeface="Calibri"/>
                  </a:rPr>
                  <a:t>,  National Child Traumatic Stress Network, National Center on Substance Abuse and Child Welfare, Center for Integrated Health Services, Veterans, GAINS (Criminal Justice), Disaster, Social Inclusion/Public Education,  Suicide Prevention, SOAR, </a:t>
                </a:r>
                <a:r>
                  <a:rPr lang="en-US" sz="1350" b="1" dirty="0">
                    <a:solidFill>
                      <a:srgbClr val="FFFF00"/>
                    </a:solidFill>
                    <a:latin typeface="Calibri"/>
                  </a:rPr>
                  <a:t>Privacy (HIPAA, 42 CFR), Eating Disorders</a:t>
                </a:r>
              </a:p>
              <a:p>
                <a:pPr algn="ctr" defTabSz="342900">
                  <a:defRPr/>
                </a:pPr>
                <a:endParaRPr lang="en-US" sz="1125" b="1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-475796" y="4381561"/>
              <a:ext cx="12119910" cy="54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Combined Efforts at the State, Regional, and Local Levels Oriented to All Health Professionals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1436" y="3030927"/>
            <a:ext cx="6331528" cy="80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Regional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Substance Abuse Prevention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Addiction,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Mental Health,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Collaborating Technology Transfer Centers</a:t>
            </a:r>
          </a:p>
          <a:p>
            <a:pPr defTabSz="342900">
              <a:defRPr/>
            </a:pPr>
            <a:endParaRPr lang="en-US" sz="1013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37551" y="-10717"/>
            <a:ext cx="9113160" cy="6298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342900">
              <a:defRPr/>
            </a:pPr>
            <a:r>
              <a:rPr lang="en-US" sz="2100" b="1" dirty="0">
                <a:solidFill>
                  <a:prstClr val="white"/>
                </a:solidFill>
                <a:latin typeface="Calibri"/>
              </a:rPr>
              <a:t>Major Innovation: SAMHSA: Technical Assistance and Training</a:t>
            </a:r>
            <a:br>
              <a:rPr lang="en-US" sz="2100" b="1" dirty="0">
                <a:solidFill>
                  <a:prstClr val="white"/>
                </a:solidFill>
                <a:latin typeface="Calibri"/>
              </a:rPr>
            </a:br>
            <a:r>
              <a:rPr lang="en-US" sz="2100" b="1" i="1" dirty="0">
                <a:solidFill>
                  <a:prstClr val="white"/>
                </a:solidFill>
                <a:latin typeface="Calibri"/>
              </a:rPr>
              <a:t>EVIDENCE-BASED, LOCAL TRAINING, NATION-WIDE SCOPE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2277" y="3722688"/>
            <a:ext cx="607197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84218" y="3722470"/>
            <a:ext cx="583312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3969" y="3726636"/>
            <a:ext cx="560504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13696" y="3724252"/>
            <a:ext cx="562758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12529" y="3722470"/>
            <a:ext cx="570868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22620" y="3720673"/>
            <a:ext cx="562758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32710" y="3720167"/>
            <a:ext cx="559611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49961" y="3720166"/>
            <a:ext cx="544341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2002" y="3720166"/>
            <a:ext cx="568465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87701" y="3720697"/>
            <a:ext cx="590823" cy="35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Region 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74696" y="4166988"/>
            <a:ext cx="2097345" cy="428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National Hispanic/Latino </a:t>
            </a:r>
            <a:r>
              <a:rPr lang="en-US" sz="900" dirty="0" smtClean="0">
                <a:solidFill>
                  <a:schemeClr val="tx1"/>
                </a:solidFill>
              </a:rPr>
              <a:t>TTCs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56016" y="4164051"/>
            <a:ext cx="2373384" cy="428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National American Indian/Alaska Native </a:t>
            </a:r>
            <a:r>
              <a:rPr lang="en-US" sz="900" dirty="0" smtClean="0">
                <a:solidFill>
                  <a:schemeClr val="tx1"/>
                </a:solidFill>
              </a:rPr>
              <a:t>TTCs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1309" y="153851"/>
            <a:ext cx="8366584" cy="7032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25" b="1" dirty="0">
                <a:latin typeface="+mn-lt"/>
              </a:rPr>
              <a:t>Strengthening Healthcare Practitioner Training and Education</a:t>
            </a:r>
            <a:endParaRPr lang="en-US" sz="3825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98704"/>
            <a:ext cx="91440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Support use of credentialed peer providers and other paraprofessionals as an </a:t>
            </a:r>
          </a:p>
          <a:p>
            <a:r>
              <a:rPr lang="en-US" sz="2100" b="1" dirty="0"/>
              <a:t>integrated component of comprehensive care</a:t>
            </a:r>
          </a:p>
          <a:p>
            <a:r>
              <a:rPr lang="en-US" dirty="0"/>
              <a:t>Peers can provide an important component of care in the form of: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Links between psychiatric and medical systems with recovery support systems in communities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Supports to assist individuals in obtaining needed medical and recovery support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sz="2100" b="1" dirty="0"/>
              <a:t>SAMHSA goals: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Support the establishment of national credentialing, licensing and certification programs that</a:t>
            </a:r>
          </a:p>
          <a:p>
            <a:r>
              <a:rPr lang="en-US" dirty="0"/>
              <a:t>     provide training recognized in all states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Encourage better understanding of peer professionals in mental and substance use disorder </a:t>
            </a:r>
          </a:p>
          <a:p>
            <a:r>
              <a:rPr lang="en-US" dirty="0"/>
              <a:t>     treatment and recovery resources by healthcare professionals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Encourage peer professionals to obtain training and education on psychiatric medicine and </a:t>
            </a:r>
          </a:p>
          <a:p>
            <a:r>
              <a:rPr lang="en-US" dirty="0"/>
              <a:t>     evidence-based approaches to care and treatment of mental and substance use disorders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Utilize TTCs to provide needed education and training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608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C6D95C1-B321-4955-8F1A-81FEC1CFDFB3}"/>
              </a:ext>
            </a:extLst>
          </p:cNvPr>
          <p:cNvSpPr txBox="1">
            <a:spLocks/>
          </p:cNvSpPr>
          <p:nvPr/>
        </p:nvSpPr>
        <p:spPr>
          <a:xfrm>
            <a:off x="1799303" y="2323412"/>
            <a:ext cx="8229600" cy="17061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r>
              <a:rPr lang="en-US" sz="4000" dirty="0"/>
              <a:t>Findtreatment.samhsa.gov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579" y="909089"/>
            <a:ext cx="82967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SAMHSA’s mission is to reduce the impact </a:t>
            </a:r>
          </a:p>
          <a:p>
            <a:pPr algn="ctr"/>
            <a:r>
              <a:rPr lang="en-US" sz="3600" b="1" dirty="0"/>
              <a:t>of mental illness and substance use issues</a:t>
            </a:r>
          </a:p>
          <a:p>
            <a:pPr algn="ctr"/>
            <a:r>
              <a:rPr lang="en-US" sz="3600" b="1" dirty="0"/>
              <a:t> on America’s communities.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419" y="58994"/>
            <a:ext cx="254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420" y="3900949"/>
            <a:ext cx="7833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SAMHSA National Lifeline: 800-273-TALK (8255) </a:t>
            </a:r>
          </a:p>
        </p:txBody>
      </p:sp>
    </p:spTree>
    <p:extLst>
      <p:ext uri="{BB962C8B-B14F-4D97-AF65-F5344CB8AC3E}">
        <p14:creationId xmlns:p14="http://schemas.microsoft.com/office/powerpoint/2010/main" val="16606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F632-C9B9-4EAD-B1BC-E998BC2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75" dirty="0"/>
              <a:t>Opioid Misuse </a:t>
            </a:r>
            <a:endParaRPr lang="en-US" sz="1875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CAE2E9-541C-42C4-9561-A20412DC8BB7}"/>
              </a:ext>
            </a:extLst>
          </p:cNvPr>
          <p:cNvGrpSpPr/>
          <p:nvPr/>
        </p:nvGrpSpPr>
        <p:grpSpPr>
          <a:xfrm>
            <a:off x="142875" y="674260"/>
            <a:ext cx="9001125" cy="4422544"/>
            <a:chOff x="190500" y="899013"/>
            <a:chExt cx="12001500" cy="5896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18892D-D343-4E2A-B6FE-8F06A50D3954}"/>
                </a:ext>
              </a:extLst>
            </p:cNvPr>
            <p:cNvSpPr txBox="1"/>
            <p:nvPr/>
          </p:nvSpPr>
          <p:spPr>
            <a:xfrm>
              <a:off x="7924800" y="899013"/>
              <a:ext cx="4267200" cy="307776"/>
            </a:xfrm>
            <a:prstGeom prst="rect">
              <a:avLst/>
            </a:prstGeom>
            <a:noFill/>
          </p:spPr>
          <p:txBody>
            <a:bodyPr vert="horz" rtlCol="0" anchor="ctr">
              <a:spAutoFit/>
            </a:bodyPr>
            <a:lstStyle/>
            <a:p>
              <a:pPr algn="r" defTabSz="685800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arrow Bold" panose="020B0706020202030204" pitchFamily="34" charset="0"/>
                </a:rPr>
                <a:t>PAST YEAR, 2015-2018 NSDUH, 12+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593B7-4BB4-456F-8096-48A7492EBCF5}"/>
                </a:ext>
              </a:extLst>
            </p:cNvPr>
            <p:cNvSpPr txBox="1"/>
            <p:nvPr/>
          </p:nvSpPr>
          <p:spPr>
            <a:xfrm>
              <a:off x="894575" y="6186138"/>
              <a:ext cx="6530793" cy="6096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 defTabSz="685800">
                <a:lnSpc>
                  <a:spcPct val="95000"/>
                </a:lnSpc>
                <a:spcAft>
                  <a:spcPts val="225"/>
                </a:spcAft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 (Body)"/>
                </a:rPr>
                <a:t>+ Difference between this estimate and the 2018 estimate is statistically significant at the .05 level.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0A0982-C010-4281-B9AE-27EE2E04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1295400"/>
              <a:ext cx="11162743" cy="457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93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F632-C9B9-4EAD-B1BC-E998BC2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Prescription Pain Reliever Misuse and Heroin Use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F1F9A6-1949-4718-A7ED-1C5844A982C2}"/>
              </a:ext>
            </a:extLst>
          </p:cNvPr>
          <p:cNvGrpSpPr/>
          <p:nvPr/>
        </p:nvGrpSpPr>
        <p:grpSpPr>
          <a:xfrm>
            <a:off x="514350" y="674260"/>
            <a:ext cx="8629650" cy="4412090"/>
            <a:chOff x="685800" y="899013"/>
            <a:chExt cx="11506200" cy="58827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DB87F8-9A85-4897-AA10-3F2714CFFD49}"/>
                </a:ext>
              </a:extLst>
            </p:cNvPr>
            <p:cNvSpPr txBox="1"/>
            <p:nvPr/>
          </p:nvSpPr>
          <p:spPr>
            <a:xfrm>
              <a:off x="7924800" y="899013"/>
              <a:ext cx="4267200" cy="307776"/>
            </a:xfrm>
            <a:prstGeom prst="rect">
              <a:avLst/>
            </a:prstGeom>
            <a:noFill/>
          </p:spPr>
          <p:txBody>
            <a:bodyPr vert="horz" rtlCol="0" anchor="ctr">
              <a:spAutoFit/>
            </a:bodyPr>
            <a:lstStyle/>
            <a:p>
              <a:pPr algn="r"/>
              <a:r>
                <a:rPr lang="en-US" sz="900" dirty="0">
                  <a:latin typeface="Arial Narrow Bold" panose="020B0706020202030204" pitchFamily="34" charset="0"/>
                </a:rPr>
                <a:t>PAST YEAR, 2015-2018 NSDUH, 12+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525D79-4511-4F9D-9931-0014296DD05E}"/>
                </a:ext>
              </a:extLst>
            </p:cNvPr>
            <p:cNvSpPr txBox="1"/>
            <p:nvPr/>
          </p:nvSpPr>
          <p:spPr>
            <a:xfrm>
              <a:off x="6654800" y="6248400"/>
              <a:ext cx="3657600" cy="533400"/>
            </a:xfrm>
            <a:prstGeom prst="rect">
              <a:avLst/>
            </a:prstGeom>
            <a:noFill/>
          </p:spPr>
          <p:txBody>
            <a:bodyPr vert="horz" rtlCol="0" anchor="t">
              <a:normAutofit/>
            </a:bodyPr>
            <a:lstStyle/>
            <a:p>
              <a:pPr marL="76200" indent="-76200">
                <a:lnSpc>
                  <a:spcPct val="95000"/>
                </a:lnSpc>
                <a:spcAft>
                  <a:spcPts val="225"/>
                </a:spcAft>
              </a:pPr>
              <a:r>
                <a:rPr lang="en-US" sz="750" dirty="0">
                  <a:latin typeface="Segoe UI (Body)"/>
                </a:rPr>
                <a:t>+ Difference between this estimate and the 2018 estimate is statistically significant at the .05 level.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D7FCC0-D2B8-4820-9C92-73681274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10261600" cy="35052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C6CEB4-FD9C-44BD-9A81-BCA375753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3733801"/>
              <a:ext cx="10261600" cy="243843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E7E0E4-D34A-46F9-B13F-08FCAD05D02F}"/>
                </a:ext>
              </a:extLst>
            </p:cNvPr>
            <p:cNvSpPr txBox="1"/>
            <p:nvPr/>
          </p:nvSpPr>
          <p:spPr>
            <a:xfrm>
              <a:off x="685800" y="3736340"/>
              <a:ext cx="628651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1E384B"/>
                  </a:solidFill>
                </a:rPr>
                <a:t>1M</a:t>
              </a:r>
              <a:endParaRPr lang="en-US" sz="825" dirty="0">
                <a:solidFill>
                  <a:srgbClr val="1E384B"/>
                </a:solidFill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3471066" y="1455449"/>
              <a:ext cx="228600" cy="228600"/>
            </a:xfrm>
            <a:prstGeom prst="star5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45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E6C824-4936-468F-AD18-C81825162C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985838"/>
            <a:ext cx="7749540" cy="357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3F632-C9B9-4EAD-B1BC-E998BC2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egoe UI Semibold" panose="020B0702040204020203" pitchFamily="34" charset="0"/>
                <a:ea typeface="+mn-ea"/>
                <a:cs typeface="+mn-cs"/>
              </a:rPr>
              <a:t>Sources Where Pain Relievers Were Obtained for Most Recent Misuse among People Who Misused Prescription Pain Relievers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B87F8-9A85-4897-AA10-3F2714CFFD49}"/>
              </a:ext>
            </a:extLst>
          </p:cNvPr>
          <p:cNvSpPr txBox="1"/>
          <p:nvPr/>
        </p:nvSpPr>
        <p:spPr>
          <a:xfrm>
            <a:off x="5943600" y="674258"/>
            <a:ext cx="3200400" cy="230832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900" dirty="0">
                <a:latin typeface="Arial Narrow Bold" panose="020B0706020202030204" pitchFamily="34" charset="0"/>
              </a:rPr>
              <a:t>PAST YEAR, 2018 NSDUH, 12+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1A42EF9-5133-41FB-B479-CD409D2CC533}"/>
              </a:ext>
            </a:extLst>
          </p:cNvPr>
          <p:cNvSpPr/>
          <p:nvPr/>
        </p:nvSpPr>
        <p:spPr>
          <a:xfrm>
            <a:off x="7368540" y="1634490"/>
            <a:ext cx="1657350" cy="819150"/>
          </a:xfrm>
          <a:prstGeom prst="wedgeRectCallout">
            <a:avLst>
              <a:gd name="adj1" fmla="val -78248"/>
              <a:gd name="adj2" fmla="val -454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83.2% of the friends or relatives were prescribed the pain reliever by a single doctor</a:t>
            </a:r>
          </a:p>
        </p:txBody>
      </p:sp>
    </p:spTree>
    <p:extLst>
      <p:ext uri="{BB962C8B-B14F-4D97-AF65-F5344CB8AC3E}">
        <p14:creationId xmlns:p14="http://schemas.microsoft.com/office/powerpoint/2010/main" val="5436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" y="49354"/>
            <a:ext cx="9035529" cy="474757"/>
          </a:xfrm>
        </p:spPr>
        <p:txBody>
          <a:bodyPr>
            <a:noAutofit/>
          </a:bodyPr>
          <a:lstStyle/>
          <a:p>
            <a:r>
              <a:rPr lang="en-US" sz="2000" dirty="0" smtClean="0"/>
              <a:t>Treatment Gains: Number of Individuals Receiving Pharmacotherapy for Opioid Use Disorder (MAT)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14128"/>
              </p:ext>
            </p:extLst>
          </p:nvPr>
        </p:nvGraphicFramePr>
        <p:xfrm>
          <a:off x="108471" y="1158766"/>
          <a:ext cx="5377930" cy="368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6872"/>
              </p:ext>
            </p:extLst>
          </p:nvPr>
        </p:nvGraphicFramePr>
        <p:xfrm>
          <a:off x="5736759" y="941908"/>
          <a:ext cx="3320530" cy="350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12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F632-C9B9-4EAD-B1BC-E998BC2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75" dirty="0" smtClean="0"/>
              <a:t>Alcohol Use in the United States: 2018</a:t>
            </a:r>
            <a:endParaRPr lang="en-US" sz="187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B87F8-9A85-4897-AA10-3F2714CFFD49}"/>
              </a:ext>
            </a:extLst>
          </p:cNvPr>
          <p:cNvSpPr txBox="1"/>
          <p:nvPr/>
        </p:nvSpPr>
        <p:spPr>
          <a:xfrm>
            <a:off x="5943600" y="674258"/>
            <a:ext cx="3200400" cy="230832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900" dirty="0">
                <a:latin typeface="Arial Narrow Bold" panose="020B0706020202030204" pitchFamily="34" charset="0"/>
              </a:rPr>
              <a:t>PAST MONTH, 2018 NSDUH, 12+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6ECFE7-BE1C-4F07-BF94-A86FBAA5FE3A}"/>
              </a:ext>
            </a:extLst>
          </p:cNvPr>
          <p:cNvSpPr/>
          <p:nvPr/>
        </p:nvSpPr>
        <p:spPr>
          <a:xfrm>
            <a:off x="2786063" y="1078706"/>
            <a:ext cx="3714750" cy="3657600"/>
          </a:xfrm>
          <a:prstGeom prst="ellipse">
            <a:avLst/>
          </a:prstGeom>
          <a:solidFill>
            <a:srgbClr val="79A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B6C3AB5-C690-44A8-A2F8-774EF2A74CDE}"/>
              </a:ext>
            </a:extLst>
          </p:cNvPr>
          <p:cNvSpPr/>
          <p:nvPr/>
        </p:nvSpPr>
        <p:spPr>
          <a:xfrm>
            <a:off x="3371850" y="2098262"/>
            <a:ext cx="2563178" cy="2523744"/>
          </a:xfrm>
          <a:prstGeom prst="ellipse">
            <a:avLst/>
          </a:prstGeom>
          <a:solidFill>
            <a:srgbClr val="4F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C66FCD-DF33-4C2D-8C35-6C608BCB1690}"/>
              </a:ext>
            </a:extLst>
          </p:cNvPr>
          <p:cNvSpPr/>
          <p:nvPr/>
        </p:nvSpPr>
        <p:spPr>
          <a:xfrm>
            <a:off x="4011930" y="3279982"/>
            <a:ext cx="1263015" cy="1243584"/>
          </a:xfrm>
          <a:prstGeom prst="ellipse">
            <a:avLst/>
          </a:prstGeom>
          <a:solidFill>
            <a:srgbClr val="1A6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19DB1F-18F8-4D21-BF84-9F9874EADA8C}"/>
              </a:ext>
            </a:extLst>
          </p:cNvPr>
          <p:cNvSpPr txBox="1"/>
          <p:nvPr/>
        </p:nvSpPr>
        <p:spPr>
          <a:xfrm>
            <a:off x="3527105" y="1438262"/>
            <a:ext cx="2226941" cy="6028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2000"/>
              </a:lnSpc>
            </a:pPr>
            <a:r>
              <a:rPr lang="en-US" sz="1500" b="1" dirty="0">
                <a:solidFill>
                  <a:schemeClr val="bg1"/>
                </a:solidFill>
              </a:rPr>
              <a:t>139.8 Million</a:t>
            </a:r>
          </a:p>
          <a:p>
            <a:pPr algn="ctr">
              <a:lnSpc>
                <a:spcPct val="92000"/>
              </a:lnSpc>
            </a:pPr>
            <a:r>
              <a:rPr lang="en-US" sz="1350" dirty="0">
                <a:solidFill>
                  <a:schemeClr val="bg1"/>
                </a:solidFill>
                <a:latin typeface="+mj-lt"/>
              </a:rPr>
              <a:t>Current Alcohol Users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62F8E-985A-4181-BBB4-44604C6DC2FF}"/>
              </a:ext>
            </a:extLst>
          </p:cNvPr>
          <p:cNvSpPr txBox="1"/>
          <p:nvPr/>
        </p:nvSpPr>
        <p:spPr>
          <a:xfrm>
            <a:off x="3411284" y="2314186"/>
            <a:ext cx="2484310" cy="11132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2000"/>
              </a:lnSpc>
            </a:pPr>
            <a:r>
              <a:rPr lang="en-US" sz="1350" b="1" dirty="0">
                <a:solidFill>
                  <a:schemeClr val="bg1"/>
                </a:solidFill>
              </a:rPr>
              <a:t>67.1 Million</a:t>
            </a:r>
          </a:p>
          <a:p>
            <a:pPr algn="ctr">
              <a:lnSpc>
                <a:spcPct val="92000"/>
              </a:lnSpc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Binge Alcohol Users</a:t>
            </a:r>
          </a:p>
          <a:p>
            <a:pPr algn="ctr">
              <a:lnSpc>
                <a:spcPct val="9200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(48.0% of Alcohol Users)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1E57B7-1E07-4FFC-B47D-F0D064310E95}"/>
              </a:ext>
            </a:extLst>
          </p:cNvPr>
          <p:cNvSpPr txBox="1"/>
          <p:nvPr/>
        </p:nvSpPr>
        <p:spPr>
          <a:xfrm>
            <a:off x="163473" y="4354117"/>
            <a:ext cx="3528418" cy="9143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2000"/>
              </a:lnSpc>
              <a:spcBef>
                <a:spcPts val="300"/>
              </a:spcBef>
            </a:pPr>
            <a:r>
              <a:rPr lang="en-US" sz="1050" dirty="0">
                <a:solidFill>
                  <a:srgbClr val="1A6986"/>
                </a:solidFill>
                <a:latin typeface="+mj-lt"/>
              </a:rPr>
              <a:t>24.7% of Binge Alcohol Users are Heavy Users </a:t>
            </a:r>
          </a:p>
          <a:p>
            <a:pPr algn="ctr">
              <a:lnSpc>
                <a:spcPct val="92000"/>
              </a:lnSpc>
              <a:spcBef>
                <a:spcPts val="300"/>
              </a:spcBef>
            </a:pPr>
            <a:r>
              <a:rPr lang="en-US" sz="1050" dirty="0">
                <a:solidFill>
                  <a:srgbClr val="1A6986"/>
                </a:solidFill>
                <a:latin typeface="+mj-lt"/>
              </a:rPr>
              <a:t>11.8% of Alcohol Users are Heavy Users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1E57B7-1E07-4FFC-B47D-F0D064310E95}"/>
              </a:ext>
            </a:extLst>
          </p:cNvPr>
          <p:cNvSpPr txBox="1"/>
          <p:nvPr/>
        </p:nvSpPr>
        <p:spPr>
          <a:xfrm>
            <a:off x="3580439" y="3371851"/>
            <a:ext cx="2120274" cy="9143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2000"/>
              </a:lnSpc>
            </a:pPr>
            <a:r>
              <a:rPr lang="en-US" sz="1200" b="1" dirty="0">
                <a:solidFill>
                  <a:schemeClr val="bg1"/>
                </a:solidFill>
              </a:rPr>
              <a:t>16.6 Million</a:t>
            </a:r>
          </a:p>
          <a:p>
            <a:pPr algn="ctr">
              <a:lnSpc>
                <a:spcPct val="92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Heavy Alcohol Users</a:t>
            </a:r>
          </a:p>
        </p:txBody>
      </p:sp>
    </p:spTree>
    <p:extLst>
      <p:ext uri="{BB962C8B-B14F-4D97-AF65-F5344CB8AC3E}">
        <p14:creationId xmlns:p14="http://schemas.microsoft.com/office/powerpoint/2010/main" val="244186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c486d51-0b10-46e7-809b-d1a3e267418c">2E3DWNN2NAY5-1925253259-4</_dlc_DocId>
    <_dlc_DocIdUrl xmlns="fc486d51-0b10-46e7-809b-d1a3e267418c">
      <Url>https://samhsa273.sharepoint.com/sites/Intranet/communications/_layouts/15/DocIdRedir.aspx?ID=2E3DWNN2NAY5-1925253259-4</Url>
      <Description>2E3DWNN2NAY5-1925253259-4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3A9394385444083D333107F4D507C" ma:contentTypeVersion="4" ma:contentTypeDescription="Create a new document." ma:contentTypeScope="" ma:versionID="156d66295a5694c5e10806cb721d3f50">
  <xsd:schema xmlns:xsd="http://www.w3.org/2001/XMLSchema" xmlns:xs="http://www.w3.org/2001/XMLSchema" xmlns:p="http://schemas.microsoft.com/office/2006/metadata/properties" xmlns:ns1="http://schemas.microsoft.com/sharepoint/v3" xmlns:ns2="67c1b1fd-0604-41f3-8a1e-3854e8f10a32" xmlns:ns3="fc486d51-0b10-46e7-809b-d1a3e267418c" targetNamespace="http://schemas.microsoft.com/office/2006/metadata/properties" ma:root="true" ma:fieldsID="d3e9c860ca70ca1783762a54ed3b9a48" ns1:_="" ns2:_="" ns3:_="">
    <xsd:import namespace="http://schemas.microsoft.com/sharepoint/v3"/>
    <xsd:import namespace="67c1b1fd-0604-41f3-8a1e-3854e8f10a32"/>
    <xsd:import namespace="fc486d51-0b10-46e7-809b-d1a3e267418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1b1fd-0604-41f3-8a1e-3854e8f10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86d51-0b10-46e7-809b-d1a3e267418c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D19311-0E8A-4546-953C-6564B3EBB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1ECA1-3807-411B-A64E-3A679FDF8D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c486d51-0b10-46e7-809b-d1a3e267418c"/>
    <ds:schemaRef ds:uri="http://schemas.microsoft.com/sharepoint/v3"/>
    <ds:schemaRef ds:uri="67c1b1fd-0604-41f3-8a1e-3854e8f10a3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F8D5F7-FD12-4EC7-A328-4DB2DBBF939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24365A8-8136-46C8-B04B-390ABDCD0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c1b1fd-0604-41f3-8a1e-3854e8f10a32"/>
    <ds:schemaRef ds:uri="fc486d51-0b10-46e7-809b-d1a3e2674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2543</Words>
  <Application>Microsoft Office PowerPoint</Application>
  <PresentationFormat>On-screen Show (16:9)</PresentationFormat>
  <Paragraphs>352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MS PGothic</vt:lpstr>
      <vt:lpstr>MS PGothic</vt:lpstr>
      <vt:lpstr>Yu Gothic Medium</vt:lpstr>
      <vt:lpstr>Arial</vt:lpstr>
      <vt:lpstr>Arial Narrow</vt:lpstr>
      <vt:lpstr>Arial Narrow Bold</vt:lpstr>
      <vt:lpstr>Calibri</vt:lpstr>
      <vt:lpstr>Segoe UI</vt:lpstr>
      <vt:lpstr>Segoe UI (Body)</vt:lpstr>
      <vt:lpstr>Segoe UI Semibold</vt:lpstr>
      <vt:lpstr>Office Theme</vt:lpstr>
      <vt:lpstr>Best Practices in Substance Use Disorders: The Importance of Integrated Care</vt:lpstr>
      <vt:lpstr>Overview</vt:lpstr>
      <vt:lpstr>Mental Illness and Substance Use Disorders in America</vt:lpstr>
      <vt:lpstr>PowerPoint Presentation</vt:lpstr>
      <vt:lpstr>Opioid Misuse </vt:lpstr>
      <vt:lpstr>Prescription Pain Reliever Misuse and Heroin Use </vt:lpstr>
      <vt:lpstr>Sources Where Pain Relievers Were Obtained for Most Recent Misuse among People Who Misused Prescription Pain Relievers</vt:lpstr>
      <vt:lpstr>Treatment Gains: Number of Individuals Receiving Pharmacotherapy for Opioid Use Disorder (MAT)</vt:lpstr>
      <vt:lpstr>Alcohol Use in the United States: 2018</vt:lpstr>
      <vt:lpstr>PowerPoint Presentation</vt:lpstr>
      <vt:lpstr>PowerPoint Presentation</vt:lpstr>
      <vt:lpstr>PowerPoint Presentation</vt:lpstr>
      <vt:lpstr>Methamphetamine Use by State </vt:lpstr>
      <vt:lpstr>PowerPoint Presentation</vt:lpstr>
      <vt:lpstr>PowerPoint Presentation</vt:lpstr>
      <vt:lpstr>PowerPoint Presentation</vt:lpstr>
      <vt:lpstr>Serious Mental Illness (SMI) Rising among Young Adults (18-25 y.o.) and Adults (26-49 y.o.)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in the Treatment of Substance Use Disorders</vt:lpstr>
      <vt:lpstr>SBIRT: A Means of Improving Community Health</vt:lpstr>
      <vt:lpstr>What is SBIRT in Practice?</vt:lpstr>
      <vt:lpstr>Screening</vt:lpstr>
      <vt:lpstr>Take a Complete History</vt:lpstr>
      <vt:lpstr>Taking the History </vt:lpstr>
      <vt:lpstr>Taking the History</vt:lpstr>
      <vt:lpstr>Taking the History</vt:lpstr>
      <vt:lpstr>Universal Precautions</vt:lpstr>
      <vt:lpstr>Importance of Mental Health Assessment</vt:lpstr>
      <vt:lpstr>Co-Occurring Disorders</vt:lpstr>
      <vt:lpstr>Substance-Induced Disorders</vt:lpstr>
      <vt:lpstr>Independent Disorders</vt:lpstr>
      <vt:lpstr>Independent Mental Disorders that Co-occur with SUDs</vt:lpstr>
      <vt:lpstr>Integrated Care</vt:lpstr>
      <vt:lpstr>Clinical Settings and Care Integration</vt:lpstr>
      <vt:lpstr>Importance of Provider Communication: Change to 42 CFR</vt:lpstr>
      <vt:lpstr>PowerPoint Presentation</vt:lpstr>
      <vt:lpstr>PowerPoint Presentation</vt:lpstr>
      <vt:lpstr>PowerPoint Presentation</vt:lpstr>
      <vt:lpstr>PowerPoint Presentation</vt:lpstr>
    </vt:vector>
  </TitlesOfParts>
  <Company>Crosby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Loffler</dc:creator>
  <cp:lastModifiedBy>Rachel Lipari</cp:lastModifiedBy>
  <cp:revision>100</cp:revision>
  <dcterms:created xsi:type="dcterms:W3CDTF">2018-02-20T15:28:46Z</dcterms:created>
  <dcterms:modified xsi:type="dcterms:W3CDTF">2019-09-20T18:42:16Z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0x01010021A3A9394385444083D333107F4D507C</vt:lpwstr>
  </property>
  <property fmtid="{D5CDD505-2E9C-101B-9397-08002B2CF9AE}" pid="3" name="_dlc_DocIdItemGuid">
    <vt:lpwstr>4c45e2fe-c9b0-4b39-b8d6-8f4e9905d7a2</vt:lpwstr>
  </property>
</Properties>
</file>