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64" r:id="rId5"/>
  </p:sldMasterIdLst>
  <p:notesMasterIdLst>
    <p:notesMasterId r:id="rId20"/>
  </p:notesMasterIdLst>
  <p:handoutMasterIdLst>
    <p:handoutMasterId r:id="rId21"/>
  </p:handoutMasterIdLst>
  <p:sldIdLst>
    <p:sldId id="256" r:id="rId6"/>
    <p:sldId id="976" r:id="rId7"/>
    <p:sldId id="535" r:id="rId8"/>
    <p:sldId id="2021" r:id="rId9"/>
    <p:sldId id="471" r:id="rId10"/>
    <p:sldId id="2022" r:id="rId11"/>
    <p:sldId id="2023" r:id="rId12"/>
    <p:sldId id="2003" r:id="rId13"/>
    <p:sldId id="477" r:id="rId14"/>
    <p:sldId id="479" r:id="rId15"/>
    <p:sldId id="2004" r:id="rId16"/>
    <p:sldId id="2014" r:id="rId17"/>
    <p:sldId id="2018" r:id="rId18"/>
    <p:sldId id="2025" r:id="rId19"/>
  </p:sldIdLst>
  <p:sldSz cx="9144000" cy="6858000" type="screen4x3"/>
  <p:notesSz cx="68580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>
          <p15:clr>
            <a:srgbClr val="A4A3A4"/>
          </p15:clr>
        </p15:guide>
        <p15:guide id="11" orient="horz" pos="2160">
          <p15:clr>
            <a:srgbClr val="A4A3A4"/>
          </p15:clr>
        </p15:guide>
        <p15:guide id="12" orient="horz" pos="3363" userDrawn="1">
          <p15:clr>
            <a:srgbClr val="A4A3A4"/>
          </p15:clr>
        </p15:guide>
        <p15:guide id="13" orient="horz" pos="13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enneth Suen" initials="KKS" lastIdx="2" clrIdx="6">
    <p:extLst>
      <p:ext uri="{19B8F6BF-5375-455C-9EA6-DF929625EA0E}">
        <p15:presenceInfo xmlns:p15="http://schemas.microsoft.com/office/powerpoint/2012/main" userId="Kenneth Suen" providerId="None"/>
      </p:ext>
    </p:extLst>
  </p:cmAuthor>
  <p:cmAuthor id="1" name="Vander Kuur, Cindy K" initials="CV" lastIdx="7" clrIdx="0">
    <p:extLst>
      <p:ext uri="{19B8F6BF-5375-455C-9EA6-DF929625EA0E}">
        <p15:presenceInfo xmlns:p15="http://schemas.microsoft.com/office/powerpoint/2012/main" userId="Vander Kuur, Cindy K" providerId="None"/>
      </p:ext>
    </p:extLst>
  </p:cmAuthor>
  <p:cmAuthor id="8" name="Cunningham, Erin (US - Arlington)" initials="CE(-A" lastIdx="29" clrIdx="7">
    <p:extLst>
      <p:ext uri="{19B8F6BF-5375-455C-9EA6-DF929625EA0E}">
        <p15:presenceInfo xmlns:p15="http://schemas.microsoft.com/office/powerpoint/2012/main" userId="S-1-5-21-238447276-1040861923-1850952788-1160793" providerId="AD"/>
      </p:ext>
    </p:extLst>
  </p:cmAuthor>
  <p:cmAuthor id="2" name="Simon, Caroline" initials="CS" lastIdx="3" clrIdx="1">
    <p:extLst>
      <p:ext uri="{19B8F6BF-5375-455C-9EA6-DF929625EA0E}">
        <p15:presenceInfo xmlns:p15="http://schemas.microsoft.com/office/powerpoint/2012/main" userId="Simon, Caroline" providerId="None"/>
      </p:ext>
    </p:extLst>
  </p:cmAuthor>
  <p:cmAuthor id="9" name="Shankar, Suds (US - Arlington)" initials="SS(-A" lastIdx="4" clrIdx="8">
    <p:extLst>
      <p:ext uri="{19B8F6BF-5375-455C-9EA6-DF929625EA0E}">
        <p15:presenceInfo xmlns:p15="http://schemas.microsoft.com/office/powerpoint/2012/main" userId="S-1-5-21-238447276-1040861923-1850952788-2025744" providerId="AD"/>
      </p:ext>
    </p:extLst>
  </p:cmAuthor>
  <p:cmAuthor id="3" name="Mathurin, Jeremy" initials="JM" lastIdx="10" clrIdx="2">
    <p:extLst>
      <p:ext uri="{19B8F6BF-5375-455C-9EA6-DF929625EA0E}">
        <p15:presenceInfo xmlns:p15="http://schemas.microsoft.com/office/powerpoint/2012/main" userId="Mathurin, Jeremy" providerId="None"/>
      </p:ext>
    </p:extLst>
  </p:cmAuthor>
  <p:cmAuthor id="4" name="Mancher, Marc" initials="MM" lastIdx="10" clrIdx="3">
    <p:extLst>
      <p:ext uri="{19B8F6BF-5375-455C-9EA6-DF929625EA0E}">
        <p15:presenceInfo xmlns:p15="http://schemas.microsoft.com/office/powerpoint/2012/main" userId="Mancher, Marc" providerId="None"/>
      </p:ext>
    </p:extLst>
  </p:cmAuthor>
  <p:cmAuthor id="5" name="Murray, Alex R" initials="AM" lastIdx="1" clrIdx="4">
    <p:extLst>
      <p:ext uri="{19B8F6BF-5375-455C-9EA6-DF929625EA0E}">
        <p15:presenceInfo xmlns:p15="http://schemas.microsoft.com/office/powerpoint/2012/main" userId="Murray, Alex R" providerId="None"/>
      </p:ext>
    </p:extLst>
  </p:cmAuthor>
  <p:cmAuthor id="6" name="Parekh, Raaj" initials="RP" lastIdx="2" clrIdx="5">
    <p:extLst>
      <p:ext uri="{19B8F6BF-5375-455C-9EA6-DF929625EA0E}">
        <p15:presenceInfo xmlns:p15="http://schemas.microsoft.com/office/powerpoint/2012/main" userId="Parekh, Raa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5E5"/>
    <a:srgbClr val="F8F8F8"/>
    <a:srgbClr val="704276"/>
    <a:srgbClr val="86BC25"/>
    <a:srgbClr val="046A38"/>
    <a:srgbClr val="181B25"/>
    <a:srgbClr val="232B2D"/>
    <a:srgbClr val="010103"/>
    <a:srgbClr val="53565A"/>
    <a:srgbClr val="F6F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6588" autoAdjust="0"/>
  </p:normalViewPr>
  <p:slideViewPr>
    <p:cSldViewPr snapToGrid="0" showGuides="1">
      <p:cViewPr varScale="1">
        <p:scale>
          <a:sx n="63" d="100"/>
          <a:sy n="63" d="100"/>
        </p:scale>
        <p:origin x="1978" y="53"/>
      </p:cViewPr>
      <p:guideLst>
        <p:guide/>
        <p:guide orient="horz" pos="2160"/>
        <p:guide orient="horz" pos="3363"/>
        <p:guide orient="horz" pos="1378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72004" cy="464316"/>
          </a:xfrm>
          <a:prstGeom prst="rect">
            <a:avLst/>
          </a:prstGeom>
        </p:spPr>
        <p:txBody>
          <a:bodyPr vert="horz" lIns="86789" tIns="43394" rIns="86789" bIns="43394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64316"/>
          </a:xfrm>
          <a:prstGeom prst="rect">
            <a:avLst/>
          </a:prstGeom>
        </p:spPr>
        <p:txBody>
          <a:bodyPr vert="horz" lIns="86789" tIns="43394" rIns="86789" bIns="43394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4/18/2019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30646"/>
            <a:ext cx="2972004" cy="464316"/>
          </a:xfrm>
          <a:prstGeom prst="rect">
            <a:avLst/>
          </a:prstGeom>
        </p:spPr>
        <p:txBody>
          <a:bodyPr vert="horz" lIns="86789" tIns="43394" rIns="86789" bIns="43394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63" y="8830646"/>
            <a:ext cx="2972004" cy="464316"/>
          </a:xfrm>
          <a:prstGeom prst="rect">
            <a:avLst/>
          </a:prstGeom>
        </p:spPr>
        <p:txBody>
          <a:bodyPr vert="horz" lIns="86789" tIns="43394" rIns="86789" bIns="43394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4011" tIns="47005" rIns="94011" bIns="47005" rtlCol="0"/>
          <a:lstStyle>
            <a:lvl1pPr algn="l">
              <a:defRPr sz="11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64820"/>
          </a:xfrm>
          <a:prstGeom prst="rect">
            <a:avLst/>
          </a:prstGeom>
        </p:spPr>
        <p:txBody>
          <a:bodyPr vert="horz" lIns="94011" tIns="47005" rIns="94011" bIns="47005" rtlCol="0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11" tIns="47005" rIns="94011" bIns="470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4011" tIns="47005" rIns="94011" bIns="4700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4011" tIns="47005" rIns="94011" bIns="47005" rtlCol="0" anchor="b"/>
          <a:lstStyle>
            <a:lvl1pPr algn="l">
              <a:defRPr sz="11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4011" tIns="47005" rIns="94011" bIns="47005" rtlCol="0" anchor="b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6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782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Masked Client Names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Converted Vendor count to % instead of # and eliminated * caveat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8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Masked Client Names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Converted Vendor count to % instead of # and eliminated * caveat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3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Masked Client Names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Converted Vendor count to % instead of # and eliminated * caveat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8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64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9CDBA-AA9D-47E6-8297-E496F7BFA53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organization name above the star; align the star with the associated progress made at the organization. Show slides for each roadmap category based on the organization’s progress</a:t>
            </a:r>
          </a:p>
          <a:p>
            <a:endParaRPr lang="en-US" dirty="0"/>
          </a:p>
          <a:p>
            <a:r>
              <a:rPr lang="en-US" dirty="0"/>
              <a:t>Potentially add technical set up to the pilot phase and getting more technical feedback, potentially take the </a:t>
            </a:r>
            <a:r>
              <a:rPr lang="en-US" dirty="0" err="1"/>
              <a:t>the</a:t>
            </a:r>
            <a:r>
              <a:rPr lang="en-US" dirty="0"/>
              <a:t> “attended piece”</a:t>
            </a:r>
          </a:p>
        </p:txBody>
      </p:sp>
    </p:spTree>
    <p:extLst>
      <p:ext uri="{BB962C8B-B14F-4D97-AF65-F5344CB8AC3E}">
        <p14:creationId xmlns:p14="http://schemas.microsoft.com/office/powerpoint/2010/main" val="344557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don’t want to overcook this but we want to give them an idea of where they are in the journey</a:t>
            </a:r>
          </a:p>
          <a:p>
            <a:endParaRPr lang="en-US" dirty="0"/>
          </a:p>
          <a:p>
            <a:r>
              <a:rPr lang="en-US" dirty="0"/>
              <a:t>Everything you’ve learned about RPA </a:t>
            </a:r>
            <a:r>
              <a:rPr lang="en-US" dirty="0">
                <a:sym typeface="Wingdings" panose="05000000000000000000" pitchFamily="2" charset="2"/>
              </a:rPr>
              <a:t> you have to change that thinking to get to scale (PDDs have to get simpler, processes need to be streamlined) are you really ready to scale.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So potentially have a two column table (Full PDD  </a:t>
            </a:r>
            <a:r>
              <a:rPr lang="en-US" dirty="0" err="1">
                <a:sym typeface="Wingdings" panose="05000000000000000000" pitchFamily="2" charset="2"/>
              </a:rPr>
              <a:t>steamlined</a:t>
            </a:r>
            <a:r>
              <a:rPr lang="en-US" dirty="0">
                <a:sym typeface="Wingdings" panose="05000000000000000000" pitchFamily="2" charset="2"/>
              </a:rPr>
              <a:t> PDD). Potentially could have a word cloud at the end with the </a:t>
            </a:r>
            <a:r>
              <a:rPr lang="en-US">
                <a:sym typeface="Wingdings" panose="05000000000000000000" pitchFamily="2" charset="2"/>
              </a:rPr>
              <a:t>big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don’t want to overcook this but we want to give them an idea of where they are in the journey</a:t>
            </a:r>
          </a:p>
          <a:p>
            <a:endParaRPr lang="en-US" dirty="0"/>
          </a:p>
          <a:p>
            <a:r>
              <a:rPr lang="en-US" dirty="0"/>
              <a:t>Everything you’ve learned about RPA </a:t>
            </a:r>
            <a:r>
              <a:rPr lang="en-US" dirty="0">
                <a:sym typeface="Wingdings" panose="05000000000000000000" pitchFamily="2" charset="2"/>
              </a:rPr>
              <a:t> you have to change that thinking to get to scale (PDDs have to get simpler, processes need to be streamlined) are you really ready to scale.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So potentially have a two column table (Full PDD  </a:t>
            </a:r>
            <a:r>
              <a:rPr lang="en-US" dirty="0" err="1">
                <a:sym typeface="Wingdings" panose="05000000000000000000" pitchFamily="2" charset="2"/>
              </a:rPr>
              <a:t>steamlined</a:t>
            </a:r>
            <a:r>
              <a:rPr lang="en-US" dirty="0">
                <a:sym typeface="Wingdings" panose="05000000000000000000" pitchFamily="2" charset="2"/>
              </a:rPr>
              <a:t> PDD). Potentially could have a word cloud at the end with the big points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864277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7200"/>
            <a:ext cx="6958012" cy="4759584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Deloitte Process Robotics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6958012" cy="471646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6729413" algn="r"/>
              </a:tabLst>
              <a:defRPr/>
            </a:lvl1pPr>
            <a:lvl2pPr marL="127000" indent="-127000">
              <a:tabLst>
                <a:tab pos="6729413" algn="r"/>
              </a:tabLst>
              <a:defRPr/>
            </a:lvl2pPr>
            <a:lvl3pPr marL="279400" indent="-127000">
              <a:tabLst>
                <a:tab pos="6729413" algn="r"/>
              </a:tabLst>
              <a:defRPr/>
            </a:lvl3pPr>
            <a:lvl4pPr marL="431800" indent="-127000">
              <a:tabLst>
                <a:tab pos="6729413" algn="r"/>
              </a:tabLst>
              <a:defRPr/>
            </a:lvl4pPr>
            <a:lvl5pPr marL="584200" indent="-127000"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39" y="2051999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9" y="1665289"/>
            <a:ext cx="8391524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7" y="1665289"/>
            <a:ext cx="2671763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8" y="1665289"/>
            <a:ext cx="2671211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7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7" y="1659145"/>
            <a:ext cx="2672966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97587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8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8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5" y="2125013"/>
            <a:ext cx="4011847" cy="39960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668824" y="2125013"/>
            <a:ext cx="4206240" cy="39960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6" y="1665288"/>
            <a:ext cx="4011847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265735" y="2125013"/>
            <a:ext cx="4206240" cy="399600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91524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3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1" y="1658680"/>
            <a:ext cx="3084351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7" y="3108509"/>
            <a:ext cx="2029968" cy="3264408"/>
          </a:xfrm>
        </p:spPr>
        <p:txBody>
          <a:bodyPr/>
          <a:lstStyle>
            <a:lvl1pPr marL="0" indent="0" algn="l" rtl="0" eaLnBrk="1" latinLnBrk="0" hangingPunct="1">
              <a:spcBef>
                <a:spcPts val="0"/>
              </a:spcBef>
              <a:spcAft>
                <a:spcPts val="1000"/>
              </a:spcAft>
              <a:buSzPct val="100000"/>
              <a:buFontTx/>
              <a:buNone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7000" indent="-127000" algn="l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9400" indent="-127000" algn="l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800" indent="-127000" algn="l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4200" indent="-127000" algn="l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lang="en-US" sz="120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21995" y="3108509"/>
            <a:ext cx="2029968" cy="3264408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9116" y="3108509"/>
            <a:ext cx="2029968" cy="3264408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5" y="3108509"/>
            <a:ext cx="2029968" cy="3264408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7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 vert="horz" lIns="0" tIns="0" rIns="0" bIns="0" rtlCol="0"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lang="en-US" noProof="0" dirty="0" smtClean="0"/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lang="en-US" noProof="0" dirty="0" smtClean="0"/>
            </a:lvl2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68880" cy="1944000"/>
          </a:xfrm>
        </p:spPr>
        <p:txBody>
          <a:bodyPr vert="horz" lIns="0" tIns="0" rIns="0" bIns="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 vert="horz" lIns="0" tIns="0" rIns="0" bIns="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68880" cy="1944000"/>
          </a:xfrm>
        </p:spPr>
        <p:txBody>
          <a:bodyPr vert="horz" lIns="0" tIns="0" rIns="0" bIns="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tabLst>
                <a:tab pos="5029200" algn="r"/>
              </a:tabLst>
              <a:def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3"/>
            <a:ext cx="2743200" cy="1971675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30199" y="1700213"/>
            <a:ext cx="2743200" cy="1971675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3218" y="1700213"/>
            <a:ext cx="2743200" cy="1971675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27000" indent="-1270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2794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31800" indent="-1270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5842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3219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30199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5" y="185789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8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2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960" y="185789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1960" y="1705378"/>
            <a:ext cx="4096512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96512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48037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81960" y="424968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96512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81960" y="4103518"/>
            <a:ext cx="409651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684646" y="4103518"/>
            <a:ext cx="409651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48936" y="4255706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48038" y="4249682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0817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5467" y="1705968"/>
            <a:ext cx="2660904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60904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112933" y="1705968"/>
            <a:ext cx="2660904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5467" y="1851441"/>
            <a:ext cx="2660904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60904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112933" y="1851441"/>
            <a:ext cx="2660904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317500"/>
            <a:ext cx="8391526" cy="3701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>
                <a:solidFill>
                  <a:schemeClr val="bg1"/>
                </a:solidFill>
              </a:defRPr>
            </a:lvl1pPr>
            <a:lvl2pPr>
              <a:defRPr lang="en-US" noProof="0" smtClean="0">
                <a:solidFill>
                  <a:schemeClr val="bg1"/>
                </a:solidFill>
              </a:defRPr>
            </a:lvl2pPr>
            <a:lvl3pPr>
              <a:defRPr lang="en-US" b="0" noProof="0" smtClean="0">
                <a:solidFill>
                  <a:schemeClr val="bg1"/>
                </a:solidFill>
              </a:defRPr>
            </a:lvl3pPr>
            <a:lvl4pPr>
              <a:defRPr lang="en-US" b="0" noProof="0" smtClean="0">
                <a:solidFill>
                  <a:schemeClr val="bg1"/>
                </a:solidFill>
              </a:defRPr>
            </a:lvl4pPr>
            <a:lvl5pPr>
              <a:defRPr lang="en-US" b="0" noProof="0" dirty="0">
                <a:solidFill>
                  <a:schemeClr val="bg1"/>
                </a:solidFill>
              </a:defRPr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5564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>
                <a:solidFill>
                  <a:schemeClr val="bg1"/>
                </a:solidFill>
              </a:defRPr>
            </a:lvl1pPr>
            <a:lvl2pPr>
              <a:defRPr lang="en-US" noProof="0" smtClean="0">
                <a:solidFill>
                  <a:schemeClr val="bg1"/>
                </a:solidFill>
              </a:defRPr>
            </a:lvl2pPr>
            <a:lvl3pPr>
              <a:defRPr lang="en-US" b="0" noProof="0" smtClean="0">
                <a:solidFill>
                  <a:schemeClr val="bg1"/>
                </a:solidFill>
              </a:defRPr>
            </a:lvl3pPr>
            <a:lvl4pPr>
              <a:defRPr lang="en-US" b="0" noProof="0" smtClean="0">
                <a:solidFill>
                  <a:schemeClr val="bg1"/>
                </a:solidFill>
              </a:defRPr>
            </a:lvl4pPr>
            <a:lvl5pPr>
              <a:defRPr lang="en-US" b="0" noProof="0" dirty="0">
                <a:solidFill>
                  <a:schemeClr val="bg1"/>
                </a:solidFill>
              </a:defRPr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7188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>
                <a:solidFill>
                  <a:schemeClr val="bg1"/>
                </a:solidFill>
              </a:defRPr>
            </a:lvl1pPr>
            <a:lvl2pPr>
              <a:defRPr lang="en-US" noProof="0" smtClean="0">
                <a:solidFill>
                  <a:schemeClr val="bg1"/>
                </a:solidFill>
              </a:defRPr>
            </a:lvl2pPr>
            <a:lvl3pPr>
              <a:defRPr lang="en-US" b="0" noProof="0" smtClean="0">
                <a:solidFill>
                  <a:schemeClr val="bg1"/>
                </a:solidFill>
              </a:defRPr>
            </a:lvl3pPr>
            <a:lvl4pPr>
              <a:defRPr lang="en-US" b="0" noProof="0" smtClean="0">
                <a:solidFill>
                  <a:schemeClr val="bg1"/>
                </a:solidFill>
              </a:defRPr>
            </a:lvl4pPr>
            <a:lvl5pPr>
              <a:defRPr lang="en-US" b="0" noProof="0" dirty="0">
                <a:solidFill>
                  <a:schemeClr val="bg1"/>
                </a:solidFill>
              </a:defRPr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6376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smtClean="0">
                <a:solidFill>
                  <a:schemeClr val="bg1"/>
                </a:solidFill>
              </a:defRPr>
            </a:lvl1pPr>
            <a:lvl2pPr>
              <a:defRPr lang="en-US" noProof="0" smtClean="0">
                <a:solidFill>
                  <a:schemeClr val="bg1"/>
                </a:solidFill>
              </a:defRPr>
            </a:lvl2pPr>
            <a:lvl3pPr>
              <a:defRPr lang="en-US" b="0" noProof="0" smtClean="0">
                <a:solidFill>
                  <a:schemeClr val="bg1"/>
                </a:solidFill>
              </a:defRPr>
            </a:lvl3pPr>
            <a:lvl4pPr>
              <a:defRPr lang="en-US" b="0" noProof="0" smtClean="0">
                <a:solidFill>
                  <a:schemeClr val="bg1"/>
                </a:solidFill>
              </a:defRPr>
            </a:lvl4pPr>
            <a:lvl5pPr>
              <a:defRPr lang="en-US" b="0" noProof="0" dirty="0">
                <a:solidFill>
                  <a:schemeClr val="bg1"/>
                </a:solidFill>
              </a:defRPr>
            </a:lvl5pPr>
          </a:lstStyle>
          <a:p>
            <a:pPr lvl="0">
              <a:buFontTx/>
              <a:tabLst>
                <a:tab pos="5029200" algn="r"/>
              </a:tabLst>
            </a:pPr>
            <a:r>
              <a:rPr lang="en-US" noProof="0"/>
              <a:t>Click to edit Master text styles</a:t>
            </a:r>
          </a:p>
          <a:p>
            <a:pPr lvl="1">
              <a:buFontTx/>
              <a:tabLst>
                <a:tab pos="5029200" algn="r"/>
              </a:tabLst>
            </a:pPr>
            <a:r>
              <a:rPr lang="en-US" noProof="0"/>
              <a:t>Second level</a:t>
            </a:r>
          </a:p>
          <a:p>
            <a:pPr lvl="2">
              <a:buFontTx/>
              <a:tabLst>
                <a:tab pos="5029200" algn="r"/>
              </a:tabLst>
            </a:pPr>
            <a:r>
              <a:rPr lang="en-US" noProof="0"/>
              <a:t>Third level</a:t>
            </a:r>
          </a:p>
          <a:p>
            <a:pPr lvl="3">
              <a:buFontTx/>
              <a:tabLst>
                <a:tab pos="5029200" algn="r"/>
              </a:tabLst>
            </a:pPr>
            <a:r>
              <a:rPr lang="en-US" noProof="0"/>
              <a:t>Fourth level</a:t>
            </a:r>
          </a:p>
          <a:p>
            <a:pPr lvl="4">
              <a:buFontTx/>
              <a:tabLst>
                <a:tab pos="5029200" algn="r"/>
              </a:tabLst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87694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4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7" y="1665288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Black 3-Column - 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2425" y="402587"/>
            <a:ext cx="843915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05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aseCode"/>
          <p:cNvSpPr txBox="1"/>
          <p:nvPr userDrawn="1"/>
        </p:nvSpPr>
        <p:spPr>
          <a:xfrm>
            <a:off x="4752000" y="6477000"/>
            <a:ext cx="3672420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b="1" noProof="0" dirty="0">
                <a:solidFill>
                  <a:srgbClr val="75787B"/>
                </a:solidFill>
              </a:rPr>
              <a:t>Deloitte Analytics    </a:t>
            </a:r>
            <a:r>
              <a:rPr lang="en-US" sz="488" noProof="0" dirty="0">
                <a:solidFill>
                  <a:srgbClr val="75787B"/>
                </a:solidFill>
              </a:rPr>
              <a:t>Insight-driven advantage </a:t>
            </a:r>
          </a:p>
        </p:txBody>
      </p:sp>
      <p:sp>
        <p:nvSpPr>
          <p:cNvPr id="9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>
                <a:solidFill>
                  <a:schemeClr val="accent6"/>
                </a:solidFill>
              </a:rPr>
              <a:t>Copyright © 2017 Deloitte Development LLC. All rights reserved.</a:t>
            </a:r>
            <a:endParaRPr lang="en-US" sz="488" noProof="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60594" y="6477001"/>
            <a:ext cx="230981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rgbClr val="75787B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rgbClr val="75787B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257550" y="1879600"/>
            <a:ext cx="1162050" cy="154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115050" y="1879600"/>
            <a:ext cx="1162050" cy="154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42900" y="1879600"/>
            <a:ext cx="1162050" cy="154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4163" y="3617055"/>
            <a:ext cx="2670792" cy="2870201"/>
          </a:xfrm>
          <a:prstGeom prst="rect">
            <a:avLst/>
          </a:prstGeom>
        </p:spPr>
        <p:txBody>
          <a:bodyPr lIns="0" tIns="0" rIns="0" bIns="0" numCol="1"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replace this placeholder text. </a:t>
            </a:r>
            <a:r>
              <a:rPr lang="en-US" noProof="0" dirty="0" err="1"/>
              <a:t>Endamus</a:t>
            </a:r>
            <a:r>
              <a:rPr lang="en-US" noProof="0" dirty="0"/>
              <a:t> </a:t>
            </a:r>
            <a:r>
              <a:rPr lang="en-US" noProof="0" dirty="0" err="1"/>
              <a:t>dem</a:t>
            </a:r>
            <a:r>
              <a:rPr lang="en-US" noProof="0" dirty="0"/>
              <a:t> ex et </a:t>
            </a:r>
            <a:r>
              <a:rPr lang="en-US" noProof="0" dirty="0" err="1"/>
              <a:t>licatint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.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264165" y="3617055"/>
            <a:ext cx="2670792" cy="2870201"/>
          </a:xfrm>
          <a:prstGeom prst="rect">
            <a:avLst/>
          </a:prstGeom>
        </p:spPr>
        <p:txBody>
          <a:bodyPr lIns="0" tIns="0" rIns="0" bIns="0" numCol="1"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replace this placeholder text. </a:t>
            </a:r>
            <a:r>
              <a:rPr lang="en-US" noProof="0" dirty="0" err="1"/>
              <a:t>Endamus</a:t>
            </a:r>
            <a:r>
              <a:rPr lang="en-US" noProof="0" dirty="0"/>
              <a:t> </a:t>
            </a:r>
            <a:r>
              <a:rPr lang="en-US" noProof="0" dirty="0" err="1"/>
              <a:t>dem</a:t>
            </a:r>
            <a:r>
              <a:rPr lang="en-US" noProof="0" dirty="0"/>
              <a:t> ex et </a:t>
            </a:r>
            <a:r>
              <a:rPr lang="en-US" noProof="0" dirty="0" err="1"/>
              <a:t>licatint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.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121736" y="3617055"/>
            <a:ext cx="2670792" cy="2870201"/>
          </a:xfrm>
          <a:prstGeom prst="rect">
            <a:avLst/>
          </a:prstGeom>
        </p:spPr>
        <p:txBody>
          <a:bodyPr lIns="0" tIns="0" rIns="0" bIns="0" numCol="1"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replace this placeholder text. </a:t>
            </a:r>
            <a:r>
              <a:rPr lang="en-US" noProof="0" dirty="0" err="1"/>
              <a:t>Endamus</a:t>
            </a:r>
            <a:r>
              <a:rPr lang="en-US" noProof="0" dirty="0"/>
              <a:t> </a:t>
            </a:r>
            <a:r>
              <a:rPr lang="en-US" noProof="0" dirty="0" err="1"/>
              <a:t>dem</a:t>
            </a:r>
            <a:r>
              <a:rPr lang="en-US" noProof="0" dirty="0"/>
              <a:t> ex et </a:t>
            </a:r>
            <a:r>
              <a:rPr lang="en-US" noProof="0" dirty="0" err="1"/>
              <a:t>licatint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 </a:t>
            </a:r>
            <a:r>
              <a:rPr lang="en-US" noProof="0" dirty="0" err="1"/>
              <a:t>icatint</a:t>
            </a:r>
            <a:r>
              <a:rPr lang="en-US" noProof="0" dirty="0"/>
              <a:t> </a:t>
            </a:r>
            <a:r>
              <a:rPr lang="en-US" noProof="0" dirty="0" err="1"/>
              <a:t>renda</a:t>
            </a:r>
            <a:r>
              <a:rPr lang="en-US" noProof="0" dirty="0"/>
              <a:t> </a:t>
            </a:r>
            <a:r>
              <a:rPr lang="en-US" noProof="0" dirty="0" err="1"/>
              <a:t>nimi</a:t>
            </a:r>
            <a:r>
              <a:rPr lang="en-US" noProof="0" dirty="0"/>
              <a:t>, </a:t>
            </a:r>
            <a:r>
              <a:rPr lang="en-US" noProof="0" dirty="0" err="1"/>
              <a:t>volores</a:t>
            </a:r>
            <a:r>
              <a:rPr lang="en-US" noProof="0" dirty="0"/>
              <a:t> </a:t>
            </a:r>
            <a:r>
              <a:rPr lang="en-US" noProof="0" dirty="0" err="1"/>
              <a:t>tibus</a:t>
            </a:r>
            <a:r>
              <a:rPr lang="en-US" noProof="0" dirty="0"/>
              <a:t>, </a:t>
            </a:r>
            <a:r>
              <a:rPr lang="en-US" noProof="0" dirty="0" err="1"/>
              <a:t>aut</a:t>
            </a:r>
            <a:r>
              <a:rPr lang="en-US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411215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3A7F3A-8594-48EA-BB0A-4682625225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20793" y="886608"/>
            <a:ext cx="5868590" cy="605308"/>
          </a:xfr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00" b="1" kern="1200" dirty="0" smtClean="0">
                <a:solidFill>
                  <a:srgbClr val="E74C2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342900" indent="0">
              <a:buNone/>
              <a:defRPr>
                <a:solidFill>
                  <a:srgbClr val="E74C2D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ro-R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4BED1-7F4F-42C1-B627-86A72B1ABC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0792" y="1860885"/>
            <a:ext cx="7110386" cy="4668253"/>
          </a:xfrm>
        </p:spPr>
        <p:txBody>
          <a:bodyPr>
            <a:normAutofit/>
          </a:bodyPr>
          <a:lstStyle>
            <a:lvl1pPr algn="just">
              <a:defRPr sz="1500">
                <a:solidFill>
                  <a:srgbClr val="2F3970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19276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AF245-0072-43F9-9788-73D3A9F4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721547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06FD-A6FF-43C1-BDFB-F7937325F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8F845-5966-4540-BD70-46F0784B2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B469A-18F4-4BD9-BEA4-0D06954C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EDBD-31CB-4077-A722-1ACE1489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8C530-62A4-4E75-AF01-1B601256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12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B730-9859-4E3B-A7AB-85B85356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A2CAF-36EC-4A38-8DC7-12316EEA1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1035-4FD1-432A-BB03-BD216C9D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46897-34EA-4E5B-B202-13714618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E5728-5DC7-45B4-BC12-9CE8636D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99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2258-9175-4636-B563-610B7B0B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43EC0-C3CB-4F52-9262-65BC26DB2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36927-A00F-47D5-8637-12AF2595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CA107-41D4-4E59-BE3D-1045B6D2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C4187-8989-428E-989C-CBA46913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0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4B44-C222-410B-83B8-CCD68F84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C790-C240-4FDB-A307-45F9E56BF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21DCF-8A30-48E7-937B-E16B59C30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BC252-7A42-4569-BDD8-88CA93C1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0273A-6C02-4243-BE99-2310F6FE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D248C-82EB-4E92-B6F5-3440609B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590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07C9-F7C8-4772-8B1E-E2D035D6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7E852-7C49-48EC-BB05-447D70E2F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4AE8-D551-45A4-B68B-FC347C4D7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F05DD-80E5-4868-8778-EE7542246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0E79D9-BE7A-49F7-A9C5-425D476FB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C95B0-230D-485C-9BEF-B42469A5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09A7D-1EA5-4C4E-9FDF-162F29B5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ABCD3-3090-4CA2-9DA7-D701DFD1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76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C4E0-AFFA-4CA0-BAAD-8D31EF87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1D939-6FCF-4496-BEAE-F8B69620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01D7E-7CFA-4B0C-B5B0-6696E035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83EFA-B1C1-453C-A701-36C11F14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CaseCode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7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671DB-801C-42C7-ADBA-044FC5E4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43D8D-A812-439C-B5CB-21CB5959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43527-9B78-4D7A-9747-83F79E66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315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F3F5-4341-415D-8609-46C8884F7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ADACF-897B-4BA0-AD18-790DF7C56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C2FB4-EF8B-4F77-9AA9-47EE12186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4CF40-23CD-45C3-A549-880E5253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4656F-6B89-49EE-BF27-AC064F05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0B89D-DEF7-4E9F-B150-75F68A67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36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A25C-0330-4DFD-96A1-3C8D8136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C693A-665C-4EDC-8402-A5CF92BB3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3DEFA-4553-4753-B04D-882171097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4F816-66B3-4B90-9443-4C32E854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003E0-DE1F-40DA-BD65-40C1E77C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124EC-6EF2-424F-9F0D-2A8F9725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588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9269-0BDF-4F18-B1AC-BD30120C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7A5F5-D875-45D4-A888-80EBAFC0D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CCED3-6D97-4C37-B3CF-4D21D95EB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5CA40-0E75-4255-8514-8792A4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FFF88-7BD4-4C4D-82D2-90155B0B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68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4895B-E909-4769-ABD7-42D456D53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48054-F3B5-4834-96C0-792593702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0C579-750F-4974-AB6C-81BB3C68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7548-8A5F-490F-9DB8-87945814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CA35C-F455-432A-AAD4-C1EAB4CF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8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80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4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376237" y="6476999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>
                <a:solidFill>
                  <a:schemeClr val="bg1"/>
                </a:solidFill>
              </a:rPr>
              <a:t>Copyright © 2017 Deloitte Development LLC. All rights reserved.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6"/>
            </p:custDataLst>
            <p:extLst>
              <p:ext uri="{D42A27DB-BD31-4B8C-83A1-F6EECF244321}">
                <p14:modId xmlns:p14="http://schemas.microsoft.com/office/powerpoint/2010/main" val="17911766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" name="think-cell Slide" r:id="rId47" imgW="270" imgH="270" progId="TCLayout.ActiveDocument.1">
                  <p:embed/>
                </p:oleObj>
              </mc:Choice>
              <mc:Fallback>
                <p:oleObj name="think-cell Slide" r:id="rId4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  <p:sldLayoutId id="2147483761" r:id="rId41"/>
    <p:sldLayoutId id="2147483763" r:id="rId42"/>
    <p:sldLayoutId id="2147483776" r:id="rId43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4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237" userDrawn="1">
          <p15:clr>
            <a:srgbClr val="F26B43"/>
          </p15:clr>
        </p15:guide>
        <p15:guide id="5" pos="5523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0" pos="3721" userDrawn="1">
          <p15:clr>
            <a:srgbClr val="F26B43"/>
          </p15:clr>
        </p15:guide>
        <p15:guide id="11" orient="horz" pos="236" userDrawn="1">
          <p15:clr>
            <a:srgbClr val="F26B43"/>
          </p15:clr>
        </p15:guide>
        <p15:guide id="12" pos="1022" userDrawn="1">
          <p15:clr>
            <a:srgbClr val="F26B43"/>
          </p15:clr>
        </p15:guide>
        <p15:guide id="13" pos="1137" userDrawn="1">
          <p15:clr>
            <a:srgbClr val="F26B43"/>
          </p15:clr>
        </p15:guide>
        <p15:guide id="14" pos="1920" userDrawn="1">
          <p15:clr>
            <a:srgbClr val="F26B43"/>
          </p15:clr>
        </p15:guide>
        <p15:guide id="15" pos="2033" userDrawn="1">
          <p15:clr>
            <a:srgbClr val="F26B43"/>
          </p15:clr>
        </p15:guide>
        <p15:guide id="16" pos="4620" userDrawn="1">
          <p15:clr>
            <a:srgbClr val="F26B43"/>
          </p15:clr>
        </p15:guide>
        <p15:guide id="17" pos="2823" userDrawn="1">
          <p15:clr>
            <a:srgbClr val="F26B43"/>
          </p15:clr>
        </p15:guide>
        <p15:guide id="18" pos="2937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4734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139E5-039E-4B82-9612-5AB0D566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AC578-361C-459B-A601-0F83F9E92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BF304-413E-485F-A1BB-E364228A9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EB14-28F7-476F-94EE-BED7FBDA6D74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38FE5-F77F-43A1-8318-B83AD8426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5AE55-2A8D-4775-95FE-3139DAF9A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3080-5847-482C-B446-F2372B26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5BC562EB-24C8-4BD5-932D-515FF6E0A1AE}"/>
              </a:ext>
            </a:extLst>
          </p:cNvPr>
          <p:cNvSpPr txBox="1">
            <a:spLocks/>
          </p:cNvSpPr>
          <p:nvPr/>
        </p:nvSpPr>
        <p:spPr bwMode="gray">
          <a:xfrm>
            <a:off x="268801" y="5140795"/>
            <a:ext cx="8606398" cy="13002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 sz="1200" b="0" kern="1200">
                <a:solidFill>
                  <a:schemeClr val="tx1"/>
                </a:solidFill>
                <a:latin typeface="Verdana"/>
                <a:ea typeface="+mn-ea"/>
                <a:cs typeface="+mn-cs"/>
                <a:sym typeface="Verdana"/>
              </a:defRPr>
            </a:lvl1pPr>
            <a:lvl2pPr marL="457189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None/>
              <a:defRPr lang="en-US"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None/>
              <a:defRPr lang="en-U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798513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en-U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Robotics &amp; Intelligent Automation – Scaling</a:t>
            </a:r>
          </a:p>
          <a:p>
            <a:pPr>
              <a:defRPr/>
            </a:pPr>
            <a:r>
              <a:rPr lang="en-US" sz="1800" i="1" dirty="0">
                <a:solidFill>
                  <a:schemeClr val="accent1"/>
                </a:solidFill>
              </a:rPr>
              <a:t>A Digital solution to automating transactional work that empowers valuable labor and improves operational efficiency</a:t>
            </a:r>
            <a:endParaRPr lang="en-US" sz="1800" b="1" i="1" dirty="0">
              <a:solidFill>
                <a:srgbClr val="86BC25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0">
              <a:defRPr/>
            </a:pP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Segoe UI Light" panose="020B0502040204020203" pitchFamily="34" charset="0"/>
                <a:sym typeface="Verdana"/>
              </a:rPr>
              <a:t>April </a:t>
            </a:r>
            <a:r>
              <a:rPr lang="en-US" sz="1600" b="1" dirty="0">
                <a:latin typeface="+mj-lt"/>
                <a:cs typeface="Segoe UI Light" panose="020B0502040204020203" pitchFamily="34" charset="0"/>
              </a:rPr>
              <a:t>24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Segoe UI Light" panose="020B0502040204020203" pitchFamily="34" charset="0"/>
                <a:sym typeface="Verdana"/>
              </a:rPr>
              <a:t>, 2019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E99675-B38D-4673-9AD7-F506A8A063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719" y="933334"/>
            <a:ext cx="3656450" cy="36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9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E098B61-0036-4644-A7DF-A28F11DBF079}"/>
              </a:ext>
            </a:extLst>
          </p:cNvPr>
          <p:cNvSpPr txBox="1">
            <a:spLocks/>
          </p:cNvSpPr>
          <p:nvPr/>
        </p:nvSpPr>
        <p:spPr bwMode="gray"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Scaling Bots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7F5840AE-D7DC-493F-914C-D9B12EEEF0AB}"/>
              </a:ext>
            </a:extLst>
          </p:cNvPr>
          <p:cNvSpPr txBox="1">
            <a:spLocks/>
          </p:cNvSpPr>
          <p:nvPr/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SzPct val="100000"/>
              <a:buFontTx/>
              <a:buNone/>
              <a:defRPr sz="15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27000" indent="-127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9400" indent="-127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800" indent="-1270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4200" indent="-127000" algn="l" defTabSz="798513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tabLst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 following table discusses the differences between the initial bots your organization develops and what should be used when you truly begin to scale bots.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A09E428-5460-4EEF-9140-96A5B5720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6179"/>
              </p:ext>
            </p:extLst>
          </p:nvPr>
        </p:nvGraphicFramePr>
        <p:xfrm>
          <a:off x="376237" y="1242600"/>
          <a:ext cx="8391525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9799">
                  <a:extLst>
                    <a:ext uri="{9D8B030D-6E8A-4147-A177-3AD203B41FA5}">
                      <a16:colId xmlns:a16="http://schemas.microsoft.com/office/drawing/2014/main" val="2410755214"/>
                    </a:ext>
                  </a:extLst>
                </a:gridCol>
                <a:gridCol w="2770909">
                  <a:extLst>
                    <a:ext uri="{9D8B030D-6E8A-4147-A177-3AD203B41FA5}">
                      <a16:colId xmlns:a16="http://schemas.microsoft.com/office/drawing/2014/main" val="2681155891"/>
                    </a:ext>
                  </a:extLst>
                </a:gridCol>
                <a:gridCol w="3650817">
                  <a:extLst>
                    <a:ext uri="{9D8B030D-6E8A-4147-A177-3AD203B41FA5}">
                      <a16:colId xmlns:a16="http://schemas.microsoft.com/office/drawing/2014/main" val="2962318471"/>
                    </a:ext>
                  </a:extLst>
                </a:gridCol>
              </a:tblGrid>
              <a:tr h="20514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Process/Document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First 5-10 Bots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Scaling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03921"/>
                  </a:ext>
                </a:extLst>
              </a:tr>
              <a:tr h="5564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Process Definition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Templates confirmed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Detailed reviews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Regular updates to POCs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Signoffs delayed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Template finalized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Process documented in 1-2 business days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Review/signoff by Process Lead only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Updates pushed to change requests post-deployment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533581"/>
                  </a:ext>
                </a:extLst>
              </a:tr>
              <a:tr h="65758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Detailed test scripts developed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Real-time updates to test scripts during UAT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Continuous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Test scripts built as part of the PDD 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Test scripts/data locked down and signed off during PDD development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Updates pushed to change requests post-deployment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08937"/>
                  </a:ext>
                </a:extLst>
              </a:tr>
              <a:tr h="64274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Continuous reviews by process leads, leadership, governance boards, IT, and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Governance board reviews to determine if process is a good automation candidate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Reviews by the Process Owner at set points in the development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07948"/>
                  </a:ext>
                </a:extLst>
              </a:tr>
              <a:tr h="4552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Software/Process Authority to Operate (ATO) or Authority to Test (ATT)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ATOs/ATTs required for the robotics software, process, and systems the process touches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ATOs/ATTs not required for every automation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Annual review/refresh of the ATO/ATT for audits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901120"/>
                  </a:ext>
                </a:extLst>
              </a:tr>
              <a:tr h="4552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IT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Extensive setup required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Defined processes on capacity and workload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IT Environment is established with minimal updates required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New processes are deployed quickly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5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09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76237" y="651600"/>
            <a:ext cx="8391525" cy="457200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Five key stages define minimum requirements and additional considerations for an organization as they progress through the scaling roadmap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317499"/>
            <a:ext cx="8391525" cy="334101"/>
          </a:xfrm>
        </p:spPr>
        <p:txBody>
          <a:bodyPr/>
          <a:lstStyle/>
          <a:p>
            <a:r>
              <a:rPr lang="en-US" b="1" dirty="0"/>
              <a:t>Scaling Roadmap Overview</a:t>
            </a:r>
            <a:endParaRPr lang="en-US" dirty="0"/>
          </a:p>
        </p:txBody>
      </p:sp>
      <p:sp>
        <p:nvSpPr>
          <p:cNvPr id="78" name="Source">
            <a:extLst>
              <a:ext uri="{FF2B5EF4-FFF2-40B4-BE49-F238E27FC236}">
                <a16:creationId xmlns:a16="http://schemas.microsoft.com/office/drawing/2014/main" id="{05A88201-E709-4CCB-BA37-6DF41E916779}"/>
              </a:ext>
            </a:extLst>
          </p:cNvPr>
          <p:cNvSpPr txBox="1"/>
          <p:nvPr/>
        </p:nvSpPr>
        <p:spPr>
          <a:xfrm>
            <a:off x="384220" y="6411941"/>
            <a:ext cx="8343898" cy="23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buSzPct val="100000"/>
            </a:pPr>
            <a:r>
              <a:rPr lang="en-US" sz="900" i="1" dirty="0"/>
              <a:t>*The bot range scale is used for reference and may not directly reflect the number of automations deployed.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6F9DB9-CC30-4C8E-A73A-41A6DD2B0C1C}"/>
              </a:ext>
            </a:extLst>
          </p:cNvPr>
          <p:cNvGrpSpPr/>
          <p:nvPr/>
        </p:nvGrpSpPr>
        <p:grpSpPr>
          <a:xfrm>
            <a:off x="424993" y="1203503"/>
            <a:ext cx="8303125" cy="691208"/>
            <a:chOff x="666025" y="1100709"/>
            <a:chExt cx="8112215" cy="69120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5063E26-87D9-4398-8169-F3C756E49170}"/>
                </a:ext>
              </a:extLst>
            </p:cNvPr>
            <p:cNvCxnSpPr>
              <a:cxnSpLocks/>
            </p:cNvCxnSpPr>
            <p:nvPr/>
          </p:nvCxnSpPr>
          <p:spPr>
            <a:xfrm>
              <a:off x="801426" y="1560736"/>
              <a:ext cx="7976814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326D5D5-376D-4F24-85BE-87D12B0F74FB}"/>
                </a:ext>
              </a:extLst>
            </p:cNvPr>
            <p:cNvGrpSpPr/>
            <p:nvPr/>
          </p:nvGrpSpPr>
          <p:grpSpPr>
            <a:xfrm>
              <a:off x="801426" y="1276112"/>
              <a:ext cx="594360" cy="353204"/>
              <a:chOff x="1281906" y="1326912"/>
              <a:chExt cx="594360" cy="353204"/>
            </a:xfrm>
          </p:grpSpPr>
          <p:sp>
            <p:nvSpPr>
              <p:cNvPr id="14" name="Text Box 49">
                <a:extLst>
                  <a:ext uri="{FF2B5EF4-FFF2-40B4-BE49-F238E27FC236}">
                    <a16:creationId xmlns:a16="http://schemas.microsoft.com/office/drawing/2014/main" id="{F63AB03F-87B6-454A-8B07-021B788CE5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1906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0</a:t>
                </a:r>
              </a:p>
            </p:txBody>
          </p:sp>
          <p:sp>
            <p:nvSpPr>
              <p:cNvPr id="28" name="Oval 61">
                <a:extLst>
                  <a:ext uri="{FF2B5EF4-FFF2-40B4-BE49-F238E27FC236}">
                    <a16:creationId xmlns:a16="http://schemas.microsoft.com/office/drawing/2014/main" id="{D3B5E0FB-6501-426B-9D94-4874B75A7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0506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BB557E-BD3C-4E00-B838-0B6C5A2B0294}"/>
                </a:ext>
              </a:extLst>
            </p:cNvPr>
            <p:cNvGrpSpPr/>
            <p:nvPr/>
          </p:nvGrpSpPr>
          <p:grpSpPr>
            <a:xfrm>
              <a:off x="2277917" y="1276112"/>
              <a:ext cx="594360" cy="353204"/>
              <a:chOff x="2477928" y="1326912"/>
              <a:chExt cx="594360" cy="353204"/>
            </a:xfrm>
          </p:grpSpPr>
          <p:sp>
            <p:nvSpPr>
              <p:cNvPr id="16" name="Text Box 51">
                <a:extLst>
                  <a:ext uri="{FF2B5EF4-FFF2-40B4-BE49-F238E27FC236}">
                    <a16:creationId xmlns:a16="http://schemas.microsoft.com/office/drawing/2014/main" id="{AE29052E-0764-4F5B-A564-0A3A5CDED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7928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1 - 5</a:t>
                </a:r>
              </a:p>
            </p:txBody>
          </p:sp>
          <p:sp>
            <p:nvSpPr>
              <p:cNvPr id="30" name="Oval 63">
                <a:extLst>
                  <a:ext uri="{FF2B5EF4-FFF2-40B4-BE49-F238E27FC236}">
                    <a16:creationId xmlns:a16="http://schemas.microsoft.com/office/drawing/2014/main" id="{57B83D2F-5F37-4B57-9223-44786E9B6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528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DCEA274-A87B-4E05-835C-CA676CCE673A}"/>
                </a:ext>
              </a:extLst>
            </p:cNvPr>
            <p:cNvGrpSpPr/>
            <p:nvPr/>
          </p:nvGrpSpPr>
          <p:grpSpPr>
            <a:xfrm>
              <a:off x="3754408" y="1276112"/>
              <a:ext cx="594360" cy="353204"/>
              <a:chOff x="3673950" y="1326912"/>
              <a:chExt cx="594360" cy="353204"/>
            </a:xfrm>
          </p:grpSpPr>
          <p:sp>
            <p:nvSpPr>
              <p:cNvPr id="18" name="Text Box 53">
                <a:extLst>
                  <a:ext uri="{FF2B5EF4-FFF2-40B4-BE49-F238E27FC236}">
                    <a16:creationId xmlns:a16="http://schemas.microsoft.com/office/drawing/2014/main" id="{49444BCE-F309-4E26-AEB8-AB6DF4BB7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3950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5 - 10</a:t>
                </a:r>
              </a:p>
            </p:txBody>
          </p:sp>
          <p:sp>
            <p:nvSpPr>
              <p:cNvPr id="32" name="Oval 65">
                <a:extLst>
                  <a:ext uri="{FF2B5EF4-FFF2-40B4-BE49-F238E27FC236}">
                    <a16:creationId xmlns:a16="http://schemas.microsoft.com/office/drawing/2014/main" id="{7CBB3290-B562-49B3-91C7-9347B384B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550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D2436F8-C90F-4302-B255-FC74FE5D2B85}"/>
                </a:ext>
              </a:extLst>
            </p:cNvPr>
            <p:cNvGrpSpPr/>
            <p:nvPr/>
          </p:nvGrpSpPr>
          <p:grpSpPr>
            <a:xfrm>
              <a:off x="6707390" y="1276112"/>
              <a:ext cx="594360" cy="353204"/>
              <a:chOff x="6065994" y="1326912"/>
              <a:chExt cx="594360" cy="353204"/>
            </a:xfrm>
          </p:grpSpPr>
          <p:sp>
            <p:nvSpPr>
              <p:cNvPr id="24" name="Text Box 57">
                <a:extLst>
                  <a:ext uri="{FF2B5EF4-FFF2-40B4-BE49-F238E27FC236}">
                    <a16:creationId xmlns:a16="http://schemas.microsoft.com/office/drawing/2014/main" id="{57144270-749F-497D-82D2-4C94626B5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65994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20 - 50</a:t>
                </a:r>
              </a:p>
            </p:txBody>
          </p:sp>
          <p:sp>
            <p:nvSpPr>
              <p:cNvPr id="35" name="Oval 68">
                <a:extLst>
                  <a:ext uri="{FF2B5EF4-FFF2-40B4-BE49-F238E27FC236}">
                    <a16:creationId xmlns:a16="http://schemas.microsoft.com/office/drawing/2014/main" id="{8346291B-2743-4FAA-A097-961C2E147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4594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DCC8FD4-753E-4301-B551-08088FA3A66C}"/>
                </a:ext>
              </a:extLst>
            </p:cNvPr>
            <p:cNvGrpSpPr/>
            <p:nvPr/>
          </p:nvGrpSpPr>
          <p:grpSpPr>
            <a:xfrm>
              <a:off x="8183880" y="1276112"/>
              <a:ext cx="594360" cy="353204"/>
              <a:chOff x="7262019" y="1326912"/>
              <a:chExt cx="594360" cy="353204"/>
            </a:xfrm>
          </p:grpSpPr>
          <p:sp>
            <p:nvSpPr>
              <p:cNvPr id="26" name="Text Box 59">
                <a:extLst>
                  <a:ext uri="{FF2B5EF4-FFF2-40B4-BE49-F238E27FC236}">
                    <a16:creationId xmlns:a16="http://schemas.microsoft.com/office/drawing/2014/main" id="{CB29C27F-D8EC-425B-BAA8-35D841E1CB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62019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50+</a:t>
                </a:r>
              </a:p>
            </p:txBody>
          </p:sp>
          <p:sp>
            <p:nvSpPr>
              <p:cNvPr id="37" name="Oval 70">
                <a:extLst>
                  <a:ext uri="{FF2B5EF4-FFF2-40B4-BE49-F238E27FC236}">
                    <a16:creationId xmlns:a16="http://schemas.microsoft.com/office/drawing/2014/main" id="{28C5BA2D-8314-4D1E-AEF1-4C1E988D0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0619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42ED03-8E19-4A41-AA6A-7DC98C24EE8F}"/>
                </a:ext>
              </a:extLst>
            </p:cNvPr>
            <p:cNvGrpSpPr/>
            <p:nvPr/>
          </p:nvGrpSpPr>
          <p:grpSpPr>
            <a:xfrm>
              <a:off x="5230899" y="1276112"/>
              <a:ext cx="594360" cy="353204"/>
              <a:chOff x="4869972" y="1326912"/>
              <a:chExt cx="594360" cy="353204"/>
            </a:xfrm>
          </p:grpSpPr>
          <p:sp>
            <p:nvSpPr>
              <p:cNvPr id="22" name="Text Box 55">
                <a:extLst>
                  <a:ext uri="{FF2B5EF4-FFF2-40B4-BE49-F238E27FC236}">
                    <a16:creationId xmlns:a16="http://schemas.microsoft.com/office/drawing/2014/main" id="{E8FF1082-4EE7-4D95-80F8-E65464A278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9972" y="1326912"/>
                <a:ext cx="594360" cy="14619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10 - 20</a:t>
                </a:r>
              </a:p>
            </p:txBody>
          </p:sp>
          <p:sp>
            <p:nvSpPr>
              <p:cNvPr id="38" name="Oval 71">
                <a:extLst>
                  <a:ext uri="{FF2B5EF4-FFF2-40B4-BE49-F238E27FC236}">
                    <a16:creationId xmlns:a16="http://schemas.microsoft.com/office/drawing/2014/main" id="{0BF03CE1-D28B-4432-A045-61F2E5FC4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8572" y="1542956"/>
                <a:ext cx="137160" cy="1371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sz="1000" dirty="0">
                  <a:solidFill>
                    <a:srgbClr val="53565A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1C0AF45-D88F-493D-83AE-C42D44E8F0C1}"/>
                </a:ext>
              </a:extLst>
            </p:cNvPr>
            <p:cNvGrpSpPr/>
            <p:nvPr/>
          </p:nvGrpSpPr>
          <p:grpSpPr>
            <a:xfrm>
              <a:off x="4160372" y="1100709"/>
              <a:ext cx="1189056" cy="562998"/>
              <a:chOff x="-2707816" y="3888987"/>
              <a:chExt cx="1189056" cy="562998"/>
            </a:xfrm>
          </p:grpSpPr>
          <p:sp>
            <p:nvSpPr>
              <p:cNvPr id="41" name="Star: 5 Points 40">
                <a:extLst>
                  <a:ext uri="{FF2B5EF4-FFF2-40B4-BE49-F238E27FC236}">
                    <a16:creationId xmlns:a16="http://schemas.microsoft.com/office/drawing/2014/main" id="{15532DD5-BA30-4886-93DD-F47CD1B71A49}"/>
                  </a:ext>
                </a:extLst>
              </p:cNvPr>
              <p:cNvSpPr/>
              <p:nvPr/>
            </p:nvSpPr>
            <p:spPr bwMode="gray">
              <a:xfrm>
                <a:off x="-2236965" y="4213090"/>
                <a:ext cx="238895" cy="238895"/>
              </a:xfrm>
              <a:prstGeom prst="star5">
                <a:avLst/>
              </a:prstGeom>
              <a:solidFill>
                <a:schemeClr val="accent4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 Box 49">
                <a:extLst>
                  <a:ext uri="{FF2B5EF4-FFF2-40B4-BE49-F238E27FC236}">
                    <a16:creationId xmlns:a16="http://schemas.microsoft.com/office/drawing/2014/main" id="{BDFCB518-8A3F-428F-9CD8-60325B4FCE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707816" y="3888987"/>
                <a:ext cx="1189056" cy="2923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 lIns="0" tIns="0" rIns="0" bIns="0" anchor="b" anchorCtr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000" dirty="0">
                    <a:solidFill>
                      <a:srgbClr val="000000"/>
                    </a:solidFill>
                    <a:ea typeface="ＭＳ Ｐゴシック" charset="-128"/>
                  </a:rPr>
                  <a:t>[Organization] Progress</a:t>
                </a:r>
              </a:p>
            </p:txBody>
          </p:sp>
        </p:grpSp>
        <p:sp>
          <p:nvSpPr>
            <p:cNvPr id="82" name="Text Box 49">
              <a:extLst>
                <a:ext uri="{FF2B5EF4-FFF2-40B4-BE49-F238E27FC236}">
                  <a16:creationId xmlns:a16="http://schemas.microsoft.com/office/drawing/2014/main" id="{FCF8D1AC-D963-48AE-933C-CBB820552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025" y="1645723"/>
              <a:ext cx="1371600" cy="146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rIns="0" bIns="0" anchor="b" anchorCtr="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000" dirty="0">
                  <a:solidFill>
                    <a:srgbClr val="000000"/>
                  </a:solidFill>
                  <a:ea typeface="ＭＳ Ｐゴシック" charset="-128"/>
                </a:rPr>
                <a:t># of automations*</a:t>
              </a:r>
            </a:p>
          </p:txBody>
        </p:sp>
      </p:grpSp>
      <p:sp>
        <p:nvSpPr>
          <p:cNvPr id="19" name="AutoShape 3"/>
          <p:cNvSpPr>
            <a:spLocks noChangeArrowheads="1"/>
          </p:cNvSpPr>
          <p:nvPr/>
        </p:nvSpPr>
        <p:spPr bwMode="gray">
          <a:xfrm rot="5400000">
            <a:off x="1080976" y="1488239"/>
            <a:ext cx="467596" cy="1508760"/>
          </a:xfrm>
          <a:prstGeom prst="rect">
            <a:avLst/>
          </a:prstGeom>
          <a:solidFill>
            <a:srgbClr val="009A44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lIns="91440" tIns="91440" rIns="91440" bIns="91440" anchor="ctr"/>
          <a:lstStyle/>
          <a:p>
            <a:pPr algn="ctr" eaLnBrk="1" fontAlgn="auto" hangingPunct="1"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Engage</a:t>
            </a:r>
          </a:p>
        </p:txBody>
      </p:sp>
      <p:sp>
        <p:nvSpPr>
          <p:cNvPr id="20" name="Freeform 4"/>
          <p:cNvSpPr>
            <a:spLocks/>
          </p:cNvSpPr>
          <p:nvPr/>
        </p:nvSpPr>
        <p:spPr bwMode="gray">
          <a:xfrm>
            <a:off x="560394" y="2550160"/>
            <a:ext cx="1508760" cy="374063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9A44"/>
            </a:solidFill>
            <a:prstDash val="solid"/>
            <a:round/>
            <a:headEnd/>
            <a:tailEnd/>
          </a:ln>
          <a:effectLst/>
        </p:spPr>
        <p:txBody>
          <a:bodyPr lIns="45720" tIns="45720" rIns="45720" bIns="45720"/>
          <a:lstStyle/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Identify stakeholders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RPA 101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Roadmap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Technology assessment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Engage IT</a:t>
            </a: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gray">
          <a:xfrm rot="5400000">
            <a:off x="2697989" y="1488240"/>
            <a:ext cx="467598" cy="1508760"/>
          </a:xfrm>
          <a:prstGeom prst="rect">
            <a:avLst/>
          </a:prstGeom>
          <a:solidFill>
            <a:srgbClr val="0097A9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lIns="91440" tIns="91440" rIns="91440" bIns="91440" anchor="ctr"/>
          <a:lstStyle/>
          <a:p>
            <a:pPr algn="ctr" eaLnBrk="1" fontAlgn="auto" hangingPunct="1"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Pilot</a:t>
            </a:r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gray">
          <a:xfrm rot="5400000">
            <a:off x="4315003" y="1488240"/>
            <a:ext cx="467598" cy="1508760"/>
          </a:xfrm>
          <a:prstGeom prst="rect">
            <a:avLst/>
          </a:prstGeom>
          <a:solidFill>
            <a:srgbClr val="2392D2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lIns="91440" tIns="91440" rIns="91440" bIns="91440" anchor="ctr"/>
          <a:lstStyle/>
          <a:p>
            <a:pPr algn="ctr" eaLnBrk="1" fontAlgn="auto" hangingPunct="1"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Preparing to Scale</a:t>
            </a:r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gray">
          <a:xfrm rot="5400000">
            <a:off x="5974531" y="1445726"/>
            <a:ext cx="467598" cy="1593788"/>
          </a:xfrm>
          <a:prstGeom prst="rect">
            <a:avLst/>
          </a:prstGeom>
          <a:solidFill>
            <a:srgbClr val="86BC25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lIns="91440" tIns="91440" rIns="91440" bIns="91440" anchor="ctr"/>
          <a:lstStyle/>
          <a:p>
            <a:pPr algn="ctr" eaLnBrk="1" fontAlgn="auto" hangingPunct="1"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Managed Capability</a:t>
            </a: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gray">
          <a:xfrm rot="5400000">
            <a:off x="7666334" y="1414634"/>
            <a:ext cx="467598" cy="1655969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lIns="91440" tIns="91440" rIns="91440" bIns="91440" anchor="ctr"/>
          <a:lstStyle/>
          <a:p>
            <a:pPr algn="ctr" eaLnBrk="1" fontAlgn="auto" hangingPunct="1"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Scale Across </a:t>
            </a:r>
            <a:br>
              <a:rPr lang="en-US" sz="1200" dirty="0">
                <a:solidFill>
                  <a:schemeClr val="bg1"/>
                </a:solidFill>
                <a:latin typeface="+mj-lt"/>
              </a:rPr>
            </a:br>
            <a:r>
              <a:rPr lang="en-US" sz="1200" dirty="0">
                <a:solidFill>
                  <a:schemeClr val="bg1"/>
                </a:solidFill>
                <a:latin typeface="+mj-lt"/>
              </a:rPr>
              <a:t>the Enterprise</a:t>
            </a:r>
          </a:p>
        </p:txBody>
      </p:sp>
      <p:sp>
        <p:nvSpPr>
          <p:cNvPr id="70" name="Freeform 4">
            <a:extLst>
              <a:ext uri="{FF2B5EF4-FFF2-40B4-BE49-F238E27FC236}">
                <a16:creationId xmlns:a16="http://schemas.microsoft.com/office/drawing/2014/main" id="{162075DA-E44C-4A3A-9A9A-77FACCEB877D}"/>
              </a:ext>
            </a:extLst>
          </p:cNvPr>
          <p:cNvSpPr>
            <a:spLocks/>
          </p:cNvSpPr>
          <p:nvPr/>
        </p:nvSpPr>
        <p:spPr bwMode="gray">
          <a:xfrm>
            <a:off x="2177406" y="2550160"/>
            <a:ext cx="1508760" cy="374063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97A9"/>
            </a:solidFill>
            <a:prstDash val="solid"/>
            <a:round/>
            <a:headEnd/>
            <a:tailEnd/>
          </a:ln>
          <a:effectLst/>
        </p:spPr>
        <p:txBody>
          <a:bodyPr lIns="45720" tIns="45720" rIns="45720" bIns="45720"/>
          <a:lstStyle/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Assess and select process(</a:t>
            </a:r>
            <a:r>
              <a:rPr lang="en-US" sz="1400" dirty="0" err="1"/>
              <a:t>es</a:t>
            </a:r>
            <a:r>
              <a:rPr lang="en-US" sz="1400" dirty="0"/>
              <a:t>)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RPA Software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Develop bot(s)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Initial O&amp;M plan for bot(s)</a:t>
            </a:r>
          </a:p>
        </p:txBody>
      </p:sp>
      <p:sp>
        <p:nvSpPr>
          <p:cNvPr id="72" name="Freeform 4">
            <a:extLst>
              <a:ext uri="{FF2B5EF4-FFF2-40B4-BE49-F238E27FC236}">
                <a16:creationId xmlns:a16="http://schemas.microsoft.com/office/drawing/2014/main" id="{D1734D9E-FBF6-4C05-AB7C-967DC80E7481}"/>
              </a:ext>
            </a:extLst>
          </p:cNvPr>
          <p:cNvSpPr>
            <a:spLocks/>
          </p:cNvSpPr>
          <p:nvPr/>
        </p:nvSpPr>
        <p:spPr bwMode="gray">
          <a:xfrm>
            <a:off x="3794418" y="2550160"/>
            <a:ext cx="1508760" cy="374063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2392D2"/>
            </a:solidFill>
            <a:prstDash val="solid"/>
            <a:round/>
            <a:headEnd/>
            <a:tailEnd/>
          </a:ln>
          <a:effectLst/>
        </p:spPr>
        <p:txBody>
          <a:bodyPr lIns="45720" tIns="45720" rIns="45720" bIns="45720"/>
          <a:lstStyle/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“Enterprise” Solution 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RPA Governance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Engage Security and Review Boards 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Standard process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Development Approach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Training plan</a:t>
            </a:r>
          </a:p>
        </p:txBody>
      </p:sp>
      <p:sp>
        <p:nvSpPr>
          <p:cNvPr id="74" name="Freeform 4">
            <a:extLst>
              <a:ext uri="{FF2B5EF4-FFF2-40B4-BE49-F238E27FC236}">
                <a16:creationId xmlns:a16="http://schemas.microsoft.com/office/drawing/2014/main" id="{08E4EB23-B1AF-4A35-8085-DFBFB1B03F98}"/>
              </a:ext>
            </a:extLst>
          </p:cNvPr>
          <p:cNvSpPr>
            <a:spLocks/>
          </p:cNvSpPr>
          <p:nvPr/>
        </p:nvSpPr>
        <p:spPr bwMode="gray">
          <a:xfrm>
            <a:off x="5409061" y="2561360"/>
            <a:ext cx="1596163" cy="374063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86BC25"/>
            </a:solidFill>
            <a:prstDash val="solid"/>
            <a:round/>
            <a:headEnd/>
            <a:tailEnd/>
          </a:ln>
          <a:effectLst/>
        </p:spPr>
        <p:txBody>
          <a:bodyPr lIns="45720" tIns="45720" rIns="45720" bIns="45720"/>
          <a:lstStyle/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Finalize hosting 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Abridged process documents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Contracts for surge staff 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Deploy O&amp;M plan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Workforce Transformation</a:t>
            </a:r>
          </a:p>
        </p:txBody>
      </p:sp>
      <p:sp>
        <p:nvSpPr>
          <p:cNvPr id="77" name="Freeform 4">
            <a:extLst>
              <a:ext uri="{FF2B5EF4-FFF2-40B4-BE49-F238E27FC236}">
                <a16:creationId xmlns:a16="http://schemas.microsoft.com/office/drawing/2014/main" id="{513DDC05-5E26-44FB-95CA-D9CD2012BC32}"/>
              </a:ext>
            </a:extLst>
          </p:cNvPr>
          <p:cNvSpPr>
            <a:spLocks/>
          </p:cNvSpPr>
          <p:nvPr/>
        </p:nvSpPr>
        <p:spPr bwMode="gray">
          <a:xfrm>
            <a:off x="7064849" y="2576600"/>
            <a:ext cx="1663269" cy="374063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62B5E5"/>
            </a:solidFill>
            <a:prstDash val="solid"/>
            <a:round/>
            <a:headEnd/>
            <a:tailEnd/>
          </a:ln>
          <a:effectLst/>
        </p:spPr>
        <p:txBody>
          <a:bodyPr lIns="45720" tIns="45720" rIns="45720" bIns="45720"/>
          <a:lstStyle/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“Enterprise” Approach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Marketing/</a:t>
            </a:r>
            <a:br>
              <a:rPr lang="en-US" sz="1400" dirty="0"/>
            </a:br>
            <a:r>
              <a:rPr lang="en-US" sz="1400" dirty="0"/>
              <a:t>communications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Lessons learned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Track metrics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400" dirty="0"/>
              <a:t>Introduce new technologies</a:t>
            </a:r>
          </a:p>
          <a:p>
            <a:pPr marL="114300" lvl="1" indent="-114300">
              <a:spcAft>
                <a:spcPts val="1200"/>
              </a:spcAft>
              <a:buSzPct val="100000"/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37611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254D-6C00-4FEF-8093-411D7F3C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2632799"/>
            <a:ext cx="7905750" cy="1592403"/>
          </a:xfrm>
        </p:spPr>
        <p:txBody>
          <a:bodyPr anchor="ctr"/>
          <a:lstStyle/>
          <a:p>
            <a:r>
              <a:rPr lang="en-US" dirty="0"/>
              <a:t>What should we do next?</a:t>
            </a:r>
          </a:p>
        </p:txBody>
      </p:sp>
    </p:spTree>
    <p:extLst>
      <p:ext uri="{BB962C8B-B14F-4D97-AF65-F5344CB8AC3E}">
        <p14:creationId xmlns:p14="http://schemas.microsoft.com/office/powerpoint/2010/main" val="17848213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6A46C0-1344-459B-9F68-9EB80B347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371762" cy="757255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Verdana"/>
              </a:rPr>
              <a:t>As lessons are learned from the first five-to-ten bots, the process for deploying automation within the organization should get easier and more routine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45F151-319A-4081-ABD3-85DB25A7A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Confirm, strengthen, and then transition to scale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9E5101-7DBD-4669-98E6-B8EBBBE30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73055"/>
              </p:ext>
            </p:extLst>
          </p:nvPr>
        </p:nvGraphicFramePr>
        <p:xfrm>
          <a:off x="376238" y="1181302"/>
          <a:ext cx="8391522" cy="526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82">
                  <a:extLst>
                    <a:ext uri="{9D8B030D-6E8A-4147-A177-3AD203B41FA5}">
                      <a16:colId xmlns:a16="http://schemas.microsoft.com/office/drawing/2014/main" val="37302269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07641960"/>
                    </a:ext>
                  </a:extLst>
                </a:gridCol>
                <a:gridCol w="3464240">
                  <a:extLst>
                    <a:ext uri="{9D8B030D-6E8A-4147-A177-3AD203B41FA5}">
                      <a16:colId xmlns:a16="http://schemas.microsoft.com/office/drawing/2014/main" val="1880292883"/>
                    </a:ext>
                  </a:extLst>
                </a:gridCol>
              </a:tblGrid>
              <a:tr h="421439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endParaRPr lang="en-US" sz="1100" b="1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Pilot Phase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239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 Scale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9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331632"/>
                  </a:ext>
                </a:extLst>
              </a:tr>
              <a:tr h="90061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Process Design Documentation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process architecture with outlines for each system and keystroke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Streamlined development PDD developed for scale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255276"/>
                  </a:ext>
                </a:extLst>
              </a:tr>
              <a:tr h="969888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Technology Deployment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Approval of software and TRB review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 software on single laptops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Rapid technology deployment through selected hosting mechanism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651057"/>
                  </a:ext>
                </a:extLst>
              </a:tr>
              <a:tr h="987207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Process Selection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Conduct OMA with initial key stakeholders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simple process to prove out capability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Self selection and submission to RPA oversight committee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Continuous process intake and assessment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293248"/>
                  </a:ext>
                </a:extLst>
              </a:tr>
              <a:tr h="1316276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Automation Development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pilot or pilots to develop initially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 concludes with testing and business case construction for future automations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Automations are developed on a continuous basis using agile methodology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78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46399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45F151-319A-4081-ABD3-85DB25A7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15" dirty="0">
                <a:ea typeface="Verdana" panose="020B0604030504040204" pitchFamily="34" charset="0"/>
                <a:cs typeface="Verdana" panose="020B0604030504040204" pitchFamily="34" charset="0"/>
              </a:rPr>
              <a:t>What should you do… now!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bject 38">
            <a:extLst>
              <a:ext uri="{FF2B5EF4-FFF2-40B4-BE49-F238E27FC236}">
                <a16:creationId xmlns:a16="http://schemas.microsoft.com/office/drawing/2014/main" id="{3D8DFF22-DEEB-4FD8-BF2B-E148D1D3B765}"/>
              </a:ext>
            </a:extLst>
          </p:cNvPr>
          <p:cNvSpPr txBox="1"/>
          <p:nvPr/>
        </p:nvSpPr>
        <p:spPr>
          <a:xfrm>
            <a:off x="5615940" y="2228001"/>
            <a:ext cx="3131576" cy="6296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spcBef>
                <a:spcPts val="750"/>
              </a:spcBef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endParaRPr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E50396-82CE-48DD-9FE9-AD606D6F9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05934"/>
              </p:ext>
            </p:extLst>
          </p:nvPr>
        </p:nvGraphicFramePr>
        <p:xfrm>
          <a:off x="387953" y="1100946"/>
          <a:ext cx="8483674" cy="288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837">
                  <a:extLst>
                    <a:ext uri="{9D8B030D-6E8A-4147-A177-3AD203B41FA5}">
                      <a16:colId xmlns:a16="http://schemas.microsoft.com/office/drawing/2014/main" val="3040218420"/>
                    </a:ext>
                  </a:extLst>
                </a:gridCol>
                <a:gridCol w="4241837">
                  <a:extLst>
                    <a:ext uri="{9D8B030D-6E8A-4147-A177-3AD203B41FA5}">
                      <a16:colId xmlns:a16="http://schemas.microsoft.com/office/drawing/2014/main" val="3538919995"/>
                    </a:ext>
                  </a:extLst>
                </a:gridCol>
              </a:tblGrid>
              <a:tr h="336657">
                <a:tc>
                  <a:txBody>
                    <a:bodyPr/>
                    <a:lstStyle/>
                    <a:p>
                      <a:r>
                        <a:rPr lang="en-US" dirty="0"/>
                        <a:t>If you </a:t>
                      </a:r>
                      <a:r>
                        <a:rPr lang="en-US" i="1" dirty="0"/>
                        <a:t>haven’t </a:t>
                      </a:r>
                      <a:r>
                        <a:rPr lang="en-US" dirty="0"/>
                        <a:t>started…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you </a:t>
                      </a:r>
                      <a:r>
                        <a:rPr lang="en-US" i="1" dirty="0"/>
                        <a:t>have</a:t>
                      </a:r>
                      <a:r>
                        <a:rPr lang="en-US" dirty="0"/>
                        <a:t> started…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16933"/>
                  </a:ext>
                </a:extLst>
              </a:tr>
              <a:tr h="2518009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Breathe… Take one step at a time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Start small…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Pick a process…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Pick a vendor…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Kickoff a pilot…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Pat yourself on the back…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Evaluate your pilot…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Review your technical setup…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Begin thinking about governance…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Setup a Center of Excellence…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841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19D986-F8DE-4B2D-9D6A-34F957E25575}"/>
              </a:ext>
            </a:extLst>
          </p:cNvPr>
          <p:cNvSpPr txBox="1"/>
          <p:nvPr/>
        </p:nvSpPr>
        <p:spPr>
          <a:xfrm>
            <a:off x="512064" y="4381466"/>
            <a:ext cx="8235452" cy="266585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1200"/>
              </a:spcAft>
              <a:buSzPct val="100000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And don’t forget…</a:t>
            </a:r>
          </a:p>
          <a:p>
            <a:pPr marL="12700" marR="154305" algn="ctr">
              <a:lnSpc>
                <a:spcPct val="116700"/>
              </a:lnSpc>
              <a:spcBef>
                <a:spcPts val="100"/>
              </a:spcBef>
              <a:spcAft>
                <a:spcPts val="1200"/>
              </a:spcAft>
            </a:pPr>
            <a:r>
              <a:rPr lang="en-US" b="1" spc="-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Focus on customers, especially the user</a:t>
            </a:r>
            <a:r>
              <a:rPr lang="en-US" b="1" spc="-1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spc="-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experience</a:t>
            </a:r>
          </a:p>
          <a:p>
            <a:pPr marL="12700" marR="154305" algn="ctr">
              <a:lnSpc>
                <a:spcPct val="116700"/>
              </a:lnSpc>
              <a:spcBef>
                <a:spcPts val="100"/>
              </a:spcBef>
              <a:spcAft>
                <a:spcPts val="1200"/>
              </a:spcAft>
            </a:pPr>
            <a:r>
              <a:rPr lang="en-US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Don’t</a:t>
            </a:r>
            <a:r>
              <a:rPr lang="en-US" b="1" spc="-2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spc="-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over-promise</a:t>
            </a:r>
          </a:p>
          <a:p>
            <a:pPr marL="12700" marR="154305" algn="ctr">
              <a:lnSpc>
                <a:spcPct val="116700"/>
              </a:lnSpc>
              <a:spcBef>
                <a:spcPts val="100"/>
              </a:spcBef>
              <a:spcAft>
                <a:spcPts val="1200"/>
              </a:spcAft>
            </a:pPr>
            <a:r>
              <a:rPr lang="en-US" b="1" spc="-1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Show, </a:t>
            </a:r>
            <a:r>
              <a:rPr lang="en-US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don’t</a:t>
            </a:r>
            <a:r>
              <a:rPr lang="en-US" b="1" spc="-3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spc="-1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tell</a:t>
            </a:r>
          </a:p>
          <a:p>
            <a:pPr marL="12700" marR="154305" algn="ctr">
              <a:lnSpc>
                <a:spcPct val="116700"/>
              </a:lnSpc>
              <a:spcBef>
                <a:spcPts val="100"/>
              </a:spcBef>
              <a:spcAft>
                <a:spcPts val="1200"/>
              </a:spcAft>
            </a:pPr>
            <a:r>
              <a:rPr lang="en-US" b="1" spc="-1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Reassure your</a:t>
            </a:r>
            <a:r>
              <a:rPr lang="en-US" b="1" spc="-3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spc="-5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</a:p>
          <a:p>
            <a:pPr algn="ctr">
              <a:spcBef>
                <a:spcPts val="200"/>
              </a:spcBef>
              <a:spcAft>
                <a:spcPts val="1200"/>
              </a:spcAft>
              <a:buSzPct val="100000"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44736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01A75A-4814-4A15-BADA-211E0B1E6564}"/>
              </a:ext>
            </a:extLst>
          </p:cNvPr>
          <p:cNvSpPr txBox="1">
            <a:spLocks/>
          </p:cNvSpPr>
          <p:nvPr/>
        </p:nvSpPr>
        <p:spPr>
          <a:xfrm>
            <a:off x="352424" y="258190"/>
            <a:ext cx="8439150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Segoe UI" panose="020B0502040204020203" pitchFamily="34" charset="0"/>
              </a:rPr>
              <a:t>Robotic &amp; Intelligent Automation encompasses the next wave of automation capabilities, going beyond simple software macros</a:t>
            </a:r>
          </a:p>
        </p:txBody>
      </p:sp>
      <p:sp>
        <p:nvSpPr>
          <p:cNvPr id="5" name="Left-Right Arrow 117">
            <a:extLst>
              <a:ext uri="{FF2B5EF4-FFF2-40B4-BE49-F238E27FC236}">
                <a16:creationId xmlns:a16="http://schemas.microsoft.com/office/drawing/2014/main" id="{81DF7DB6-4C40-461E-9A85-ECE91C209B8D}"/>
              </a:ext>
            </a:extLst>
          </p:cNvPr>
          <p:cNvSpPr/>
          <p:nvPr/>
        </p:nvSpPr>
        <p:spPr>
          <a:xfrm>
            <a:off x="424289" y="2643491"/>
            <a:ext cx="8367285" cy="989983"/>
          </a:xfrm>
          <a:prstGeom prst="leftRightArrow">
            <a:avLst/>
          </a:prstGeom>
          <a:solidFill>
            <a:schemeClr val="accent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900" kern="0" dirty="0">
              <a:solidFill>
                <a:prstClr val="white"/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AA22B-7D0F-4E63-B2E3-E7E1241A265D}"/>
              </a:ext>
            </a:extLst>
          </p:cNvPr>
          <p:cNvSpPr txBox="1"/>
          <p:nvPr/>
        </p:nvSpPr>
        <p:spPr>
          <a:xfrm>
            <a:off x="4513800" y="3565723"/>
            <a:ext cx="2198946" cy="107721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spcBef>
                <a:spcPts val="338"/>
              </a:spcBef>
              <a:buSzPct val="100000"/>
              <a:defRPr/>
            </a:pPr>
            <a:r>
              <a:rPr lang="en-US" sz="1400" b="1" i="1" kern="0" dirty="0">
                <a:latin typeface="+mj-lt"/>
                <a:cs typeface="Segoe UI Light" panose="020B0502040204020203" pitchFamily="34" charset="0"/>
              </a:rPr>
              <a:t>“Combines Intelligent OCR, RPA, Cognitive Automation, and Intelligent Chat to automate processes”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636C18-F680-4517-AA97-3F1DED5C7270}"/>
              </a:ext>
            </a:extLst>
          </p:cNvPr>
          <p:cNvSpPr txBox="1"/>
          <p:nvPr/>
        </p:nvSpPr>
        <p:spPr>
          <a:xfrm>
            <a:off x="6844741" y="2018143"/>
            <a:ext cx="1645920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kumimoji="0" sz="800" b="1" i="1" u="none" strike="noStrike" kern="0" cap="none" spc="0" normalizeH="0" baseline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</a:defRPr>
            </a:lvl1pPr>
          </a:lstStyle>
          <a:p>
            <a:pPr>
              <a:spcBef>
                <a:spcPts val="0"/>
              </a:spcBef>
            </a:pPr>
            <a:r>
              <a:rPr lang="en-US" sz="1600" b="0" i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Advanced Artificial </a:t>
            </a:r>
            <a:br>
              <a:rPr lang="en-US" sz="1600" b="0" i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</a:br>
            <a:r>
              <a:rPr lang="en-US" sz="1600" b="0" i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Intelligence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B13EB5-CFFD-4810-8FC4-D6B9946BFB68}"/>
              </a:ext>
            </a:extLst>
          </p:cNvPr>
          <p:cNvSpPr txBox="1"/>
          <p:nvPr/>
        </p:nvSpPr>
        <p:spPr>
          <a:xfrm>
            <a:off x="6759174" y="3888889"/>
            <a:ext cx="175564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spcBef>
                <a:spcPts val="338"/>
              </a:spcBef>
              <a:buSzPct val="100000"/>
              <a:defRPr/>
            </a:pPr>
            <a:r>
              <a:rPr lang="en-US" sz="1400" i="1" kern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“Mimics Human Intelligence”</a:t>
            </a:r>
          </a:p>
        </p:txBody>
      </p:sp>
      <p:sp>
        <p:nvSpPr>
          <p:cNvPr id="12" name="Freeform 107">
            <a:extLst>
              <a:ext uri="{FF2B5EF4-FFF2-40B4-BE49-F238E27FC236}">
                <a16:creationId xmlns:a16="http://schemas.microsoft.com/office/drawing/2014/main" id="{91398615-F85B-42A3-8343-CAAA933FDED8}"/>
              </a:ext>
            </a:extLst>
          </p:cNvPr>
          <p:cNvSpPr>
            <a:spLocks noEditPoints="1"/>
          </p:cNvSpPr>
          <p:nvPr/>
        </p:nvSpPr>
        <p:spPr bwMode="auto">
          <a:xfrm>
            <a:off x="7267688" y="2836457"/>
            <a:ext cx="849454" cy="667956"/>
          </a:xfrm>
          <a:custGeom>
            <a:avLst/>
            <a:gdLst>
              <a:gd name="T0" fmla="*/ 4486 w 5350"/>
              <a:gd name="T1" fmla="*/ 4219 h 4406"/>
              <a:gd name="T2" fmla="*/ 3838 w 5350"/>
              <a:gd name="T3" fmla="*/ 4348 h 4406"/>
              <a:gd name="T4" fmla="*/ 2955 w 5350"/>
              <a:gd name="T5" fmla="*/ 4096 h 4406"/>
              <a:gd name="T6" fmla="*/ 3890 w 5350"/>
              <a:gd name="T7" fmla="*/ 3553 h 4406"/>
              <a:gd name="T8" fmla="*/ 5027 w 5350"/>
              <a:gd name="T9" fmla="*/ 3444 h 4406"/>
              <a:gd name="T10" fmla="*/ 3397 w 5350"/>
              <a:gd name="T11" fmla="*/ 950 h 4406"/>
              <a:gd name="T12" fmla="*/ 3108 w 5350"/>
              <a:gd name="T13" fmla="*/ 1561 h 4406"/>
              <a:gd name="T14" fmla="*/ 2661 w 5350"/>
              <a:gd name="T15" fmla="*/ 1798 h 4406"/>
              <a:gd name="T16" fmla="*/ 1959 w 5350"/>
              <a:gd name="T17" fmla="*/ 1980 h 4406"/>
              <a:gd name="T18" fmla="*/ 1358 w 5350"/>
              <a:gd name="T19" fmla="*/ 1252 h 4406"/>
              <a:gd name="T20" fmla="*/ 1833 w 5350"/>
              <a:gd name="T21" fmla="*/ 828 h 4406"/>
              <a:gd name="T22" fmla="*/ 2293 w 5350"/>
              <a:gd name="T23" fmla="*/ 867 h 4406"/>
              <a:gd name="T24" fmla="*/ 2840 w 5350"/>
              <a:gd name="T25" fmla="*/ 5 h 4406"/>
              <a:gd name="T26" fmla="*/ 4054 w 5350"/>
              <a:gd name="T27" fmla="*/ 408 h 4406"/>
              <a:gd name="T28" fmla="*/ 5029 w 5350"/>
              <a:gd name="T29" fmla="*/ 1444 h 4406"/>
              <a:gd name="T30" fmla="*/ 5311 w 5350"/>
              <a:gd name="T31" fmla="*/ 2658 h 4406"/>
              <a:gd name="T32" fmla="*/ 4827 w 5350"/>
              <a:gd name="T33" fmla="*/ 3309 h 4406"/>
              <a:gd name="T34" fmla="*/ 3873 w 5350"/>
              <a:gd name="T35" fmla="*/ 3254 h 4406"/>
              <a:gd name="T36" fmla="*/ 3353 w 5350"/>
              <a:gd name="T37" fmla="*/ 3646 h 4406"/>
              <a:gd name="T38" fmla="*/ 2380 w 5350"/>
              <a:gd name="T39" fmla="*/ 3607 h 4406"/>
              <a:gd name="T40" fmla="*/ 1466 w 5350"/>
              <a:gd name="T41" fmla="*/ 3274 h 4406"/>
              <a:gd name="T42" fmla="*/ 1638 w 5350"/>
              <a:gd name="T43" fmla="*/ 2599 h 4406"/>
              <a:gd name="T44" fmla="*/ 1979 w 5350"/>
              <a:gd name="T45" fmla="*/ 2421 h 4406"/>
              <a:gd name="T46" fmla="*/ 2135 w 5350"/>
              <a:gd name="T47" fmla="*/ 2094 h 4406"/>
              <a:gd name="T48" fmla="*/ 2682 w 5350"/>
              <a:gd name="T49" fmla="*/ 2026 h 4406"/>
              <a:gd name="T50" fmla="*/ 2910 w 5350"/>
              <a:gd name="T51" fmla="*/ 1988 h 4406"/>
              <a:gd name="T52" fmla="*/ 3555 w 5350"/>
              <a:gd name="T53" fmla="*/ 1951 h 4406"/>
              <a:gd name="T54" fmla="*/ 3860 w 5350"/>
              <a:gd name="T55" fmla="*/ 2118 h 4406"/>
              <a:gd name="T56" fmla="*/ 3797 w 5350"/>
              <a:gd name="T57" fmla="*/ 1865 h 4406"/>
              <a:gd name="T58" fmla="*/ 3311 w 5350"/>
              <a:gd name="T59" fmla="*/ 1566 h 4406"/>
              <a:gd name="T60" fmla="*/ 3737 w 5350"/>
              <a:gd name="T61" fmla="*/ 1132 h 4406"/>
              <a:gd name="T62" fmla="*/ 4471 w 5350"/>
              <a:gd name="T63" fmla="*/ 1404 h 4406"/>
              <a:gd name="T64" fmla="*/ 4577 w 5350"/>
              <a:gd name="T65" fmla="*/ 1959 h 4406"/>
              <a:gd name="T66" fmla="*/ 4702 w 5350"/>
              <a:gd name="T67" fmla="*/ 2421 h 4406"/>
              <a:gd name="T68" fmla="*/ 4127 w 5350"/>
              <a:gd name="T69" fmla="*/ 2617 h 4406"/>
              <a:gd name="T70" fmla="*/ 3420 w 5350"/>
              <a:gd name="T71" fmla="*/ 2503 h 4406"/>
              <a:gd name="T72" fmla="*/ 2561 w 5350"/>
              <a:gd name="T73" fmla="*/ 2950 h 4406"/>
              <a:gd name="T74" fmla="*/ 2310 w 5350"/>
              <a:gd name="T75" fmla="*/ 2785 h 4406"/>
              <a:gd name="T76" fmla="*/ 2148 w 5350"/>
              <a:gd name="T77" fmla="*/ 2906 h 4406"/>
              <a:gd name="T78" fmla="*/ 2570 w 5350"/>
              <a:gd name="T79" fmla="*/ 3155 h 4406"/>
              <a:gd name="T80" fmla="*/ 3379 w 5350"/>
              <a:gd name="T81" fmla="*/ 2711 h 4406"/>
              <a:gd name="T82" fmla="*/ 3974 w 5350"/>
              <a:gd name="T83" fmla="*/ 2789 h 4406"/>
              <a:gd name="T84" fmla="*/ 4655 w 5350"/>
              <a:gd name="T85" fmla="*/ 2746 h 4406"/>
              <a:gd name="T86" fmla="*/ 4912 w 5350"/>
              <a:gd name="T87" fmla="*/ 2094 h 4406"/>
              <a:gd name="T88" fmla="*/ 4682 w 5350"/>
              <a:gd name="T89" fmla="*/ 1391 h 4406"/>
              <a:gd name="T90" fmla="*/ 4159 w 5350"/>
              <a:gd name="T91" fmla="*/ 932 h 4406"/>
              <a:gd name="T92" fmla="*/ 3448 w 5350"/>
              <a:gd name="T93" fmla="*/ 687 h 4406"/>
              <a:gd name="T94" fmla="*/ 2561 w 5350"/>
              <a:gd name="T95" fmla="*/ 404 h 4406"/>
              <a:gd name="T96" fmla="*/ 1805 w 5350"/>
              <a:gd name="T97" fmla="*/ 627 h 4406"/>
              <a:gd name="T98" fmla="*/ 1119 w 5350"/>
              <a:gd name="T99" fmla="*/ 1137 h 4406"/>
              <a:gd name="T100" fmla="*/ 466 w 5350"/>
              <a:gd name="T101" fmla="*/ 1439 h 4406"/>
              <a:gd name="T102" fmla="*/ 570 w 5350"/>
              <a:gd name="T103" fmla="*/ 2097 h 4406"/>
              <a:gd name="T104" fmla="*/ 1181 w 5350"/>
              <a:gd name="T105" fmla="*/ 2204 h 4406"/>
              <a:gd name="T106" fmla="*/ 806 w 5350"/>
              <a:gd name="T107" fmla="*/ 2021 h 4406"/>
              <a:gd name="T108" fmla="*/ 642 w 5350"/>
              <a:gd name="T109" fmla="*/ 1540 h 4406"/>
              <a:gd name="T110" fmla="*/ 1225 w 5350"/>
              <a:gd name="T111" fmla="*/ 1405 h 4406"/>
              <a:gd name="T112" fmla="*/ 1734 w 5350"/>
              <a:gd name="T113" fmla="*/ 2182 h 4406"/>
              <a:gd name="T114" fmla="*/ 1300 w 5350"/>
              <a:gd name="T115" fmla="*/ 2702 h 4406"/>
              <a:gd name="T116" fmla="*/ 343 w 5350"/>
              <a:gd name="T117" fmla="*/ 2547 h 4406"/>
              <a:gd name="T118" fmla="*/ 3 w 5350"/>
              <a:gd name="T119" fmla="*/ 1696 h 4406"/>
              <a:gd name="T120" fmla="*/ 726 w 5350"/>
              <a:gd name="T121" fmla="*/ 700 h 4406"/>
              <a:gd name="T122" fmla="*/ 1786 w 5350"/>
              <a:gd name="T123" fmla="*/ 128 h 4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50" h="4406">
                <a:moveTo>
                  <a:pt x="5027" y="3444"/>
                </a:moveTo>
                <a:lnTo>
                  <a:pt x="5011" y="3527"/>
                </a:lnTo>
                <a:lnTo>
                  <a:pt x="4990" y="3603"/>
                </a:lnTo>
                <a:lnTo>
                  <a:pt x="4965" y="3676"/>
                </a:lnTo>
                <a:lnTo>
                  <a:pt x="4934" y="3746"/>
                </a:lnTo>
                <a:lnTo>
                  <a:pt x="4897" y="3813"/>
                </a:lnTo>
                <a:lnTo>
                  <a:pt x="4853" y="3878"/>
                </a:lnTo>
                <a:lnTo>
                  <a:pt x="4803" y="3943"/>
                </a:lnTo>
                <a:lnTo>
                  <a:pt x="4744" y="4006"/>
                </a:lnTo>
                <a:lnTo>
                  <a:pt x="4678" y="4073"/>
                </a:lnTo>
                <a:lnTo>
                  <a:pt x="4601" y="4141"/>
                </a:lnTo>
                <a:lnTo>
                  <a:pt x="4546" y="4183"/>
                </a:lnTo>
                <a:lnTo>
                  <a:pt x="4486" y="4219"/>
                </a:lnTo>
                <a:lnTo>
                  <a:pt x="4423" y="4250"/>
                </a:lnTo>
                <a:lnTo>
                  <a:pt x="4358" y="4276"/>
                </a:lnTo>
                <a:lnTo>
                  <a:pt x="4293" y="4297"/>
                </a:lnTo>
                <a:lnTo>
                  <a:pt x="4228" y="4313"/>
                </a:lnTo>
                <a:lnTo>
                  <a:pt x="4164" y="4326"/>
                </a:lnTo>
                <a:lnTo>
                  <a:pt x="4102" y="4336"/>
                </a:lnTo>
                <a:lnTo>
                  <a:pt x="4046" y="4343"/>
                </a:lnTo>
                <a:lnTo>
                  <a:pt x="3994" y="4348"/>
                </a:lnTo>
                <a:lnTo>
                  <a:pt x="3946" y="4349"/>
                </a:lnTo>
                <a:lnTo>
                  <a:pt x="3906" y="4349"/>
                </a:lnTo>
                <a:lnTo>
                  <a:pt x="3873" y="4349"/>
                </a:lnTo>
                <a:lnTo>
                  <a:pt x="3851" y="4349"/>
                </a:lnTo>
                <a:lnTo>
                  <a:pt x="3838" y="4348"/>
                </a:lnTo>
                <a:lnTo>
                  <a:pt x="3769" y="4374"/>
                </a:lnTo>
                <a:lnTo>
                  <a:pt x="3700" y="4391"/>
                </a:lnTo>
                <a:lnTo>
                  <a:pt x="3626" y="4403"/>
                </a:lnTo>
                <a:lnTo>
                  <a:pt x="3550" y="4406"/>
                </a:lnTo>
                <a:lnTo>
                  <a:pt x="3469" y="4403"/>
                </a:lnTo>
                <a:lnTo>
                  <a:pt x="3391" y="4390"/>
                </a:lnTo>
                <a:lnTo>
                  <a:pt x="3316" y="4369"/>
                </a:lnTo>
                <a:lnTo>
                  <a:pt x="3245" y="4339"/>
                </a:lnTo>
                <a:lnTo>
                  <a:pt x="3176" y="4302"/>
                </a:lnTo>
                <a:lnTo>
                  <a:pt x="3113" y="4260"/>
                </a:lnTo>
                <a:lnTo>
                  <a:pt x="3055" y="4211"/>
                </a:lnTo>
                <a:lnTo>
                  <a:pt x="3003" y="4156"/>
                </a:lnTo>
                <a:lnTo>
                  <a:pt x="2955" y="4096"/>
                </a:lnTo>
                <a:lnTo>
                  <a:pt x="2915" y="4031"/>
                </a:lnTo>
                <a:lnTo>
                  <a:pt x="2881" y="3962"/>
                </a:lnTo>
                <a:lnTo>
                  <a:pt x="3014" y="3941"/>
                </a:lnTo>
                <a:lnTo>
                  <a:pt x="3139" y="3917"/>
                </a:lnTo>
                <a:lnTo>
                  <a:pt x="3258" y="3888"/>
                </a:lnTo>
                <a:lnTo>
                  <a:pt x="3370" y="3854"/>
                </a:lnTo>
                <a:lnTo>
                  <a:pt x="3474" y="3816"/>
                </a:lnTo>
                <a:lnTo>
                  <a:pt x="3571" y="3772"/>
                </a:lnTo>
                <a:lnTo>
                  <a:pt x="3661" y="3727"/>
                </a:lnTo>
                <a:lnTo>
                  <a:pt x="3743" y="3675"/>
                </a:lnTo>
                <a:lnTo>
                  <a:pt x="3800" y="3633"/>
                </a:lnTo>
                <a:lnTo>
                  <a:pt x="3849" y="3592"/>
                </a:lnTo>
                <a:lnTo>
                  <a:pt x="3890" y="3553"/>
                </a:lnTo>
                <a:lnTo>
                  <a:pt x="3924" y="3516"/>
                </a:lnTo>
                <a:lnTo>
                  <a:pt x="3951" y="3482"/>
                </a:lnTo>
                <a:lnTo>
                  <a:pt x="4046" y="3519"/>
                </a:lnTo>
                <a:lnTo>
                  <a:pt x="4141" y="3548"/>
                </a:lnTo>
                <a:lnTo>
                  <a:pt x="4241" y="3568"/>
                </a:lnTo>
                <a:lnTo>
                  <a:pt x="4341" y="3581"/>
                </a:lnTo>
                <a:lnTo>
                  <a:pt x="4442" y="3584"/>
                </a:lnTo>
                <a:lnTo>
                  <a:pt x="4546" y="3579"/>
                </a:lnTo>
                <a:lnTo>
                  <a:pt x="4648" y="3564"/>
                </a:lnTo>
                <a:lnTo>
                  <a:pt x="4754" y="3542"/>
                </a:lnTo>
                <a:lnTo>
                  <a:pt x="4860" y="3511"/>
                </a:lnTo>
                <a:lnTo>
                  <a:pt x="4947" y="3478"/>
                </a:lnTo>
                <a:lnTo>
                  <a:pt x="5027" y="3444"/>
                </a:lnTo>
                <a:close/>
                <a:moveTo>
                  <a:pt x="2752" y="578"/>
                </a:moveTo>
                <a:lnTo>
                  <a:pt x="2817" y="580"/>
                </a:lnTo>
                <a:lnTo>
                  <a:pt x="2886" y="590"/>
                </a:lnTo>
                <a:lnTo>
                  <a:pt x="2955" y="606"/>
                </a:lnTo>
                <a:lnTo>
                  <a:pt x="3029" y="630"/>
                </a:lnTo>
                <a:lnTo>
                  <a:pt x="3090" y="658"/>
                </a:lnTo>
                <a:lnTo>
                  <a:pt x="3147" y="690"/>
                </a:lnTo>
                <a:lnTo>
                  <a:pt x="3201" y="729"/>
                </a:lnTo>
                <a:lnTo>
                  <a:pt x="3248" y="771"/>
                </a:lnTo>
                <a:lnTo>
                  <a:pt x="3292" y="815"/>
                </a:lnTo>
                <a:lnTo>
                  <a:pt x="3332" y="862"/>
                </a:lnTo>
                <a:lnTo>
                  <a:pt x="3366" y="906"/>
                </a:lnTo>
                <a:lnTo>
                  <a:pt x="3397" y="950"/>
                </a:lnTo>
                <a:lnTo>
                  <a:pt x="3423" y="991"/>
                </a:lnTo>
                <a:lnTo>
                  <a:pt x="3444" y="1028"/>
                </a:lnTo>
                <a:lnTo>
                  <a:pt x="3384" y="1066"/>
                </a:lnTo>
                <a:lnTo>
                  <a:pt x="3332" y="1108"/>
                </a:lnTo>
                <a:lnTo>
                  <a:pt x="3285" y="1152"/>
                </a:lnTo>
                <a:lnTo>
                  <a:pt x="3245" y="1200"/>
                </a:lnTo>
                <a:lnTo>
                  <a:pt x="3210" y="1249"/>
                </a:lnTo>
                <a:lnTo>
                  <a:pt x="3181" y="1301"/>
                </a:lnTo>
                <a:lnTo>
                  <a:pt x="3158" y="1353"/>
                </a:lnTo>
                <a:lnTo>
                  <a:pt x="3139" y="1407"/>
                </a:lnTo>
                <a:lnTo>
                  <a:pt x="3124" y="1459"/>
                </a:lnTo>
                <a:lnTo>
                  <a:pt x="3115" y="1511"/>
                </a:lnTo>
                <a:lnTo>
                  <a:pt x="3108" y="1561"/>
                </a:lnTo>
                <a:lnTo>
                  <a:pt x="3105" y="1608"/>
                </a:lnTo>
                <a:lnTo>
                  <a:pt x="3103" y="1654"/>
                </a:lnTo>
                <a:lnTo>
                  <a:pt x="3106" y="1696"/>
                </a:lnTo>
                <a:lnTo>
                  <a:pt x="3038" y="1711"/>
                </a:lnTo>
                <a:lnTo>
                  <a:pt x="2978" y="1728"/>
                </a:lnTo>
                <a:lnTo>
                  <a:pt x="2923" y="1750"/>
                </a:lnTo>
                <a:lnTo>
                  <a:pt x="2876" y="1772"/>
                </a:lnTo>
                <a:lnTo>
                  <a:pt x="2834" y="1797"/>
                </a:lnTo>
                <a:lnTo>
                  <a:pt x="2798" y="1819"/>
                </a:lnTo>
                <a:lnTo>
                  <a:pt x="2769" y="1842"/>
                </a:lnTo>
                <a:lnTo>
                  <a:pt x="2738" y="1828"/>
                </a:lnTo>
                <a:lnTo>
                  <a:pt x="2702" y="1813"/>
                </a:lnTo>
                <a:lnTo>
                  <a:pt x="2661" y="1798"/>
                </a:lnTo>
                <a:lnTo>
                  <a:pt x="2617" y="1787"/>
                </a:lnTo>
                <a:lnTo>
                  <a:pt x="2569" y="1777"/>
                </a:lnTo>
                <a:lnTo>
                  <a:pt x="2517" y="1771"/>
                </a:lnTo>
                <a:lnTo>
                  <a:pt x="2461" y="1769"/>
                </a:lnTo>
                <a:lnTo>
                  <a:pt x="2401" y="1772"/>
                </a:lnTo>
                <a:lnTo>
                  <a:pt x="2338" y="1782"/>
                </a:lnTo>
                <a:lnTo>
                  <a:pt x="2270" y="1800"/>
                </a:lnTo>
                <a:lnTo>
                  <a:pt x="2200" y="1823"/>
                </a:lnTo>
                <a:lnTo>
                  <a:pt x="2141" y="1850"/>
                </a:lnTo>
                <a:lnTo>
                  <a:pt x="2088" y="1880"/>
                </a:lnTo>
                <a:lnTo>
                  <a:pt x="2039" y="1910"/>
                </a:lnTo>
                <a:lnTo>
                  <a:pt x="1997" y="1945"/>
                </a:lnTo>
                <a:lnTo>
                  <a:pt x="1959" y="1980"/>
                </a:lnTo>
                <a:lnTo>
                  <a:pt x="1927" y="2018"/>
                </a:lnTo>
                <a:lnTo>
                  <a:pt x="1899" y="2055"/>
                </a:lnTo>
                <a:lnTo>
                  <a:pt x="1872" y="1988"/>
                </a:lnTo>
                <a:lnTo>
                  <a:pt x="1841" y="1919"/>
                </a:lnTo>
                <a:lnTo>
                  <a:pt x="1805" y="1845"/>
                </a:lnTo>
                <a:lnTo>
                  <a:pt x="1768" y="1771"/>
                </a:lnTo>
                <a:lnTo>
                  <a:pt x="1725" y="1696"/>
                </a:lnTo>
                <a:lnTo>
                  <a:pt x="1664" y="1594"/>
                </a:lnTo>
                <a:lnTo>
                  <a:pt x="1600" y="1504"/>
                </a:lnTo>
                <a:lnTo>
                  <a:pt x="1539" y="1426"/>
                </a:lnTo>
                <a:lnTo>
                  <a:pt x="1479" y="1358"/>
                </a:lnTo>
                <a:lnTo>
                  <a:pt x="1417" y="1301"/>
                </a:lnTo>
                <a:lnTo>
                  <a:pt x="1358" y="1252"/>
                </a:lnTo>
                <a:lnTo>
                  <a:pt x="1362" y="1244"/>
                </a:lnTo>
                <a:lnTo>
                  <a:pt x="1365" y="1235"/>
                </a:lnTo>
                <a:lnTo>
                  <a:pt x="1384" y="1168"/>
                </a:lnTo>
                <a:lnTo>
                  <a:pt x="1410" y="1108"/>
                </a:lnTo>
                <a:lnTo>
                  <a:pt x="1441" y="1054"/>
                </a:lnTo>
                <a:lnTo>
                  <a:pt x="1475" y="1005"/>
                </a:lnTo>
                <a:lnTo>
                  <a:pt x="1516" y="963"/>
                </a:lnTo>
                <a:lnTo>
                  <a:pt x="1560" y="926"/>
                </a:lnTo>
                <a:lnTo>
                  <a:pt x="1610" y="895"/>
                </a:lnTo>
                <a:lnTo>
                  <a:pt x="1664" y="869"/>
                </a:lnTo>
                <a:lnTo>
                  <a:pt x="1719" y="849"/>
                </a:lnTo>
                <a:lnTo>
                  <a:pt x="1776" y="836"/>
                </a:lnTo>
                <a:lnTo>
                  <a:pt x="1833" y="828"/>
                </a:lnTo>
                <a:lnTo>
                  <a:pt x="1888" y="823"/>
                </a:lnTo>
                <a:lnTo>
                  <a:pt x="1943" y="822"/>
                </a:lnTo>
                <a:lnTo>
                  <a:pt x="1995" y="823"/>
                </a:lnTo>
                <a:lnTo>
                  <a:pt x="2046" y="828"/>
                </a:lnTo>
                <a:lnTo>
                  <a:pt x="2091" y="833"/>
                </a:lnTo>
                <a:lnTo>
                  <a:pt x="2132" y="840"/>
                </a:lnTo>
                <a:lnTo>
                  <a:pt x="2167" y="848"/>
                </a:lnTo>
                <a:lnTo>
                  <a:pt x="2197" y="854"/>
                </a:lnTo>
                <a:lnTo>
                  <a:pt x="2218" y="859"/>
                </a:lnTo>
                <a:lnTo>
                  <a:pt x="2232" y="864"/>
                </a:lnTo>
                <a:lnTo>
                  <a:pt x="2237" y="866"/>
                </a:lnTo>
                <a:lnTo>
                  <a:pt x="2265" y="871"/>
                </a:lnTo>
                <a:lnTo>
                  <a:pt x="2293" y="867"/>
                </a:lnTo>
                <a:lnTo>
                  <a:pt x="2318" y="858"/>
                </a:lnTo>
                <a:lnTo>
                  <a:pt x="2340" y="840"/>
                </a:lnTo>
                <a:lnTo>
                  <a:pt x="2357" y="817"/>
                </a:lnTo>
                <a:lnTo>
                  <a:pt x="2392" y="763"/>
                </a:lnTo>
                <a:lnTo>
                  <a:pt x="2431" y="716"/>
                </a:lnTo>
                <a:lnTo>
                  <a:pt x="2474" y="676"/>
                </a:lnTo>
                <a:lnTo>
                  <a:pt x="2522" y="642"/>
                </a:lnTo>
                <a:lnTo>
                  <a:pt x="2574" y="616"/>
                </a:lnTo>
                <a:lnTo>
                  <a:pt x="2630" y="596"/>
                </a:lnTo>
                <a:lnTo>
                  <a:pt x="2689" y="583"/>
                </a:lnTo>
                <a:lnTo>
                  <a:pt x="2752" y="578"/>
                </a:lnTo>
                <a:close/>
                <a:moveTo>
                  <a:pt x="2733" y="0"/>
                </a:moveTo>
                <a:lnTo>
                  <a:pt x="2840" y="5"/>
                </a:lnTo>
                <a:lnTo>
                  <a:pt x="2946" y="18"/>
                </a:lnTo>
                <a:lnTo>
                  <a:pt x="3048" y="40"/>
                </a:lnTo>
                <a:lnTo>
                  <a:pt x="3147" y="71"/>
                </a:lnTo>
                <a:lnTo>
                  <a:pt x="3241" y="109"/>
                </a:lnTo>
                <a:lnTo>
                  <a:pt x="3332" y="154"/>
                </a:lnTo>
                <a:lnTo>
                  <a:pt x="3420" y="206"/>
                </a:lnTo>
                <a:lnTo>
                  <a:pt x="3503" y="265"/>
                </a:lnTo>
                <a:lnTo>
                  <a:pt x="3579" y="330"/>
                </a:lnTo>
                <a:lnTo>
                  <a:pt x="3584" y="330"/>
                </a:lnTo>
                <a:lnTo>
                  <a:pt x="3706" y="334"/>
                </a:lnTo>
                <a:lnTo>
                  <a:pt x="3826" y="351"/>
                </a:lnTo>
                <a:lnTo>
                  <a:pt x="3942" y="375"/>
                </a:lnTo>
                <a:lnTo>
                  <a:pt x="4054" y="408"/>
                </a:lnTo>
                <a:lnTo>
                  <a:pt x="4163" y="450"/>
                </a:lnTo>
                <a:lnTo>
                  <a:pt x="4267" y="500"/>
                </a:lnTo>
                <a:lnTo>
                  <a:pt x="4364" y="559"/>
                </a:lnTo>
                <a:lnTo>
                  <a:pt x="4458" y="624"/>
                </a:lnTo>
                <a:lnTo>
                  <a:pt x="4546" y="697"/>
                </a:lnTo>
                <a:lnTo>
                  <a:pt x="4627" y="776"/>
                </a:lnTo>
                <a:lnTo>
                  <a:pt x="4700" y="861"/>
                </a:lnTo>
                <a:lnTo>
                  <a:pt x="4769" y="952"/>
                </a:lnTo>
                <a:lnTo>
                  <a:pt x="4829" y="1049"/>
                </a:lnTo>
                <a:lnTo>
                  <a:pt x="4881" y="1150"/>
                </a:lnTo>
                <a:lnTo>
                  <a:pt x="4923" y="1256"/>
                </a:lnTo>
                <a:lnTo>
                  <a:pt x="4959" y="1366"/>
                </a:lnTo>
                <a:lnTo>
                  <a:pt x="5029" y="1444"/>
                </a:lnTo>
                <a:lnTo>
                  <a:pt x="5092" y="1525"/>
                </a:lnTo>
                <a:lnTo>
                  <a:pt x="5150" y="1613"/>
                </a:lnTo>
                <a:lnTo>
                  <a:pt x="5201" y="1704"/>
                </a:lnTo>
                <a:lnTo>
                  <a:pt x="5245" y="1800"/>
                </a:lnTo>
                <a:lnTo>
                  <a:pt x="5282" y="1899"/>
                </a:lnTo>
                <a:lnTo>
                  <a:pt x="5311" y="2001"/>
                </a:lnTo>
                <a:lnTo>
                  <a:pt x="5332" y="2107"/>
                </a:lnTo>
                <a:lnTo>
                  <a:pt x="5345" y="2216"/>
                </a:lnTo>
                <a:lnTo>
                  <a:pt x="5350" y="2326"/>
                </a:lnTo>
                <a:lnTo>
                  <a:pt x="5347" y="2408"/>
                </a:lnTo>
                <a:lnTo>
                  <a:pt x="5341" y="2490"/>
                </a:lnTo>
                <a:lnTo>
                  <a:pt x="5328" y="2575"/>
                </a:lnTo>
                <a:lnTo>
                  <a:pt x="5311" y="2658"/>
                </a:lnTo>
                <a:lnTo>
                  <a:pt x="5289" y="2741"/>
                </a:lnTo>
                <a:lnTo>
                  <a:pt x="5263" y="2822"/>
                </a:lnTo>
                <a:lnTo>
                  <a:pt x="5230" y="2902"/>
                </a:lnTo>
                <a:lnTo>
                  <a:pt x="5193" y="2978"/>
                </a:lnTo>
                <a:lnTo>
                  <a:pt x="5150" y="3051"/>
                </a:lnTo>
                <a:lnTo>
                  <a:pt x="5103" y="3119"/>
                </a:lnTo>
                <a:lnTo>
                  <a:pt x="5051" y="3183"/>
                </a:lnTo>
                <a:lnTo>
                  <a:pt x="5022" y="3210"/>
                </a:lnTo>
                <a:lnTo>
                  <a:pt x="4986" y="3235"/>
                </a:lnTo>
                <a:lnTo>
                  <a:pt x="4949" y="3257"/>
                </a:lnTo>
                <a:lnTo>
                  <a:pt x="4908" y="3277"/>
                </a:lnTo>
                <a:lnTo>
                  <a:pt x="4866" y="3293"/>
                </a:lnTo>
                <a:lnTo>
                  <a:pt x="4827" y="3309"/>
                </a:lnTo>
                <a:lnTo>
                  <a:pt x="4788" y="3321"/>
                </a:lnTo>
                <a:lnTo>
                  <a:pt x="4691" y="3350"/>
                </a:lnTo>
                <a:lnTo>
                  <a:pt x="4593" y="3369"/>
                </a:lnTo>
                <a:lnTo>
                  <a:pt x="4499" y="3379"/>
                </a:lnTo>
                <a:lnTo>
                  <a:pt x="4405" y="3382"/>
                </a:lnTo>
                <a:lnTo>
                  <a:pt x="4312" y="3374"/>
                </a:lnTo>
                <a:lnTo>
                  <a:pt x="4221" y="3360"/>
                </a:lnTo>
                <a:lnTo>
                  <a:pt x="4132" y="3335"/>
                </a:lnTo>
                <a:lnTo>
                  <a:pt x="4046" y="3303"/>
                </a:lnTo>
                <a:lnTo>
                  <a:pt x="3959" y="3261"/>
                </a:lnTo>
                <a:lnTo>
                  <a:pt x="3932" y="3251"/>
                </a:lnTo>
                <a:lnTo>
                  <a:pt x="3903" y="3248"/>
                </a:lnTo>
                <a:lnTo>
                  <a:pt x="3873" y="3254"/>
                </a:lnTo>
                <a:lnTo>
                  <a:pt x="3852" y="3265"/>
                </a:lnTo>
                <a:lnTo>
                  <a:pt x="3838" y="3282"/>
                </a:lnTo>
                <a:lnTo>
                  <a:pt x="3825" y="3300"/>
                </a:lnTo>
                <a:lnTo>
                  <a:pt x="3813" y="3322"/>
                </a:lnTo>
                <a:lnTo>
                  <a:pt x="3789" y="3361"/>
                </a:lnTo>
                <a:lnTo>
                  <a:pt x="3760" y="3400"/>
                </a:lnTo>
                <a:lnTo>
                  <a:pt x="3724" y="3434"/>
                </a:lnTo>
                <a:lnTo>
                  <a:pt x="3687" y="3465"/>
                </a:lnTo>
                <a:lnTo>
                  <a:pt x="3648" y="3495"/>
                </a:lnTo>
                <a:lnTo>
                  <a:pt x="3609" y="3521"/>
                </a:lnTo>
                <a:lnTo>
                  <a:pt x="3527" y="3569"/>
                </a:lnTo>
                <a:lnTo>
                  <a:pt x="3441" y="3610"/>
                </a:lnTo>
                <a:lnTo>
                  <a:pt x="3353" y="3646"/>
                </a:lnTo>
                <a:lnTo>
                  <a:pt x="3262" y="3676"/>
                </a:lnTo>
                <a:lnTo>
                  <a:pt x="3170" y="3702"/>
                </a:lnTo>
                <a:lnTo>
                  <a:pt x="3076" y="3724"/>
                </a:lnTo>
                <a:lnTo>
                  <a:pt x="2983" y="3741"/>
                </a:lnTo>
                <a:lnTo>
                  <a:pt x="2889" y="3756"/>
                </a:lnTo>
                <a:lnTo>
                  <a:pt x="2824" y="3761"/>
                </a:lnTo>
                <a:lnTo>
                  <a:pt x="2756" y="3759"/>
                </a:lnTo>
                <a:lnTo>
                  <a:pt x="2689" y="3748"/>
                </a:lnTo>
                <a:lnTo>
                  <a:pt x="2622" y="3732"/>
                </a:lnTo>
                <a:lnTo>
                  <a:pt x="2557" y="3707"/>
                </a:lnTo>
                <a:lnTo>
                  <a:pt x="2496" y="3680"/>
                </a:lnTo>
                <a:lnTo>
                  <a:pt x="2435" y="3646"/>
                </a:lnTo>
                <a:lnTo>
                  <a:pt x="2380" y="3607"/>
                </a:lnTo>
                <a:lnTo>
                  <a:pt x="2330" y="3564"/>
                </a:lnTo>
                <a:lnTo>
                  <a:pt x="2255" y="3582"/>
                </a:lnTo>
                <a:lnTo>
                  <a:pt x="2179" y="3594"/>
                </a:lnTo>
                <a:lnTo>
                  <a:pt x="2099" y="3597"/>
                </a:lnTo>
                <a:lnTo>
                  <a:pt x="2007" y="3592"/>
                </a:lnTo>
                <a:lnTo>
                  <a:pt x="1917" y="3577"/>
                </a:lnTo>
                <a:lnTo>
                  <a:pt x="1831" y="3553"/>
                </a:lnTo>
                <a:lnTo>
                  <a:pt x="1748" y="3521"/>
                </a:lnTo>
                <a:lnTo>
                  <a:pt x="1672" y="3480"/>
                </a:lnTo>
                <a:lnTo>
                  <a:pt x="1599" y="3431"/>
                </a:lnTo>
                <a:lnTo>
                  <a:pt x="1532" y="3376"/>
                </a:lnTo>
                <a:lnTo>
                  <a:pt x="1495" y="3326"/>
                </a:lnTo>
                <a:lnTo>
                  <a:pt x="1466" y="3274"/>
                </a:lnTo>
                <a:lnTo>
                  <a:pt x="1441" y="3218"/>
                </a:lnTo>
                <a:lnTo>
                  <a:pt x="1425" y="3161"/>
                </a:lnTo>
                <a:lnTo>
                  <a:pt x="1415" y="3105"/>
                </a:lnTo>
                <a:lnTo>
                  <a:pt x="1412" y="3048"/>
                </a:lnTo>
                <a:lnTo>
                  <a:pt x="1415" y="2992"/>
                </a:lnTo>
                <a:lnTo>
                  <a:pt x="1423" y="2939"/>
                </a:lnTo>
                <a:lnTo>
                  <a:pt x="1438" y="2887"/>
                </a:lnTo>
                <a:lnTo>
                  <a:pt x="1464" y="2825"/>
                </a:lnTo>
                <a:lnTo>
                  <a:pt x="1493" y="2768"/>
                </a:lnTo>
                <a:lnTo>
                  <a:pt x="1527" y="2718"/>
                </a:lnTo>
                <a:lnTo>
                  <a:pt x="1563" y="2672"/>
                </a:lnTo>
                <a:lnTo>
                  <a:pt x="1600" y="2633"/>
                </a:lnTo>
                <a:lnTo>
                  <a:pt x="1638" y="2599"/>
                </a:lnTo>
                <a:lnTo>
                  <a:pt x="1677" y="2570"/>
                </a:lnTo>
                <a:lnTo>
                  <a:pt x="1716" y="2544"/>
                </a:lnTo>
                <a:lnTo>
                  <a:pt x="1753" y="2523"/>
                </a:lnTo>
                <a:lnTo>
                  <a:pt x="1787" y="2507"/>
                </a:lnTo>
                <a:lnTo>
                  <a:pt x="1820" y="2492"/>
                </a:lnTo>
                <a:lnTo>
                  <a:pt x="1849" y="2482"/>
                </a:lnTo>
                <a:lnTo>
                  <a:pt x="1873" y="2474"/>
                </a:lnTo>
                <a:lnTo>
                  <a:pt x="1891" y="2469"/>
                </a:lnTo>
                <a:lnTo>
                  <a:pt x="1904" y="2466"/>
                </a:lnTo>
                <a:lnTo>
                  <a:pt x="1911" y="2464"/>
                </a:lnTo>
                <a:lnTo>
                  <a:pt x="1938" y="2455"/>
                </a:lnTo>
                <a:lnTo>
                  <a:pt x="1961" y="2440"/>
                </a:lnTo>
                <a:lnTo>
                  <a:pt x="1979" y="2421"/>
                </a:lnTo>
                <a:lnTo>
                  <a:pt x="1990" y="2395"/>
                </a:lnTo>
                <a:lnTo>
                  <a:pt x="1994" y="2367"/>
                </a:lnTo>
                <a:lnTo>
                  <a:pt x="1995" y="2362"/>
                </a:lnTo>
                <a:lnTo>
                  <a:pt x="1995" y="2351"/>
                </a:lnTo>
                <a:lnTo>
                  <a:pt x="1998" y="2333"/>
                </a:lnTo>
                <a:lnTo>
                  <a:pt x="2003" y="2310"/>
                </a:lnTo>
                <a:lnTo>
                  <a:pt x="2010" y="2286"/>
                </a:lnTo>
                <a:lnTo>
                  <a:pt x="2020" y="2256"/>
                </a:lnTo>
                <a:lnTo>
                  <a:pt x="2034" y="2226"/>
                </a:lnTo>
                <a:lnTo>
                  <a:pt x="2052" y="2193"/>
                </a:lnTo>
                <a:lnTo>
                  <a:pt x="2073" y="2159"/>
                </a:lnTo>
                <a:lnTo>
                  <a:pt x="2101" y="2127"/>
                </a:lnTo>
                <a:lnTo>
                  <a:pt x="2135" y="2094"/>
                </a:lnTo>
                <a:lnTo>
                  <a:pt x="2174" y="2063"/>
                </a:lnTo>
                <a:lnTo>
                  <a:pt x="2221" y="2036"/>
                </a:lnTo>
                <a:lnTo>
                  <a:pt x="2275" y="2011"/>
                </a:lnTo>
                <a:lnTo>
                  <a:pt x="2333" y="1992"/>
                </a:lnTo>
                <a:lnTo>
                  <a:pt x="2388" y="1979"/>
                </a:lnTo>
                <a:lnTo>
                  <a:pt x="2440" y="1972"/>
                </a:lnTo>
                <a:lnTo>
                  <a:pt x="2487" y="1972"/>
                </a:lnTo>
                <a:lnTo>
                  <a:pt x="2531" y="1975"/>
                </a:lnTo>
                <a:lnTo>
                  <a:pt x="2570" y="1984"/>
                </a:lnTo>
                <a:lnTo>
                  <a:pt x="2606" y="1992"/>
                </a:lnTo>
                <a:lnTo>
                  <a:pt x="2637" y="2003"/>
                </a:lnTo>
                <a:lnTo>
                  <a:pt x="2661" y="2014"/>
                </a:lnTo>
                <a:lnTo>
                  <a:pt x="2682" y="2026"/>
                </a:lnTo>
                <a:lnTo>
                  <a:pt x="2699" y="2037"/>
                </a:lnTo>
                <a:lnTo>
                  <a:pt x="2710" y="2044"/>
                </a:lnTo>
                <a:lnTo>
                  <a:pt x="2715" y="2049"/>
                </a:lnTo>
                <a:lnTo>
                  <a:pt x="2739" y="2065"/>
                </a:lnTo>
                <a:lnTo>
                  <a:pt x="2765" y="2073"/>
                </a:lnTo>
                <a:lnTo>
                  <a:pt x="2793" y="2075"/>
                </a:lnTo>
                <a:lnTo>
                  <a:pt x="2821" y="2066"/>
                </a:lnTo>
                <a:lnTo>
                  <a:pt x="2845" y="2052"/>
                </a:lnTo>
                <a:lnTo>
                  <a:pt x="2863" y="2031"/>
                </a:lnTo>
                <a:lnTo>
                  <a:pt x="2868" y="2026"/>
                </a:lnTo>
                <a:lnTo>
                  <a:pt x="2877" y="2016"/>
                </a:lnTo>
                <a:lnTo>
                  <a:pt x="2890" y="2003"/>
                </a:lnTo>
                <a:lnTo>
                  <a:pt x="2910" y="1988"/>
                </a:lnTo>
                <a:lnTo>
                  <a:pt x="2934" y="1971"/>
                </a:lnTo>
                <a:lnTo>
                  <a:pt x="2964" y="1954"/>
                </a:lnTo>
                <a:lnTo>
                  <a:pt x="2999" y="1936"/>
                </a:lnTo>
                <a:lnTo>
                  <a:pt x="3040" y="1920"/>
                </a:lnTo>
                <a:lnTo>
                  <a:pt x="3087" y="1907"/>
                </a:lnTo>
                <a:lnTo>
                  <a:pt x="3142" y="1896"/>
                </a:lnTo>
                <a:lnTo>
                  <a:pt x="3202" y="1888"/>
                </a:lnTo>
                <a:lnTo>
                  <a:pt x="3271" y="1886"/>
                </a:lnTo>
                <a:lnTo>
                  <a:pt x="3337" y="1889"/>
                </a:lnTo>
                <a:lnTo>
                  <a:pt x="3399" y="1897"/>
                </a:lnTo>
                <a:lnTo>
                  <a:pt x="3457" y="1912"/>
                </a:lnTo>
                <a:lnTo>
                  <a:pt x="3509" y="1930"/>
                </a:lnTo>
                <a:lnTo>
                  <a:pt x="3555" y="1951"/>
                </a:lnTo>
                <a:lnTo>
                  <a:pt x="3597" y="1972"/>
                </a:lnTo>
                <a:lnTo>
                  <a:pt x="3635" y="1997"/>
                </a:lnTo>
                <a:lnTo>
                  <a:pt x="3665" y="2019"/>
                </a:lnTo>
                <a:lnTo>
                  <a:pt x="3691" y="2040"/>
                </a:lnTo>
                <a:lnTo>
                  <a:pt x="3713" y="2058"/>
                </a:lnTo>
                <a:lnTo>
                  <a:pt x="3727" y="2075"/>
                </a:lnTo>
                <a:lnTo>
                  <a:pt x="3739" y="2084"/>
                </a:lnTo>
                <a:lnTo>
                  <a:pt x="3742" y="2089"/>
                </a:lnTo>
                <a:lnTo>
                  <a:pt x="3761" y="2109"/>
                </a:lnTo>
                <a:lnTo>
                  <a:pt x="3784" y="2120"/>
                </a:lnTo>
                <a:lnTo>
                  <a:pt x="3810" y="2127"/>
                </a:lnTo>
                <a:lnTo>
                  <a:pt x="3836" y="2127"/>
                </a:lnTo>
                <a:lnTo>
                  <a:pt x="3860" y="2118"/>
                </a:lnTo>
                <a:lnTo>
                  <a:pt x="3885" y="2105"/>
                </a:lnTo>
                <a:lnTo>
                  <a:pt x="3903" y="2086"/>
                </a:lnTo>
                <a:lnTo>
                  <a:pt x="3916" y="2063"/>
                </a:lnTo>
                <a:lnTo>
                  <a:pt x="3920" y="2037"/>
                </a:lnTo>
                <a:lnTo>
                  <a:pt x="3920" y="2011"/>
                </a:lnTo>
                <a:lnTo>
                  <a:pt x="3914" y="1987"/>
                </a:lnTo>
                <a:lnTo>
                  <a:pt x="3899" y="1962"/>
                </a:lnTo>
                <a:lnTo>
                  <a:pt x="3896" y="1958"/>
                </a:lnTo>
                <a:lnTo>
                  <a:pt x="3886" y="1946"/>
                </a:lnTo>
                <a:lnTo>
                  <a:pt x="3872" y="1932"/>
                </a:lnTo>
                <a:lnTo>
                  <a:pt x="3851" y="1912"/>
                </a:lnTo>
                <a:lnTo>
                  <a:pt x="3826" y="1889"/>
                </a:lnTo>
                <a:lnTo>
                  <a:pt x="3797" y="1865"/>
                </a:lnTo>
                <a:lnTo>
                  <a:pt x="3761" y="1839"/>
                </a:lnTo>
                <a:lnTo>
                  <a:pt x="3722" y="1813"/>
                </a:lnTo>
                <a:lnTo>
                  <a:pt x="3677" y="1785"/>
                </a:lnTo>
                <a:lnTo>
                  <a:pt x="3628" y="1761"/>
                </a:lnTo>
                <a:lnTo>
                  <a:pt x="3573" y="1738"/>
                </a:lnTo>
                <a:lnTo>
                  <a:pt x="3514" y="1719"/>
                </a:lnTo>
                <a:lnTo>
                  <a:pt x="3449" y="1702"/>
                </a:lnTo>
                <a:lnTo>
                  <a:pt x="3381" y="1691"/>
                </a:lnTo>
                <a:lnTo>
                  <a:pt x="3308" y="1685"/>
                </a:lnTo>
                <a:lnTo>
                  <a:pt x="3308" y="1660"/>
                </a:lnTo>
                <a:lnTo>
                  <a:pt x="3306" y="1633"/>
                </a:lnTo>
                <a:lnTo>
                  <a:pt x="3308" y="1602"/>
                </a:lnTo>
                <a:lnTo>
                  <a:pt x="3311" y="1566"/>
                </a:lnTo>
                <a:lnTo>
                  <a:pt x="3316" y="1530"/>
                </a:lnTo>
                <a:lnTo>
                  <a:pt x="3326" y="1491"/>
                </a:lnTo>
                <a:lnTo>
                  <a:pt x="3337" y="1451"/>
                </a:lnTo>
                <a:lnTo>
                  <a:pt x="3353" y="1412"/>
                </a:lnTo>
                <a:lnTo>
                  <a:pt x="3373" y="1371"/>
                </a:lnTo>
                <a:lnTo>
                  <a:pt x="3399" y="1332"/>
                </a:lnTo>
                <a:lnTo>
                  <a:pt x="3430" y="1295"/>
                </a:lnTo>
                <a:lnTo>
                  <a:pt x="3466" y="1259"/>
                </a:lnTo>
                <a:lnTo>
                  <a:pt x="3509" y="1225"/>
                </a:lnTo>
                <a:lnTo>
                  <a:pt x="3560" y="1196"/>
                </a:lnTo>
                <a:lnTo>
                  <a:pt x="3615" y="1171"/>
                </a:lnTo>
                <a:lnTo>
                  <a:pt x="3674" y="1150"/>
                </a:lnTo>
                <a:lnTo>
                  <a:pt x="3737" y="1132"/>
                </a:lnTo>
                <a:lnTo>
                  <a:pt x="3804" y="1121"/>
                </a:lnTo>
                <a:lnTo>
                  <a:pt x="3872" y="1113"/>
                </a:lnTo>
                <a:lnTo>
                  <a:pt x="3940" y="1109"/>
                </a:lnTo>
                <a:lnTo>
                  <a:pt x="4010" y="1113"/>
                </a:lnTo>
                <a:lnTo>
                  <a:pt x="4076" y="1121"/>
                </a:lnTo>
                <a:lnTo>
                  <a:pt x="4143" y="1135"/>
                </a:lnTo>
                <a:lnTo>
                  <a:pt x="4206" y="1157"/>
                </a:lnTo>
                <a:lnTo>
                  <a:pt x="4267" y="1183"/>
                </a:lnTo>
                <a:lnTo>
                  <a:pt x="4322" y="1217"/>
                </a:lnTo>
                <a:lnTo>
                  <a:pt x="4369" y="1256"/>
                </a:lnTo>
                <a:lnTo>
                  <a:pt x="4410" y="1300"/>
                </a:lnTo>
                <a:lnTo>
                  <a:pt x="4444" y="1348"/>
                </a:lnTo>
                <a:lnTo>
                  <a:pt x="4471" y="1404"/>
                </a:lnTo>
                <a:lnTo>
                  <a:pt x="4494" y="1464"/>
                </a:lnTo>
                <a:lnTo>
                  <a:pt x="4509" y="1529"/>
                </a:lnTo>
                <a:lnTo>
                  <a:pt x="4518" y="1598"/>
                </a:lnTo>
                <a:lnTo>
                  <a:pt x="4522" y="1673"/>
                </a:lnTo>
                <a:lnTo>
                  <a:pt x="4518" y="1754"/>
                </a:lnTo>
                <a:lnTo>
                  <a:pt x="4509" y="1841"/>
                </a:lnTo>
                <a:lnTo>
                  <a:pt x="4509" y="1868"/>
                </a:lnTo>
                <a:lnTo>
                  <a:pt x="4515" y="1894"/>
                </a:lnTo>
                <a:lnTo>
                  <a:pt x="4530" y="1917"/>
                </a:lnTo>
                <a:lnTo>
                  <a:pt x="4549" y="1936"/>
                </a:lnTo>
                <a:lnTo>
                  <a:pt x="4553" y="1940"/>
                </a:lnTo>
                <a:lnTo>
                  <a:pt x="4562" y="1948"/>
                </a:lnTo>
                <a:lnTo>
                  <a:pt x="4577" y="1959"/>
                </a:lnTo>
                <a:lnTo>
                  <a:pt x="4595" y="1977"/>
                </a:lnTo>
                <a:lnTo>
                  <a:pt x="4614" y="1997"/>
                </a:lnTo>
                <a:lnTo>
                  <a:pt x="4637" y="2021"/>
                </a:lnTo>
                <a:lnTo>
                  <a:pt x="4660" y="2050"/>
                </a:lnTo>
                <a:lnTo>
                  <a:pt x="4681" y="2081"/>
                </a:lnTo>
                <a:lnTo>
                  <a:pt x="4700" y="2115"/>
                </a:lnTo>
                <a:lnTo>
                  <a:pt x="4718" y="2151"/>
                </a:lnTo>
                <a:lnTo>
                  <a:pt x="4731" y="2190"/>
                </a:lnTo>
                <a:lnTo>
                  <a:pt x="4739" y="2230"/>
                </a:lnTo>
                <a:lnTo>
                  <a:pt x="4743" y="2274"/>
                </a:lnTo>
                <a:lnTo>
                  <a:pt x="4736" y="2323"/>
                </a:lnTo>
                <a:lnTo>
                  <a:pt x="4723" y="2373"/>
                </a:lnTo>
                <a:lnTo>
                  <a:pt x="4702" y="2421"/>
                </a:lnTo>
                <a:lnTo>
                  <a:pt x="4674" y="2464"/>
                </a:lnTo>
                <a:lnTo>
                  <a:pt x="4639" y="2505"/>
                </a:lnTo>
                <a:lnTo>
                  <a:pt x="4598" y="2541"/>
                </a:lnTo>
                <a:lnTo>
                  <a:pt x="4572" y="2559"/>
                </a:lnTo>
                <a:lnTo>
                  <a:pt x="4541" y="2577"/>
                </a:lnTo>
                <a:lnTo>
                  <a:pt x="4507" y="2593"/>
                </a:lnTo>
                <a:lnTo>
                  <a:pt x="4466" y="2607"/>
                </a:lnTo>
                <a:lnTo>
                  <a:pt x="4423" y="2619"/>
                </a:lnTo>
                <a:lnTo>
                  <a:pt x="4374" y="2627"/>
                </a:lnTo>
                <a:lnTo>
                  <a:pt x="4320" y="2632"/>
                </a:lnTo>
                <a:lnTo>
                  <a:pt x="4262" y="2632"/>
                </a:lnTo>
                <a:lnTo>
                  <a:pt x="4197" y="2629"/>
                </a:lnTo>
                <a:lnTo>
                  <a:pt x="4127" y="2617"/>
                </a:lnTo>
                <a:lnTo>
                  <a:pt x="4050" y="2601"/>
                </a:lnTo>
                <a:lnTo>
                  <a:pt x="4034" y="2596"/>
                </a:lnTo>
                <a:lnTo>
                  <a:pt x="4011" y="2586"/>
                </a:lnTo>
                <a:lnTo>
                  <a:pt x="3982" y="2577"/>
                </a:lnTo>
                <a:lnTo>
                  <a:pt x="3945" y="2565"/>
                </a:lnTo>
                <a:lnTo>
                  <a:pt x="3903" y="2554"/>
                </a:lnTo>
                <a:lnTo>
                  <a:pt x="3854" y="2541"/>
                </a:lnTo>
                <a:lnTo>
                  <a:pt x="3800" y="2529"/>
                </a:lnTo>
                <a:lnTo>
                  <a:pt x="3742" y="2520"/>
                </a:lnTo>
                <a:lnTo>
                  <a:pt x="3682" y="2510"/>
                </a:lnTo>
                <a:lnTo>
                  <a:pt x="3617" y="2505"/>
                </a:lnTo>
                <a:lnTo>
                  <a:pt x="3516" y="2500"/>
                </a:lnTo>
                <a:lnTo>
                  <a:pt x="3420" y="2503"/>
                </a:lnTo>
                <a:lnTo>
                  <a:pt x="3329" y="2515"/>
                </a:lnTo>
                <a:lnTo>
                  <a:pt x="3240" y="2533"/>
                </a:lnTo>
                <a:lnTo>
                  <a:pt x="3155" y="2557"/>
                </a:lnTo>
                <a:lnTo>
                  <a:pt x="3074" y="2590"/>
                </a:lnTo>
                <a:lnTo>
                  <a:pt x="2998" y="2629"/>
                </a:lnTo>
                <a:lnTo>
                  <a:pt x="2925" y="2674"/>
                </a:lnTo>
                <a:lnTo>
                  <a:pt x="2858" y="2728"/>
                </a:lnTo>
                <a:lnTo>
                  <a:pt x="2795" y="2786"/>
                </a:lnTo>
                <a:lnTo>
                  <a:pt x="2744" y="2837"/>
                </a:lnTo>
                <a:lnTo>
                  <a:pt x="2695" y="2877"/>
                </a:lnTo>
                <a:lnTo>
                  <a:pt x="2648" y="2910"/>
                </a:lnTo>
                <a:lnTo>
                  <a:pt x="2603" y="2934"/>
                </a:lnTo>
                <a:lnTo>
                  <a:pt x="2561" y="2950"/>
                </a:lnTo>
                <a:lnTo>
                  <a:pt x="2522" y="2957"/>
                </a:lnTo>
                <a:lnTo>
                  <a:pt x="2484" y="2955"/>
                </a:lnTo>
                <a:lnTo>
                  <a:pt x="2455" y="2947"/>
                </a:lnTo>
                <a:lnTo>
                  <a:pt x="2429" y="2932"/>
                </a:lnTo>
                <a:lnTo>
                  <a:pt x="2405" y="2916"/>
                </a:lnTo>
                <a:lnTo>
                  <a:pt x="2383" y="2897"/>
                </a:lnTo>
                <a:lnTo>
                  <a:pt x="2366" y="2876"/>
                </a:lnTo>
                <a:lnTo>
                  <a:pt x="2351" y="2856"/>
                </a:lnTo>
                <a:lnTo>
                  <a:pt x="2340" y="2838"/>
                </a:lnTo>
                <a:lnTo>
                  <a:pt x="2331" y="2822"/>
                </a:lnTo>
                <a:lnTo>
                  <a:pt x="2327" y="2812"/>
                </a:lnTo>
                <a:lnTo>
                  <a:pt x="2323" y="2807"/>
                </a:lnTo>
                <a:lnTo>
                  <a:pt x="2310" y="2785"/>
                </a:lnTo>
                <a:lnTo>
                  <a:pt x="2291" y="2767"/>
                </a:lnTo>
                <a:lnTo>
                  <a:pt x="2268" y="2754"/>
                </a:lnTo>
                <a:lnTo>
                  <a:pt x="2244" y="2747"/>
                </a:lnTo>
                <a:lnTo>
                  <a:pt x="2218" y="2747"/>
                </a:lnTo>
                <a:lnTo>
                  <a:pt x="2192" y="2754"/>
                </a:lnTo>
                <a:lnTo>
                  <a:pt x="2169" y="2768"/>
                </a:lnTo>
                <a:lnTo>
                  <a:pt x="2150" y="2786"/>
                </a:lnTo>
                <a:lnTo>
                  <a:pt x="2137" y="2809"/>
                </a:lnTo>
                <a:lnTo>
                  <a:pt x="2130" y="2835"/>
                </a:lnTo>
                <a:lnTo>
                  <a:pt x="2130" y="2861"/>
                </a:lnTo>
                <a:lnTo>
                  <a:pt x="2138" y="2887"/>
                </a:lnTo>
                <a:lnTo>
                  <a:pt x="2140" y="2893"/>
                </a:lnTo>
                <a:lnTo>
                  <a:pt x="2148" y="2906"/>
                </a:lnTo>
                <a:lnTo>
                  <a:pt x="2158" y="2926"/>
                </a:lnTo>
                <a:lnTo>
                  <a:pt x="2172" y="2952"/>
                </a:lnTo>
                <a:lnTo>
                  <a:pt x="2192" y="2979"/>
                </a:lnTo>
                <a:lnTo>
                  <a:pt x="2215" y="3009"/>
                </a:lnTo>
                <a:lnTo>
                  <a:pt x="2242" y="3040"/>
                </a:lnTo>
                <a:lnTo>
                  <a:pt x="2273" y="3069"/>
                </a:lnTo>
                <a:lnTo>
                  <a:pt x="2310" y="3096"/>
                </a:lnTo>
                <a:lnTo>
                  <a:pt x="2351" y="3121"/>
                </a:lnTo>
                <a:lnTo>
                  <a:pt x="2396" y="3140"/>
                </a:lnTo>
                <a:lnTo>
                  <a:pt x="2447" y="3153"/>
                </a:lnTo>
                <a:lnTo>
                  <a:pt x="2479" y="3158"/>
                </a:lnTo>
                <a:lnTo>
                  <a:pt x="2512" y="3160"/>
                </a:lnTo>
                <a:lnTo>
                  <a:pt x="2570" y="3155"/>
                </a:lnTo>
                <a:lnTo>
                  <a:pt x="2630" y="3140"/>
                </a:lnTo>
                <a:lnTo>
                  <a:pt x="2691" y="3116"/>
                </a:lnTo>
                <a:lnTo>
                  <a:pt x="2752" y="3083"/>
                </a:lnTo>
                <a:lnTo>
                  <a:pt x="2814" y="3041"/>
                </a:lnTo>
                <a:lnTo>
                  <a:pt x="2877" y="2988"/>
                </a:lnTo>
                <a:lnTo>
                  <a:pt x="2941" y="2928"/>
                </a:lnTo>
                <a:lnTo>
                  <a:pt x="2998" y="2874"/>
                </a:lnTo>
                <a:lnTo>
                  <a:pt x="3058" y="2828"/>
                </a:lnTo>
                <a:lnTo>
                  <a:pt x="3119" y="2793"/>
                </a:lnTo>
                <a:lnTo>
                  <a:pt x="3183" y="2763"/>
                </a:lnTo>
                <a:lnTo>
                  <a:pt x="3248" y="2741"/>
                </a:lnTo>
                <a:lnTo>
                  <a:pt x="3314" y="2723"/>
                </a:lnTo>
                <a:lnTo>
                  <a:pt x="3379" y="2711"/>
                </a:lnTo>
                <a:lnTo>
                  <a:pt x="3444" y="2705"/>
                </a:lnTo>
                <a:lnTo>
                  <a:pt x="3509" y="2703"/>
                </a:lnTo>
                <a:lnTo>
                  <a:pt x="3571" y="2705"/>
                </a:lnTo>
                <a:lnTo>
                  <a:pt x="3633" y="2710"/>
                </a:lnTo>
                <a:lnTo>
                  <a:pt x="3690" y="2716"/>
                </a:lnTo>
                <a:lnTo>
                  <a:pt x="3743" y="2726"/>
                </a:lnTo>
                <a:lnTo>
                  <a:pt x="3794" y="2736"/>
                </a:lnTo>
                <a:lnTo>
                  <a:pt x="3839" y="2746"/>
                </a:lnTo>
                <a:lnTo>
                  <a:pt x="3878" y="2757"/>
                </a:lnTo>
                <a:lnTo>
                  <a:pt x="3912" y="2767"/>
                </a:lnTo>
                <a:lnTo>
                  <a:pt x="3940" y="2776"/>
                </a:lnTo>
                <a:lnTo>
                  <a:pt x="3961" y="2783"/>
                </a:lnTo>
                <a:lnTo>
                  <a:pt x="3974" y="2789"/>
                </a:lnTo>
                <a:lnTo>
                  <a:pt x="3979" y="2791"/>
                </a:lnTo>
                <a:lnTo>
                  <a:pt x="3994" y="2796"/>
                </a:lnTo>
                <a:lnTo>
                  <a:pt x="4076" y="2814"/>
                </a:lnTo>
                <a:lnTo>
                  <a:pt x="4156" y="2827"/>
                </a:lnTo>
                <a:lnTo>
                  <a:pt x="4229" y="2833"/>
                </a:lnTo>
                <a:lnTo>
                  <a:pt x="4297" y="2835"/>
                </a:lnTo>
                <a:lnTo>
                  <a:pt x="4362" y="2832"/>
                </a:lnTo>
                <a:lnTo>
                  <a:pt x="4421" y="2825"/>
                </a:lnTo>
                <a:lnTo>
                  <a:pt x="4476" y="2814"/>
                </a:lnTo>
                <a:lnTo>
                  <a:pt x="4527" y="2801"/>
                </a:lnTo>
                <a:lnTo>
                  <a:pt x="4574" y="2783"/>
                </a:lnTo>
                <a:lnTo>
                  <a:pt x="4616" y="2765"/>
                </a:lnTo>
                <a:lnTo>
                  <a:pt x="4655" y="2746"/>
                </a:lnTo>
                <a:lnTo>
                  <a:pt x="4689" y="2723"/>
                </a:lnTo>
                <a:lnTo>
                  <a:pt x="4720" y="2702"/>
                </a:lnTo>
                <a:lnTo>
                  <a:pt x="4769" y="2661"/>
                </a:lnTo>
                <a:lnTo>
                  <a:pt x="4812" y="2614"/>
                </a:lnTo>
                <a:lnTo>
                  <a:pt x="4850" y="2565"/>
                </a:lnTo>
                <a:lnTo>
                  <a:pt x="4882" y="2512"/>
                </a:lnTo>
                <a:lnTo>
                  <a:pt x="4907" y="2456"/>
                </a:lnTo>
                <a:lnTo>
                  <a:pt x="4926" y="2398"/>
                </a:lnTo>
                <a:lnTo>
                  <a:pt x="4939" y="2339"/>
                </a:lnTo>
                <a:lnTo>
                  <a:pt x="4944" y="2279"/>
                </a:lnTo>
                <a:lnTo>
                  <a:pt x="4941" y="2213"/>
                </a:lnTo>
                <a:lnTo>
                  <a:pt x="4929" y="2151"/>
                </a:lnTo>
                <a:lnTo>
                  <a:pt x="4912" y="2094"/>
                </a:lnTo>
                <a:lnTo>
                  <a:pt x="4889" y="2039"/>
                </a:lnTo>
                <a:lnTo>
                  <a:pt x="4863" y="1990"/>
                </a:lnTo>
                <a:lnTo>
                  <a:pt x="4832" y="1945"/>
                </a:lnTo>
                <a:lnTo>
                  <a:pt x="4801" y="1904"/>
                </a:lnTo>
                <a:lnTo>
                  <a:pt x="4772" y="1868"/>
                </a:lnTo>
                <a:lnTo>
                  <a:pt x="4743" y="1837"/>
                </a:lnTo>
                <a:lnTo>
                  <a:pt x="4717" y="1813"/>
                </a:lnTo>
                <a:lnTo>
                  <a:pt x="4723" y="1730"/>
                </a:lnTo>
                <a:lnTo>
                  <a:pt x="4723" y="1652"/>
                </a:lnTo>
                <a:lnTo>
                  <a:pt x="4720" y="1579"/>
                </a:lnTo>
                <a:lnTo>
                  <a:pt x="4712" y="1512"/>
                </a:lnTo>
                <a:lnTo>
                  <a:pt x="4699" y="1449"/>
                </a:lnTo>
                <a:lnTo>
                  <a:pt x="4682" y="1391"/>
                </a:lnTo>
                <a:lnTo>
                  <a:pt x="4663" y="1337"/>
                </a:lnTo>
                <a:lnTo>
                  <a:pt x="4640" y="1288"/>
                </a:lnTo>
                <a:lnTo>
                  <a:pt x="4616" y="1244"/>
                </a:lnTo>
                <a:lnTo>
                  <a:pt x="4590" y="1204"/>
                </a:lnTo>
                <a:lnTo>
                  <a:pt x="4561" y="1166"/>
                </a:lnTo>
                <a:lnTo>
                  <a:pt x="4531" y="1132"/>
                </a:lnTo>
                <a:lnTo>
                  <a:pt x="4501" y="1103"/>
                </a:lnTo>
                <a:lnTo>
                  <a:pt x="4470" y="1075"/>
                </a:lnTo>
                <a:lnTo>
                  <a:pt x="4439" y="1053"/>
                </a:lnTo>
                <a:lnTo>
                  <a:pt x="4375" y="1012"/>
                </a:lnTo>
                <a:lnTo>
                  <a:pt x="4306" y="978"/>
                </a:lnTo>
                <a:lnTo>
                  <a:pt x="4234" y="952"/>
                </a:lnTo>
                <a:lnTo>
                  <a:pt x="4159" y="932"/>
                </a:lnTo>
                <a:lnTo>
                  <a:pt x="4085" y="918"/>
                </a:lnTo>
                <a:lnTo>
                  <a:pt x="4007" y="911"/>
                </a:lnTo>
                <a:lnTo>
                  <a:pt x="3930" y="908"/>
                </a:lnTo>
                <a:lnTo>
                  <a:pt x="3854" y="913"/>
                </a:lnTo>
                <a:lnTo>
                  <a:pt x="3778" y="921"/>
                </a:lnTo>
                <a:lnTo>
                  <a:pt x="3704" y="934"/>
                </a:lnTo>
                <a:lnTo>
                  <a:pt x="3635" y="952"/>
                </a:lnTo>
                <a:lnTo>
                  <a:pt x="3613" y="914"/>
                </a:lnTo>
                <a:lnTo>
                  <a:pt x="3589" y="874"/>
                </a:lnTo>
                <a:lnTo>
                  <a:pt x="3561" y="830"/>
                </a:lnTo>
                <a:lnTo>
                  <a:pt x="3527" y="783"/>
                </a:lnTo>
                <a:lnTo>
                  <a:pt x="3490" y="736"/>
                </a:lnTo>
                <a:lnTo>
                  <a:pt x="3448" y="687"/>
                </a:lnTo>
                <a:lnTo>
                  <a:pt x="3401" y="638"/>
                </a:lnTo>
                <a:lnTo>
                  <a:pt x="3350" y="591"/>
                </a:lnTo>
                <a:lnTo>
                  <a:pt x="3295" y="547"/>
                </a:lnTo>
                <a:lnTo>
                  <a:pt x="3235" y="507"/>
                </a:lnTo>
                <a:lnTo>
                  <a:pt x="3170" y="471"/>
                </a:lnTo>
                <a:lnTo>
                  <a:pt x="3100" y="440"/>
                </a:lnTo>
                <a:lnTo>
                  <a:pt x="3017" y="412"/>
                </a:lnTo>
                <a:lnTo>
                  <a:pt x="2936" y="393"/>
                </a:lnTo>
                <a:lnTo>
                  <a:pt x="2856" y="380"/>
                </a:lnTo>
                <a:lnTo>
                  <a:pt x="2778" y="375"/>
                </a:lnTo>
                <a:lnTo>
                  <a:pt x="2704" y="377"/>
                </a:lnTo>
                <a:lnTo>
                  <a:pt x="2630" y="386"/>
                </a:lnTo>
                <a:lnTo>
                  <a:pt x="2561" y="404"/>
                </a:lnTo>
                <a:lnTo>
                  <a:pt x="2494" y="429"/>
                </a:lnTo>
                <a:lnTo>
                  <a:pt x="2432" y="460"/>
                </a:lnTo>
                <a:lnTo>
                  <a:pt x="2372" y="497"/>
                </a:lnTo>
                <a:lnTo>
                  <a:pt x="2318" y="542"/>
                </a:lnTo>
                <a:lnTo>
                  <a:pt x="2268" y="594"/>
                </a:lnTo>
                <a:lnTo>
                  <a:pt x="2223" y="653"/>
                </a:lnTo>
                <a:lnTo>
                  <a:pt x="2179" y="643"/>
                </a:lnTo>
                <a:lnTo>
                  <a:pt x="2130" y="635"/>
                </a:lnTo>
                <a:lnTo>
                  <a:pt x="2073" y="627"/>
                </a:lnTo>
                <a:lnTo>
                  <a:pt x="2011" y="622"/>
                </a:lnTo>
                <a:lnTo>
                  <a:pt x="1946" y="620"/>
                </a:lnTo>
                <a:lnTo>
                  <a:pt x="1877" y="622"/>
                </a:lnTo>
                <a:lnTo>
                  <a:pt x="1805" y="627"/>
                </a:lnTo>
                <a:lnTo>
                  <a:pt x="1732" y="640"/>
                </a:lnTo>
                <a:lnTo>
                  <a:pt x="1659" y="658"/>
                </a:lnTo>
                <a:lnTo>
                  <a:pt x="1586" y="684"/>
                </a:lnTo>
                <a:lnTo>
                  <a:pt x="1514" y="716"/>
                </a:lnTo>
                <a:lnTo>
                  <a:pt x="1456" y="754"/>
                </a:lnTo>
                <a:lnTo>
                  <a:pt x="1401" y="794"/>
                </a:lnTo>
                <a:lnTo>
                  <a:pt x="1352" y="841"/>
                </a:lnTo>
                <a:lnTo>
                  <a:pt x="1306" y="893"/>
                </a:lnTo>
                <a:lnTo>
                  <a:pt x="1267" y="952"/>
                </a:lnTo>
                <a:lnTo>
                  <a:pt x="1232" y="1014"/>
                </a:lnTo>
                <a:lnTo>
                  <a:pt x="1202" y="1082"/>
                </a:lnTo>
                <a:lnTo>
                  <a:pt x="1176" y="1155"/>
                </a:lnTo>
                <a:lnTo>
                  <a:pt x="1119" y="1137"/>
                </a:lnTo>
                <a:lnTo>
                  <a:pt x="1064" y="1127"/>
                </a:lnTo>
                <a:lnTo>
                  <a:pt x="1011" y="1122"/>
                </a:lnTo>
                <a:lnTo>
                  <a:pt x="962" y="1122"/>
                </a:lnTo>
                <a:lnTo>
                  <a:pt x="915" y="1127"/>
                </a:lnTo>
                <a:lnTo>
                  <a:pt x="842" y="1142"/>
                </a:lnTo>
                <a:lnTo>
                  <a:pt x="775" y="1163"/>
                </a:lnTo>
                <a:lnTo>
                  <a:pt x="715" y="1189"/>
                </a:lnTo>
                <a:lnTo>
                  <a:pt x="660" y="1222"/>
                </a:lnTo>
                <a:lnTo>
                  <a:pt x="609" y="1257"/>
                </a:lnTo>
                <a:lnTo>
                  <a:pt x="565" y="1298"/>
                </a:lnTo>
                <a:lnTo>
                  <a:pt x="526" y="1342"/>
                </a:lnTo>
                <a:lnTo>
                  <a:pt x="494" y="1389"/>
                </a:lnTo>
                <a:lnTo>
                  <a:pt x="466" y="1439"/>
                </a:lnTo>
                <a:lnTo>
                  <a:pt x="444" y="1491"/>
                </a:lnTo>
                <a:lnTo>
                  <a:pt x="427" y="1546"/>
                </a:lnTo>
                <a:lnTo>
                  <a:pt x="416" y="1602"/>
                </a:lnTo>
                <a:lnTo>
                  <a:pt x="409" y="1657"/>
                </a:lnTo>
                <a:lnTo>
                  <a:pt x="409" y="1712"/>
                </a:lnTo>
                <a:lnTo>
                  <a:pt x="413" y="1767"/>
                </a:lnTo>
                <a:lnTo>
                  <a:pt x="422" y="1819"/>
                </a:lnTo>
                <a:lnTo>
                  <a:pt x="435" y="1870"/>
                </a:lnTo>
                <a:lnTo>
                  <a:pt x="453" y="1919"/>
                </a:lnTo>
                <a:lnTo>
                  <a:pt x="476" y="1966"/>
                </a:lnTo>
                <a:lnTo>
                  <a:pt x="502" y="2013"/>
                </a:lnTo>
                <a:lnTo>
                  <a:pt x="535" y="2057"/>
                </a:lnTo>
                <a:lnTo>
                  <a:pt x="570" y="2097"/>
                </a:lnTo>
                <a:lnTo>
                  <a:pt x="611" y="2135"/>
                </a:lnTo>
                <a:lnTo>
                  <a:pt x="656" y="2169"/>
                </a:lnTo>
                <a:lnTo>
                  <a:pt x="707" y="2200"/>
                </a:lnTo>
                <a:lnTo>
                  <a:pt x="760" y="2224"/>
                </a:lnTo>
                <a:lnTo>
                  <a:pt x="819" y="2243"/>
                </a:lnTo>
                <a:lnTo>
                  <a:pt x="882" y="2258"/>
                </a:lnTo>
                <a:lnTo>
                  <a:pt x="950" y="2268"/>
                </a:lnTo>
                <a:lnTo>
                  <a:pt x="1022" y="2269"/>
                </a:lnTo>
                <a:lnTo>
                  <a:pt x="1100" y="2265"/>
                </a:lnTo>
                <a:lnTo>
                  <a:pt x="1126" y="2258"/>
                </a:lnTo>
                <a:lnTo>
                  <a:pt x="1149" y="2245"/>
                </a:lnTo>
                <a:lnTo>
                  <a:pt x="1167" y="2227"/>
                </a:lnTo>
                <a:lnTo>
                  <a:pt x="1181" y="2204"/>
                </a:lnTo>
                <a:lnTo>
                  <a:pt x="1188" y="2180"/>
                </a:lnTo>
                <a:lnTo>
                  <a:pt x="1189" y="2153"/>
                </a:lnTo>
                <a:lnTo>
                  <a:pt x="1183" y="2127"/>
                </a:lnTo>
                <a:lnTo>
                  <a:pt x="1170" y="2104"/>
                </a:lnTo>
                <a:lnTo>
                  <a:pt x="1152" y="2084"/>
                </a:lnTo>
                <a:lnTo>
                  <a:pt x="1129" y="2071"/>
                </a:lnTo>
                <a:lnTo>
                  <a:pt x="1105" y="2065"/>
                </a:lnTo>
                <a:lnTo>
                  <a:pt x="1077" y="2063"/>
                </a:lnTo>
                <a:lnTo>
                  <a:pt x="1014" y="2066"/>
                </a:lnTo>
                <a:lnTo>
                  <a:pt x="954" y="2065"/>
                </a:lnTo>
                <a:lnTo>
                  <a:pt x="900" y="2055"/>
                </a:lnTo>
                <a:lnTo>
                  <a:pt x="850" y="2040"/>
                </a:lnTo>
                <a:lnTo>
                  <a:pt x="806" y="2021"/>
                </a:lnTo>
                <a:lnTo>
                  <a:pt x="765" y="1997"/>
                </a:lnTo>
                <a:lnTo>
                  <a:pt x="730" y="1969"/>
                </a:lnTo>
                <a:lnTo>
                  <a:pt x="699" y="1936"/>
                </a:lnTo>
                <a:lnTo>
                  <a:pt x="673" y="1902"/>
                </a:lnTo>
                <a:lnTo>
                  <a:pt x="650" y="1865"/>
                </a:lnTo>
                <a:lnTo>
                  <a:pt x="634" y="1824"/>
                </a:lnTo>
                <a:lnTo>
                  <a:pt x="621" y="1784"/>
                </a:lnTo>
                <a:lnTo>
                  <a:pt x="614" y="1743"/>
                </a:lnTo>
                <a:lnTo>
                  <a:pt x="611" y="1702"/>
                </a:lnTo>
                <a:lnTo>
                  <a:pt x="613" y="1662"/>
                </a:lnTo>
                <a:lnTo>
                  <a:pt x="617" y="1620"/>
                </a:lnTo>
                <a:lnTo>
                  <a:pt x="627" y="1581"/>
                </a:lnTo>
                <a:lnTo>
                  <a:pt x="642" y="1540"/>
                </a:lnTo>
                <a:lnTo>
                  <a:pt x="661" y="1503"/>
                </a:lnTo>
                <a:lnTo>
                  <a:pt x="687" y="1467"/>
                </a:lnTo>
                <a:lnTo>
                  <a:pt x="717" y="1434"/>
                </a:lnTo>
                <a:lnTo>
                  <a:pt x="751" y="1405"/>
                </a:lnTo>
                <a:lnTo>
                  <a:pt x="791" y="1378"/>
                </a:lnTo>
                <a:lnTo>
                  <a:pt x="837" y="1356"/>
                </a:lnTo>
                <a:lnTo>
                  <a:pt x="887" y="1340"/>
                </a:lnTo>
                <a:lnTo>
                  <a:pt x="944" y="1327"/>
                </a:lnTo>
                <a:lnTo>
                  <a:pt x="1002" y="1324"/>
                </a:lnTo>
                <a:lnTo>
                  <a:pt x="1061" y="1330"/>
                </a:lnTo>
                <a:lnTo>
                  <a:pt x="1116" y="1348"/>
                </a:lnTo>
                <a:lnTo>
                  <a:pt x="1171" y="1373"/>
                </a:lnTo>
                <a:lnTo>
                  <a:pt x="1225" y="1405"/>
                </a:lnTo>
                <a:lnTo>
                  <a:pt x="1275" y="1446"/>
                </a:lnTo>
                <a:lnTo>
                  <a:pt x="1326" y="1491"/>
                </a:lnTo>
                <a:lnTo>
                  <a:pt x="1375" y="1543"/>
                </a:lnTo>
                <a:lnTo>
                  <a:pt x="1420" y="1600"/>
                </a:lnTo>
                <a:lnTo>
                  <a:pt x="1464" y="1660"/>
                </a:lnTo>
                <a:lnTo>
                  <a:pt x="1506" y="1724"/>
                </a:lnTo>
                <a:lnTo>
                  <a:pt x="1547" y="1789"/>
                </a:lnTo>
                <a:lnTo>
                  <a:pt x="1584" y="1855"/>
                </a:lnTo>
                <a:lnTo>
                  <a:pt x="1618" y="1923"/>
                </a:lnTo>
                <a:lnTo>
                  <a:pt x="1651" y="1990"/>
                </a:lnTo>
                <a:lnTo>
                  <a:pt x="1682" y="2057"/>
                </a:lnTo>
                <a:lnTo>
                  <a:pt x="1709" y="2120"/>
                </a:lnTo>
                <a:lnTo>
                  <a:pt x="1734" y="2182"/>
                </a:lnTo>
                <a:lnTo>
                  <a:pt x="1756" y="2240"/>
                </a:lnTo>
                <a:lnTo>
                  <a:pt x="1774" y="2294"/>
                </a:lnTo>
                <a:lnTo>
                  <a:pt x="1738" y="2308"/>
                </a:lnTo>
                <a:lnTo>
                  <a:pt x="1698" y="2326"/>
                </a:lnTo>
                <a:lnTo>
                  <a:pt x="1654" y="2347"/>
                </a:lnTo>
                <a:lnTo>
                  <a:pt x="1608" y="2373"/>
                </a:lnTo>
                <a:lnTo>
                  <a:pt x="1563" y="2404"/>
                </a:lnTo>
                <a:lnTo>
                  <a:pt x="1514" y="2440"/>
                </a:lnTo>
                <a:lnTo>
                  <a:pt x="1469" y="2481"/>
                </a:lnTo>
                <a:lnTo>
                  <a:pt x="1422" y="2526"/>
                </a:lnTo>
                <a:lnTo>
                  <a:pt x="1378" y="2578"/>
                </a:lnTo>
                <a:lnTo>
                  <a:pt x="1337" y="2637"/>
                </a:lnTo>
                <a:lnTo>
                  <a:pt x="1300" y="2702"/>
                </a:lnTo>
                <a:lnTo>
                  <a:pt x="1266" y="2773"/>
                </a:lnTo>
                <a:lnTo>
                  <a:pt x="1264" y="2776"/>
                </a:lnTo>
                <a:lnTo>
                  <a:pt x="1155" y="2785"/>
                </a:lnTo>
                <a:lnTo>
                  <a:pt x="1053" y="2788"/>
                </a:lnTo>
                <a:lnTo>
                  <a:pt x="955" y="2783"/>
                </a:lnTo>
                <a:lnTo>
                  <a:pt x="861" y="2772"/>
                </a:lnTo>
                <a:lnTo>
                  <a:pt x="773" y="2755"/>
                </a:lnTo>
                <a:lnTo>
                  <a:pt x="689" y="2733"/>
                </a:lnTo>
                <a:lnTo>
                  <a:pt x="609" y="2705"/>
                </a:lnTo>
                <a:lnTo>
                  <a:pt x="536" y="2672"/>
                </a:lnTo>
                <a:lnTo>
                  <a:pt x="466" y="2635"/>
                </a:lnTo>
                <a:lnTo>
                  <a:pt x="401" y="2593"/>
                </a:lnTo>
                <a:lnTo>
                  <a:pt x="343" y="2547"/>
                </a:lnTo>
                <a:lnTo>
                  <a:pt x="288" y="2497"/>
                </a:lnTo>
                <a:lnTo>
                  <a:pt x="237" y="2443"/>
                </a:lnTo>
                <a:lnTo>
                  <a:pt x="192" y="2386"/>
                </a:lnTo>
                <a:lnTo>
                  <a:pt x="151" y="2326"/>
                </a:lnTo>
                <a:lnTo>
                  <a:pt x="115" y="2263"/>
                </a:lnTo>
                <a:lnTo>
                  <a:pt x="84" y="2196"/>
                </a:lnTo>
                <a:lnTo>
                  <a:pt x="58" y="2130"/>
                </a:lnTo>
                <a:lnTo>
                  <a:pt x="37" y="2062"/>
                </a:lnTo>
                <a:lnTo>
                  <a:pt x="21" y="1990"/>
                </a:lnTo>
                <a:lnTo>
                  <a:pt x="10" y="1917"/>
                </a:lnTo>
                <a:lnTo>
                  <a:pt x="2" y="1844"/>
                </a:lnTo>
                <a:lnTo>
                  <a:pt x="0" y="1771"/>
                </a:lnTo>
                <a:lnTo>
                  <a:pt x="3" y="1696"/>
                </a:lnTo>
                <a:lnTo>
                  <a:pt x="15" y="1595"/>
                </a:lnTo>
                <a:lnTo>
                  <a:pt x="36" y="1496"/>
                </a:lnTo>
                <a:lnTo>
                  <a:pt x="65" y="1400"/>
                </a:lnTo>
                <a:lnTo>
                  <a:pt x="104" y="1309"/>
                </a:lnTo>
                <a:lnTo>
                  <a:pt x="149" y="1220"/>
                </a:lnTo>
                <a:lnTo>
                  <a:pt x="203" y="1135"/>
                </a:lnTo>
                <a:lnTo>
                  <a:pt x="263" y="1056"/>
                </a:lnTo>
                <a:lnTo>
                  <a:pt x="330" y="983"/>
                </a:lnTo>
                <a:lnTo>
                  <a:pt x="400" y="913"/>
                </a:lnTo>
                <a:lnTo>
                  <a:pt x="476" y="849"/>
                </a:lnTo>
                <a:lnTo>
                  <a:pt x="556" y="793"/>
                </a:lnTo>
                <a:lnTo>
                  <a:pt x="640" y="744"/>
                </a:lnTo>
                <a:lnTo>
                  <a:pt x="726" y="700"/>
                </a:lnTo>
                <a:lnTo>
                  <a:pt x="775" y="617"/>
                </a:lnTo>
                <a:lnTo>
                  <a:pt x="832" y="539"/>
                </a:lnTo>
                <a:lnTo>
                  <a:pt x="895" y="466"/>
                </a:lnTo>
                <a:lnTo>
                  <a:pt x="963" y="398"/>
                </a:lnTo>
                <a:lnTo>
                  <a:pt x="1038" y="338"/>
                </a:lnTo>
                <a:lnTo>
                  <a:pt x="1118" y="284"/>
                </a:lnTo>
                <a:lnTo>
                  <a:pt x="1204" y="237"/>
                </a:lnTo>
                <a:lnTo>
                  <a:pt x="1293" y="196"/>
                </a:lnTo>
                <a:lnTo>
                  <a:pt x="1386" y="165"/>
                </a:lnTo>
                <a:lnTo>
                  <a:pt x="1483" y="143"/>
                </a:lnTo>
                <a:lnTo>
                  <a:pt x="1582" y="128"/>
                </a:lnTo>
                <a:lnTo>
                  <a:pt x="1686" y="123"/>
                </a:lnTo>
                <a:lnTo>
                  <a:pt x="1786" y="128"/>
                </a:lnTo>
                <a:lnTo>
                  <a:pt x="1881" y="141"/>
                </a:lnTo>
                <a:lnTo>
                  <a:pt x="1976" y="162"/>
                </a:lnTo>
                <a:lnTo>
                  <a:pt x="2067" y="191"/>
                </a:lnTo>
                <a:lnTo>
                  <a:pt x="2151" y="143"/>
                </a:lnTo>
                <a:lnTo>
                  <a:pt x="2241" y="100"/>
                </a:lnTo>
                <a:lnTo>
                  <a:pt x="2331" y="66"/>
                </a:lnTo>
                <a:lnTo>
                  <a:pt x="2427" y="37"/>
                </a:lnTo>
                <a:lnTo>
                  <a:pt x="2526" y="18"/>
                </a:lnTo>
                <a:lnTo>
                  <a:pt x="2629" y="5"/>
                </a:lnTo>
                <a:lnTo>
                  <a:pt x="2733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7EC639-5EF6-4B0B-889B-F838A45D1B97}"/>
              </a:ext>
            </a:extLst>
          </p:cNvPr>
          <p:cNvSpPr txBox="1"/>
          <p:nvPr/>
        </p:nvSpPr>
        <p:spPr>
          <a:xfrm>
            <a:off x="2676500" y="3781167"/>
            <a:ext cx="1755648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kumimoji="0" sz="800" b="1" i="1" u="none" strike="noStrike" kern="0" cap="none" spc="0" normalizeH="0" baseline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</a:defRPr>
            </a:lvl1pPr>
          </a:lstStyle>
          <a:p>
            <a:r>
              <a:rPr lang="en-US" sz="1400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“Mimics Human actions using RPA software”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7ADF5E-7476-417B-B3D6-A5C8B81339B5}"/>
              </a:ext>
            </a:extLst>
          </p:cNvPr>
          <p:cNvSpPr txBox="1"/>
          <p:nvPr/>
        </p:nvSpPr>
        <p:spPr bwMode="gray">
          <a:xfrm>
            <a:off x="2741475" y="2009048"/>
            <a:ext cx="164592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34290" algn="ctr" fontAlgn="base">
              <a:buClr>
                <a:srgbClr val="000000"/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Process Robotics</a:t>
            </a:r>
          </a:p>
          <a:p>
            <a:pPr marL="34290" algn="ctr" fontAlgn="base">
              <a:buClr>
                <a:srgbClr val="000000"/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(RPA only)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2C1B6E-AC15-4435-8F65-FA63CFAB18C6}"/>
              </a:ext>
            </a:extLst>
          </p:cNvPr>
          <p:cNvSpPr txBox="1"/>
          <p:nvPr/>
        </p:nvSpPr>
        <p:spPr bwMode="gray">
          <a:xfrm>
            <a:off x="831542" y="2178324"/>
            <a:ext cx="1645920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34290" algn="ctr" fontAlgn="base">
              <a:buClr>
                <a:srgbClr val="000000"/>
              </a:buClr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Scripting / Macros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2E89D8-68A2-445B-843E-76EB42BAEAFC}"/>
              </a:ext>
            </a:extLst>
          </p:cNvPr>
          <p:cNvSpPr txBox="1"/>
          <p:nvPr/>
        </p:nvSpPr>
        <p:spPr>
          <a:xfrm>
            <a:off x="776678" y="3565723"/>
            <a:ext cx="1755648" cy="107721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kumimoji="0" sz="800" b="1" i="1" u="none" strike="noStrike" kern="0" cap="none" spc="0" normalizeH="0" baseline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</a:defRPr>
            </a:lvl1pPr>
          </a:lstStyle>
          <a:p>
            <a:r>
              <a:rPr lang="en-US" sz="1400" b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“Sequence of computing instructions available to the </a:t>
            </a:r>
            <a:br>
              <a:rPr lang="en-US" sz="1400" b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</a:br>
            <a:r>
              <a:rPr lang="en-US" sz="1400" b="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end user”</a:t>
            </a:r>
          </a:p>
        </p:txBody>
      </p:sp>
      <p:grpSp>
        <p:nvGrpSpPr>
          <p:cNvPr id="18" name="Group 459">
            <a:extLst>
              <a:ext uri="{FF2B5EF4-FFF2-40B4-BE49-F238E27FC236}">
                <a16:creationId xmlns:a16="http://schemas.microsoft.com/office/drawing/2014/main" id="{8798653C-7D0A-46F5-903E-1A387ED5E73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07030" y="2819206"/>
            <a:ext cx="694944" cy="638552"/>
            <a:chOff x="1918" y="1565"/>
            <a:chExt cx="340" cy="340"/>
          </a:xfrm>
          <a:solidFill>
            <a:schemeClr val="tx1"/>
          </a:solidFill>
        </p:grpSpPr>
        <p:sp>
          <p:nvSpPr>
            <p:cNvPr id="19" name="Freeform 460">
              <a:extLst>
                <a:ext uri="{FF2B5EF4-FFF2-40B4-BE49-F238E27FC236}">
                  <a16:creationId xmlns:a16="http://schemas.microsoft.com/office/drawing/2014/main" id="{D82CD43D-4896-4BB7-B196-E855B7527D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" y="1636"/>
              <a:ext cx="156" cy="199"/>
            </a:xfrm>
            <a:custGeom>
              <a:avLst/>
              <a:gdLst>
                <a:gd name="T0" fmla="*/ 224 w 234"/>
                <a:gd name="T1" fmla="*/ 0 h 299"/>
                <a:gd name="T2" fmla="*/ 10 w 234"/>
                <a:gd name="T3" fmla="*/ 0 h 299"/>
                <a:gd name="T4" fmla="*/ 0 w 234"/>
                <a:gd name="T5" fmla="*/ 11 h 299"/>
                <a:gd name="T6" fmla="*/ 0 w 234"/>
                <a:gd name="T7" fmla="*/ 288 h 299"/>
                <a:gd name="T8" fmla="*/ 10 w 234"/>
                <a:gd name="T9" fmla="*/ 299 h 299"/>
                <a:gd name="T10" fmla="*/ 224 w 234"/>
                <a:gd name="T11" fmla="*/ 299 h 299"/>
                <a:gd name="T12" fmla="*/ 234 w 234"/>
                <a:gd name="T13" fmla="*/ 288 h 299"/>
                <a:gd name="T14" fmla="*/ 234 w 234"/>
                <a:gd name="T15" fmla="*/ 11 h 299"/>
                <a:gd name="T16" fmla="*/ 224 w 234"/>
                <a:gd name="T17" fmla="*/ 0 h 299"/>
                <a:gd name="T18" fmla="*/ 213 w 234"/>
                <a:gd name="T19" fmla="*/ 277 h 299"/>
                <a:gd name="T20" fmla="*/ 21 w 234"/>
                <a:gd name="T21" fmla="*/ 277 h 299"/>
                <a:gd name="T22" fmla="*/ 21 w 234"/>
                <a:gd name="T23" fmla="*/ 21 h 299"/>
                <a:gd name="T24" fmla="*/ 213 w 234"/>
                <a:gd name="T25" fmla="*/ 21 h 299"/>
                <a:gd name="T26" fmla="*/ 213 w 234"/>
                <a:gd name="T27" fmla="*/ 277 h 299"/>
                <a:gd name="T28" fmla="*/ 128 w 234"/>
                <a:gd name="T29" fmla="*/ 245 h 299"/>
                <a:gd name="T30" fmla="*/ 117 w 234"/>
                <a:gd name="T31" fmla="*/ 256 h 299"/>
                <a:gd name="T32" fmla="*/ 106 w 234"/>
                <a:gd name="T33" fmla="*/ 245 h 299"/>
                <a:gd name="T34" fmla="*/ 117 w 234"/>
                <a:gd name="T35" fmla="*/ 235 h 299"/>
                <a:gd name="T36" fmla="*/ 128 w 234"/>
                <a:gd name="T37" fmla="*/ 245 h 299"/>
                <a:gd name="T38" fmla="*/ 42 w 234"/>
                <a:gd name="T39" fmla="*/ 213 h 299"/>
                <a:gd name="T40" fmla="*/ 192 w 234"/>
                <a:gd name="T41" fmla="*/ 213 h 299"/>
                <a:gd name="T42" fmla="*/ 202 w 234"/>
                <a:gd name="T43" fmla="*/ 203 h 299"/>
                <a:gd name="T44" fmla="*/ 202 w 234"/>
                <a:gd name="T45" fmla="*/ 43 h 299"/>
                <a:gd name="T46" fmla="*/ 192 w 234"/>
                <a:gd name="T47" fmla="*/ 32 h 299"/>
                <a:gd name="T48" fmla="*/ 42 w 234"/>
                <a:gd name="T49" fmla="*/ 32 h 299"/>
                <a:gd name="T50" fmla="*/ 32 w 234"/>
                <a:gd name="T51" fmla="*/ 43 h 299"/>
                <a:gd name="T52" fmla="*/ 32 w 234"/>
                <a:gd name="T53" fmla="*/ 203 h 299"/>
                <a:gd name="T54" fmla="*/ 42 w 234"/>
                <a:gd name="T55" fmla="*/ 213 h 299"/>
                <a:gd name="T56" fmla="*/ 53 w 234"/>
                <a:gd name="T57" fmla="*/ 53 h 299"/>
                <a:gd name="T58" fmla="*/ 181 w 234"/>
                <a:gd name="T59" fmla="*/ 53 h 299"/>
                <a:gd name="T60" fmla="*/ 181 w 234"/>
                <a:gd name="T61" fmla="*/ 192 h 299"/>
                <a:gd name="T62" fmla="*/ 53 w 234"/>
                <a:gd name="T63" fmla="*/ 192 h 299"/>
                <a:gd name="T64" fmla="*/ 53 w 234"/>
                <a:gd name="T65" fmla="*/ 5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4" h="299">
                  <a:moveTo>
                    <a:pt x="22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94"/>
                    <a:pt x="4" y="299"/>
                    <a:pt x="10" y="299"/>
                  </a:cubicBezTo>
                  <a:cubicBezTo>
                    <a:pt x="224" y="299"/>
                    <a:pt x="224" y="299"/>
                    <a:pt x="224" y="299"/>
                  </a:cubicBezTo>
                  <a:cubicBezTo>
                    <a:pt x="230" y="299"/>
                    <a:pt x="234" y="294"/>
                    <a:pt x="234" y="288"/>
                  </a:cubicBezTo>
                  <a:cubicBezTo>
                    <a:pt x="234" y="11"/>
                    <a:pt x="234" y="11"/>
                    <a:pt x="234" y="11"/>
                  </a:cubicBezTo>
                  <a:cubicBezTo>
                    <a:pt x="234" y="5"/>
                    <a:pt x="230" y="0"/>
                    <a:pt x="224" y="0"/>
                  </a:cubicBezTo>
                  <a:close/>
                  <a:moveTo>
                    <a:pt x="213" y="277"/>
                  </a:moveTo>
                  <a:cubicBezTo>
                    <a:pt x="21" y="277"/>
                    <a:pt x="21" y="277"/>
                    <a:pt x="21" y="27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3" y="21"/>
                    <a:pt x="213" y="21"/>
                    <a:pt x="213" y="21"/>
                  </a:cubicBezTo>
                  <a:lnTo>
                    <a:pt x="213" y="277"/>
                  </a:lnTo>
                  <a:close/>
                  <a:moveTo>
                    <a:pt x="128" y="245"/>
                  </a:moveTo>
                  <a:cubicBezTo>
                    <a:pt x="128" y="251"/>
                    <a:pt x="123" y="256"/>
                    <a:pt x="117" y="256"/>
                  </a:cubicBezTo>
                  <a:cubicBezTo>
                    <a:pt x="111" y="256"/>
                    <a:pt x="106" y="251"/>
                    <a:pt x="106" y="245"/>
                  </a:cubicBezTo>
                  <a:cubicBezTo>
                    <a:pt x="106" y="239"/>
                    <a:pt x="111" y="235"/>
                    <a:pt x="117" y="235"/>
                  </a:cubicBezTo>
                  <a:cubicBezTo>
                    <a:pt x="123" y="235"/>
                    <a:pt x="128" y="239"/>
                    <a:pt x="128" y="245"/>
                  </a:cubicBezTo>
                  <a:close/>
                  <a:moveTo>
                    <a:pt x="42" y="213"/>
                  </a:moveTo>
                  <a:cubicBezTo>
                    <a:pt x="192" y="213"/>
                    <a:pt x="192" y="213"/>
                    <a:pt x="192" y="213"/>
                  </a:cubicBezTo>
                  <a:cubicBezTo>
                    <a:pt x="198" y="213"/>
                    <a:pt x="202" y="209"/>
                    <a:pt x="202" y="203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37"/>
                    <a:pt x="198" y="32"/>
                    <a:pt x="19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6" y="32"/>
                    <a:pt x="32" y="37"/>
                    <a:pt x="32" y="43"/>
                  </a:cubicBezTo>
                  <a:cubicBezTo>
                    <a:pt x="32" y="203"/>
                    <a:pt x="32" y="203"/>
                    <a:pt x="32" y="203"/>
                  </a:cubicBezTo>
                  <a:cubicBezTo>
                    <a:pt x="32" y="209"/>
                    <a:pt x="36" y="213"/>
                    <a:pt x="42" y="213"/>
                  </a:cubicBezTo>
                  <a:close/>
                  <a:moveTo>
                    <a:pt x="53" y="53"/>
                  </a:moveTo>
                  <a:cubicBezTo>
                    <a:pt x="181" y="53"/>
                    <a:pt x="181" y="53"/>
                    <a:pt x="181" y="53"/>
                  </a:cubicBezTo>
                  <a:cubicBezTo>
                    <a:pt x="181" y="192"/>
                    <a:pt x="181" y="192"/>
                    <a:pt x="181" y="192"/>
                  </a:cubicBezTo>
                  <a:cubicBezTo>
                    <a:pt x="53" y="192"/>
                    <a:pt x="53" y="192"/>
                    <a:pt x="53" y="192"/>
                  </a:cubicBezTo>
                  <a:lnTo>
                    <a:pt x="5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20" name="Freeform 461">
              <a:extLst>
                <a:ext uri="{FF2B5EF4-FFF2-40B4-BE49-F238E27FC236}">
                  <a16:creationId xmlns:a16="http://schemas.microsoft.com/office/drawing/2014/main" id="{F95D6E91-0B7D-4F96-A23F-AD653B5AEB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8" y="1565"/>
              <a:ext cx="340" cy="340"/>
            </a:xfrm>
            <a:custGeom>
              <a:avLst/>
              <a:gdLst>
                <a:gd name="T0" fmla="*/ 256 w 512"/>
                <a:gd name="T1" fmla="*/ 22 h 512"/>
                <a:gd name="T2" fmla="*/ 491 w 512"/>
                <a:gd name="T3" fmla="*/ 256 h 512"/>
                <a:gd name="T4" fmla="*/ 256 w 512"/>
                <a:gd name="T5" fmla="*/ 491 h 512"/>
                <a:gd name="T6" fmla="*/ 21 w 512"/>
                <a:gd name="T7" fmla="*/ 256 h 512"/>
                <a:gd name="T8" fmla="*/ 256 w 512"/>
                <a:gd name="T9" fmla="*/ 22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2"/>
                  </a:moveTo>
                  <a:cubicBezTo>
                    <a:pt x="385" y="22"/>
                    <a:pt x="491" y="127"/>
                    <a:pt x="491" y="256"/>
                  </a:cubicBezTo>
                  <a:cubicBezTo>
                    <a:pt x="491" y="386"/>
                    <a:pt x="385" y="491"/>
                    <a:pt x="256" y="491"/>
                  </a:cubicBezTo>
                  <a:cubicBezTo>
                    <a:pt x="127" y="491"/>
                    <a:pt x="21" y="386"/>
                    <a:pt x="21" y="256"/>
                  </a:cubicBezTo>
                  <a:cubicBezTo>
                    <a:pt x="21" y="127"/>
                    <a:pt x="127" y="22"/>
                    <a:pt x="256" y="22"/>
                  </a:cubicBezTo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8"/>
                    <a:pt x="115" y="512"/>
                    <a:pt x="256" y="512"/>
                  </a:cubicBezTo>
                  <a:cubicBezTo>
                    <a:pt x="397" y="512"/>
                    <a:pt x="512" y="398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21" name="Freeform 97">
            <a:extLst>
              <a:ext uri="{FF2B5EF4-FFF2-40B4-BE49-F238E27FC236}">
                <a16:creationId xmlns:a16="http://schemas.microsoft.com/office/drawing/2014/main" id="{D12C2689-56F2-43BD-89AD-74DD70D0E1C4}"/>
              </a:ext>
            </a:extLst>
          </p:cNvPr>
          <p:cNvSpPr>
            <a:spLocks noEditPoints="1"/>
          </p:cNvSpPr>
          <p:nvPr/>
        </p:nvSpPr>
        <p:spPr bwMode="auto">
          <a:xfrm>
            <a:off x="3216963" y="2791618"/>
            <a:ext cx="694944" cy="694944"/>
          </a:xfrm>
          <a:custGeom>
            <a:avLst/>
            <a:gdLst>
              <a:gd name="T0" fmla="*/ 181 w 190"/>
              <a:gd name="T1" fmla="*/ 93 h 186"/>
              <a:gd name="T2" fmla="*/ 165 w 190"/>
              <a:gd name="T3" fmla="*/ 79 h 186"/>
              <a:gd name="T4" fmla="*/ 169 w 190"/>
              <a:gd name="T5" fmla="*/ 52 h 186"/>
              <a:gd name="T6" fmla="*/ 169 w 190"/>
              <a:gd name="T7" fmla="*/ 51 h 186"/>
              <a:gd name="T8" fmla="*/ 176 w 190"/>
              <a:gd name="T9" fmla="*/ 44 h 186"/>
              <a:gd name="T10" fmla="*/ 164 w 190"/>
              <a:gd name="T11" fmla="*/ 29 h 186"/>
              <a:gd name="T12" fmla="*/ 155 w 190"/>
              <a:gd name="T13" fmla="*/ 34 h 186"/>
              <a:gd name="T14" fmla="*/ 155 w 190"/>
              <a:gd name="T15" fmla="*/ 34 h 186"/>
              <a:gd name="T16" fmla="*/ 119 w 190"/>
              <a:gd name="T17" fmla="*/ 20 h 186"/>
              <a:gd name="T18" fmla="*/ 117 w 190"/>
              <a:gd name="T19" fmla="*/ 11 h 186"/>
              <a:gd name="T20" fmla="*/ 117 w 190"/>
              <a:gd name="T21" fmla="*/ 10 h 186"/>
              <a:gd name="T22" fmla="*/ 117 w 190"/>
              <a:gd name="T23" fmla="*/ 2 h 186"/>
              <a:gd name="T24" fmla="*/ 98 w 190"/>
              <a:gd name="T25" fmla="*/ 0 h 186"/>
              <a:gd name="T26" fmla="*/ 95 w 190"/>
              <a:gd name="T27" fmla="*/ 9 h 186"/>
              <a:gd name="T28" fmla="*/ 95 w 190"/>
              <a:gd name="T29" fmla="*/ 9 h 186"/>
              <a:gd name="T30" fmla="*/ 80 w 190"/>
              <a:gd name="T31" fmla="*/ 24 h 186"/>
              <a:gd name="T32" fmla="*/ 51 w 190"/>
              <a:gd name="T33" fmla="*/ 19 h 186"/>
              <a:gd name="T34" fmla="*/ 50 w 190"/>
              <a:gd name="T35" fmla="*/ 18 h 186"/>
              <a:gd name="T36" fmla="*/ 45 w 190"/>
              <a:gd name="T37" fmla="*/ 14 h 186"/>
              <a:gd name="T38" fmla="*/ 30 w 190"/>
              <a:gd name="T39" fmla="*/ 25 h 186"/>
              <a:gd name="T40" fmla="*/ 34 w 190"/>
              <a:gd name="T41" fmla="*/ 34 h 186"/>
              <a:gd name="T42" fmla="*/ 34 w 190"/>
              <a:gd name="T43" fmla="*/ 34 h 186"/>
              <a:gd name="T44" fmla="*/ 20 w 190"/>
              <a:gd name="T45" fmla="*/ 69 h 186"/>
              <a:gd name="T46" fmla="*/ 9 w 190"/>
              <a:gd name="T47" fmla="*/ 71 h 186"/>
              <a:gd name="T48" fmla="*/ 2 w 190"/>
              <a:gd name="T49" fmla="*/ 72 h 186"/>
              <a:gd name="T50" fmla="*/ 0 w 190"/>
              <a:gd name="T51" fmla="*/ 90 h 186"/>
              <a:gd name="T52" fmla="*/ 8 w 190"/>
              <a:gd name="T53" fmla="*/ 93 h 186"/>
              <a:gd name="T54" fmla="*/ 24 w 190"/>
              <a:gd name="T55" fmla="*/ 108 h 186"/>
              <a:gd name="T56" fmla="*/ 20 w 190"/>
              <a:gd name="T57" fmla="*/ 136 h 186"/>
              <a:gd name="T58" fmla="*/ 14 w 190"/>
              <a:gd name="T59" fmla="*/ 142 h 186"/>
              <a:gd name="T60" fmla="*/ 26 w 190"/>
              <a:gd name="T61" fmla="*/ 157 h 186"/>
              <a:gd name="T62" fmla="*/ 32 w 190"/>
              <a:gd name="T63" fmla="*/ 154 h 186"/>
              <a:gd name="T64" fmla="*/ 33 w 190"/>
              <a:gd name="T65" fmla="*/ 153 h 186"/>
              <a:gd name="T66" fmla="*/ 35 w 190"/>
              <a:gd name="T67" fmla="*/ 152 h 186"/>
              <a:gd name="T68" fmla="*/ 71 w 190"/>
              <a:gd name="T69" fmla="*/ 167 h 186"/>
              <a:gd name="T70" fmla="*/ 73 w 190"/>
              <a:gd name="T71" fmla="*/ 177 h 186"/>
              <a:gd name="T72" fmla="*/ 73 w 190"/>
              <a:gd name="T73" fmla="*/ 177 h 186"/>
              <a:gd name="T74" fmla="*/ 73 w 190"/>
              <a:gd name="T75" fmla="*/ 184 h 186"/>
              <a:gd name="T76" fmla="*/ 92 w 190"/>
              <a:gd name="T77" fmla="*/ 186 h 186"/>
              <a:gd name="T78" fmla="*/ 94 w 190"/>
              <a:gd name="T79" fmla="*/ 179 h 186"/>
              <a:gd name="T80" fmla="*/ 110 w 190"/>
              <a:gd name="T81" fmla="*/ 162 h 186"/>
              <a:gd name="T82" fmla="*/ 138 w 190"/>
              <a:gd name="T83" fmla="*/ 167 h 186"/>
              <a:gd name="T84" fmla="*/ 144 w 190"/>
              <a:gd name="T85" fmla="*/ 173 h 186"/>
              <a:gd name="T86" fmla="*/ 160 w 190"/>
              <a:gd name="T87" fmla="*/ 161 h 186"/>
              <a:gd name="T88" fmla="*/ 155 w 190"/>
              <a:gd name="T89" fmla="*/ 152 h 186"/>
              <a:gd name="T90" fmla="*/ 155 w 190"/>
              <a:gd name="T91" fmla="*/ 152 h 186"/>
              <a:gd name="T92" fmla="*/ 170 w 190"/>
              <a:gd name="T93" fmla="*/ 117 h 186"/>
              <a:gd name="T94" fmla="*/ 179 w 190"/>
              <a:gd name="T95" fmla="*/ 115 h 186"/>
              <a:gd name="T96" fmla="*/ 187 w 190"/>
              <a:gd name="T97" fmla="*/ 115 h 186"/>
              <a:gd name="T98" fmla="*/ 190 w 190"/>
              <a:gd name="T99" fmla="*/ 96 h 186"/>
              <a:gd name="T100" fmla="*/ 181 w 190"/>
              <a:gd name="T101" fmla="*/ 93 h 186"/>
              <a:gd name="T102" fmla="*/ 127 w 190"/>
              <a:gd name="T103" fmla="*/ 97 h 186"/>
              <a:gd name="T104" fmla="*/ 90 w 190"/>
              <a:gd name="T105" fmla="*/ 125 h 186"/>
              <a:gd name="T106" fmla="*/ 63 w 190"/>
              <a:gd name="T107" fmla="*/ 89 h 186"/>
              <a:gd name="T108" fmla="*/ 99 w 190"/>
              <a:gd name="T109" fmla="*/ 62 h 186"/>
              <a:gd name="T110" fmla="*/ 127 w 190"/>
              <a:gd name="T111" fmla="*/ 9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0" h="186">
                <a:moveTo>
                  <a:pt x="181" y="93"/>
                </a:moveTo>
                <a:cubicBezTo>
                  <a:pt x="174" y="91"/>
                  <a:pt x="168" y="86"/>
                  <a:pt x="165" y="79"/>
                </a:cubicBezTo>
                <a:cubicBezTo>
                  <a:pt x="161" y="69"/>
                  <a:pt x="163" y="59"/>
                  <a:pt x="169" y="52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64" y="29"/>
                  <a:pt x="164" y="29"/>
                  <a:pt x="164" y="29"/>
                </a:cubicBezTo>
                <a:cubicBezTo>
                  <a:pt x="155" y="34"/>
                  <a:pt x="155" y="34"/>
                  <a:pt x="155" y="34"/>
                </a:cubicBezTo>
                <a:cubicBezTo>
                  <a:pt x="155" y="34"/>
                  <a:pt x="155" y="34"/>
                  <a:pt x="155" y="34"/>
                </a:cubicBezTo>
                <a:cubicBezTo>
                  <a:pt x="141" y="39"/>
                  <a:pt x="125" y="33"/>
                  <a:pt x="119" y="20"/>
                </a:cubicBezTo>
                <a:cubicBezTo>
                  <a:pt x="118" y="17"/>
                  <a:pt x="117" y="14"/>
                  <a:pt x="117" y="11"/>
                </a:cubicBezTo>
                <a:cubicBezTo>
                  <a:pt x="117" y="10"/>
                  <a:pt x="117" y="10"/>
                  <a:pt x="117" y="10"/>
                </a:cubicBezTo>
                <a:cubicBezTo>
                  <a:pt x="117" y="2"/>
                  <a:pt x="117" y="2"/>
                  <a:pt x="117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2" y="16"/>
                  <a:pt x="87" y="21"/>
                  <a:pt x="80" y="24"/>
                </a:cubicBezTo>
                <a:cubicBezTo>
                  <a:pt x="69" y="28"/>
                  <a:pt x="58" y="26"/>
                  <a:pt x="51" y="19"/>
                </a:cubicBezTo>
                <a:cubicBezTo>
                  <a:pt x="50" y="18"/>
                  <a:pt x="50" y="18"/>
                  <a:pt x="50" y="18"/>
                </a:cubicBezTo>
                <a:cubicBezTo>
                  <a:pt x="45" y="14"/>
                  <a:pt x="45" y="14"/>
                  <a:pt x="45" y="14"/>
                </a:cubicBezTo>
                <a:cubicBezTo>
                  <a:pt x="30" y="25"/>
                  <a:pt x="30" y="25"/>
                  <a:pt x="30" y="25"/>
                </a:cubicBezTo>
                <a:cubicBezTo>
                  <a:pt x="34" y="34"/>
                  <a:pt x="34" y="34"/>
                  <a:pt x="34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40" y="48"/>
                  <a:pt x="34" y="64"/>
                  <a:pt x="20" y="69"/>
                </a:cubicBezTo>
                <a:cubicBezTo>
                  <a:pt x="16" y="71"/>
                  <a:pt x="13" y="71"/>
                  <a:pt x="9" y="71"/>
                </a:cubicBezTo>
                <a:cubicBezTo>
                  <a:pt x="2" y="72"/>
                  <a:pt x="2" y="72"/>
                  <a:pt x="2" y="72"/>
                </a:cubicBezTo>
                <a:cubicBezTo>
                  <a:pt x="0" y="90"/>
                  <a:pt x="0" y="90"/>
                  <a:pt x="0" y="90"/>
                </a:cubicBezTo>
                <a:cubicBezTo>
                  <a:pt x="8" y="93"/>
                  <a:pt x="8" y="93"/>
                  <a:pt x="8" y="93"/>
                </a:cubicBezTo>
                <a:cubicBezTo>
                  <a:pt x="15" y="95"/>
                  <a:pt x="21" y="100"/>
                  <a:pt x="24" y="108"/>
                </a:cubicBezTo>
                <a:cubicBezTo>
                  <a:pt x="29" y="118"/>
                  <a:pt x="26" y="129"/>
                  <a:pt x="20" y="136"/>
                </a:cubicBezTo>
                <a:cubicBezTo>
                  <a:pt x="14" y="142"/>
                  <a:pt x="14" y="142"/>
                  <a:pt x="14" y="142"/>
                </a:cubicBezTo>
                <a:cubicBezTo>
                  <a:pt x="26" y="157"/>
                  <a:pt x="26" y="157"/>
                  <a:pt x="26" y="157"/>
                </a:cubicBezTo>
                <a:cubicBezTo>
                  <a:pt x="32" y="154"/>
                  <a:pt x="32" y="154"/>
                  <a:pt x="32" y="154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34" y="153"/>
                  <a:pt x="33" y="153"/>
                  <a:pt x="35" y="152"/>
                </a:cubicBezTo>
                <a:cubicBezTo>
                  <a:pt x="49" y="147"/>
                  <a:pt x="65" y="153"/>
                  <a:pt x="71" y="167"/>
                </a:cubicBezTo>
                <a:cubicBezTo>
                  <a:pt x="72" y="170"/>
                  <a:pt x="73" y="173"/>
                  <a:pt x="73" y="177"/>
                </a:cubicBezTo>
                <a:cubicBezTo>
                  <a:pt x="73" y="177"/>
                  <a:pt x="73" y="177"/>
                  <a:pt x="73" y="177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92" y="186"/>
                  <a:pt x="92" y="186"/>
                  <a:pt x="92" y="186"/>
                </a:cubicBezTo>
                <a:cubicBezTo>
                  <a:pt x="94" y="179"/>
                  <a:pt x="94" y="179"/>
                  <a:pt x="94" y="179"/>
                </a:cubicBezTo>
                <a:cubicBezTo>
                  <a:pt x="97" y="172"/>
                  <a:pt x="102" y="165"/>
                  <a:pt x="110" y="162"/>
                </a:cubicBezTo>
                <a:cubicBezTo>
                  <a:pt x="120" y="158"/>
                  <a:pt x="131" y="160"/>
                  <a:pt x="138" y="167"/>
                </a:cubicBezTo>
                <a:cubicBezTo>
                  <a:pt x="144" y="173"/>
                  <a:pt x="144" y="173"/>
                  <a:pt x="144" y="173"/>
                </a:cubicBezTo>
                <a:cubicBezTo>
                  <a:pt x="160" y="161"/>
                  <a:pt x="160" y="161"/>
                  <a:pt x="160" y="161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49" y="138"/>
                  <a:pt x="156" y="123"/>
                  <a:pt x="170" y="117"/>
                </a:cubicBezTo>
                <a:cubicBezTo>
                  <a:pt x="173" y="116"/>
                  <a:pt x="176" y="115"/>
                  <a:pt x="179" y="115"/>
                </a:cubicBezTo>
                <a:cubicBezTo>
                  <a:pt x="187" y="115"/>
                  <a:pt x="187" y="115"/>
                  <a:pt x="187" y="115"/>
                </a:cubicBezTo>
                <a:cubicBezTo>
                  <a:pt x="190" y="96"/>
                  <a:pt x="190" y="96"/>
                  <a:pt x="190" y="96"/>
                </a:cubicBezTo>
                <a:lnTo>
                  <a:pt x="181" y="93"/>
                </a:lnTo>
                <a:close/>
                <a:moveTo>
                  <a:pt x="127" y="97"/>
                </a:moveTo>
                <a:cubicBezTo>
                  <a:pt x="124" y="115"/>
                  <a:pt x="108" y="127"/>
                  <a:pt x="90" y="125"/>
                </a:cubicBezTo>
                <a:cubicBezTo>
                  <a:pt x="73" y="122"/>
                  <a:pt x="60" y="106"/>
                  <a:pt x="63" y="89"/>
                </a:cubicBezTo>
                <a:cubicBezTo>
                  <a:pt x="65" y="72"/>
                  <a:pt x="81" y="59"/>
                  <a:pt x="99" y="62"/>
                </a:cubicBezTo>
                <a:cubicBezTo>
                  <a:pt x="117" y="64"/>
                  <a:pt x="129" y="80"/>
                  <a:pt x="127" y="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2477E2C-773B-4592-A154-98195A594990}"/>
              </a:ext>
            </a:extLst>
          </p:cNvPr>
          <p:cNvSpPr txBox="1">
            <a:spLocks/>
          </p:cNvSpPr>
          <p:nvPr/>
        </p:nvSpPr>
        <p:spPr>
          <a:xfrm>
            <a:off x="831542" y="5644100"/>
            <a:ext cx="7683281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>
                <a:solidFill>
                  <a:srgbClr val="86BC25"/>
                </a:solidFill>
                <a:cs typeface="Segoe UI Light" panose="020B0502040204020203" pitchFamily="34" charset="0"/>
              </a:rPr>
              <a:t>Robotic &amp; Intelligent Automation (R&amp;IA)</a:t>
            </a:r>
            <a:r>
              <a:rPr lang="en-US" b="1" i="1" dirty="0">
                <a:cs typeface="Segoe UI Light" panose="020B0502040204020203" pitchFamily="34" charset="0"/>
              </a:rPr>
              <a:t> moves the Public Sector further along the AI spectrum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AC5F1F-A929-4A3A-AAF9-BACE112D264D}"/>
              </a:ext>
            </a:extLst>
          </p:cNvPr>
          <p:cNvSpPr txBox="1"/>
          <p:nvPr/>
        </p:nvSpPr>
        <p:spPr>
          <a:xfrm>
            <a:off x="4615351" y="2147546"/>
            <a:ext cx="1952760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kumimoji="0" sz="800" b="1" i="1" u="none" strike="noStrike" kern="0" cap="none" spc="0" normalizeH="0" baseline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</a:defRPr>
            </a:lvl1pPr>
          </a:lstStyle>
          <a:p>
            <a:pPr>
              <a:spcBef>
                <a:spcPts val="0"/>
              </a:spcBef>
            </a:pPr>
            <a:r>
              <a:rPr lang="en-US" sz="1800" kern="1200" dirty="0">
                <a:solidFill>
                  <a:schemeClr val="bg2">
                    <a:lumMod val="25000"/>
                  </a:schemeClr>
                </a:solidFill>
                <a:latin typeface="+mj-lt"/>
                <a:cs typeface="Segoe UI Light" panose="020B0502040204020203" pitchFamily="34" charset="0"/>
              </a:rPr>
              <a:t>Cognitive Automation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8FE133-0DBB-4D55-BDEA-90C24481CABE}"/>
              </a:ext>
            </a:extLst>
          </p:cNvPr>
          <p:cNvSpPr/>
          <p:nvPr/>
        </p:nvSpPr>
        <p:spPr bwMode="gray">
          <a:xfrm>
            <a:off x="2513519" y="1760842"/>
            <a:ext cx="4300519" cy="3336316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F86DAB3-F147-4D8A-8DF2-3EAA97F7CFA4}"/>
              </a:ext>
            </a:extLst>
          </p:cNvPr>
          <p:cNvSpPr/>
          <p:nvPr/>
        </p:nvSpPr>
        <p:spPr bwMode="gray">
          <a:xfrm>
            <a:off x="5161370" y="2745293"/>
            <a:ext cx="803329" cy="803329"/>
          </a:xfrm>
          <a:prstGeom prst="ellipse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591A881-341E-464F-A698-5A20A46D1B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105" y="2745294"/>
            <a:ext cx="803329" cy="80332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1F3760D-1ABE-439C-9D15-884F695597CB}"/>
              </a:ext>
            </a:extLst>
          </p:cNvPr>
          <p:cNvSpPr txBox="1"/>
          <p:nvPr/>
        </p:nvSpPr>
        <p:spPr>
          <a:xfrm>
            <a:off x="3130504" y="1553568"/>
            <a:ext cx="3110807" cy="49244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US" sz="1600" b="1" dirty="0">
                <a:latin typeface="+mj-lt"/>
              </a:rPr>
              <a:t>Robotic &amp; Intelligent Automation</a:t>
            </a:r>
          </a:p>
        </p:txBody>
      </p:sp>
    </p:spTree>
    <p:extLst>
      <p:ext uri="{BB962C8B-B14F-4D97-AF65-F5344CB8AC3E}">
        <p14:creationId xmlns:p14="http://schemas.microsoft.com/office/powerpoint/2010/main" val="81212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0BCAC51E-DD36-4EB9-9C69-3AC06E38C56C}"/>
              </a:ext>
            </a:extLst>
          </p:cNvPr>
          <p:cNvGrpSpPr>
            <a:grpSpLocks noChangeAspect="1"/>
          </p:cNvGrpSpPr>
          <p:nvPr/>
        </p:nvGrpSpPr>
        <p:grpSpPr>
          <a:xfrm>
            <a:off x="3686957" y="3544581"/>
            <a:ext cx="608410" cy="603504"/>
            <a:chOff x="9237449" y="3140910"/>
            <a:chExt cx="1133856" cy="112471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AD188F9-FB74-45CE-B68F-BF2C57ED321A}"/>
                </a:ext>
              </a:extLst>
            </p:cNvPr>
            <p:cNvSpPr/>
            <p:nvPr/>
          </p:nvSpPr>
          <p:spPr bwMode="gray">
            <a:xfrm>
              <a:off x="9237449" y="3140910"/>
              <a:ext cx="1133856" cy="1124712"/>
            </a:xfrm>
            <a:prstGeom prst="ellipse">
              <a:avLst/>
            </a:prstGeom>
            <a:solidFill>
              <a:srgbClr val="75787B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57" name="Group 233">
              <a:extLst>
                <a:ext uri="{FF2B5EF4-FFF2-40B4-BE49-F238E27FC236}">
                  <a16:creationId xmlns:a16="http://schemas.microsoft.com/office/drawing/2014/main" id="{373504A5-A8BB-49AB-A8C5-09A4919A63D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15557" y="3320283"/>
              <a:ext cx="777240" cy="777240"/>
              <a:chOff x="3475" y="720"/>
              <a:chExt cx="340" cy="340"/>
            </a:xfrm>
            <a:solidFill>
              <a:schemeClr val="bg1"/>
            </a:solidFill>
          </p:grpSpPr>
          <p:sp>
            <p:nvSpPr>
              <p:cNvPr id="58" name="Freeform 234">
                <a:extLst>
                  <a:ext uri="{FF2B5EF4-FFF2-40B4-BE49-F238E27FC236}">
                    <a16:creationId xmlns:a16="http://schemas.microsoft.com/office/drawing/2014/main" id="{B51893B9-4127-4AB8-AF72-F8E2B56BC0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0" y="784"/>
                <a:ext cx="170" cy="212"/>
              </a:xfrm>
              <a:custGeom>
                <a:avLst/>
                <a:gdLst>
                  <a:gd name="T0" fmla="*/ 128 w 256"/>
                  <a:gd name="T1" fmla="*/ 0 h 320"/>
                  <a:gd name="T2" fmla="*/ 0 w 256"/>
                  <a:gd name="T3" fmla="*/ 128 h 320"/>
                  <a:gd name="T4" fmla="*/ 0 w 256"/>
                  <a:gd name="T5" fmla="*/ 213 h 320"/>
                  <a:gd name="T6" fmla="*/ 32 w 256"/>
                  <a:gd name="T7" fmla="*/ 245 h 320"/>
                  <a:gd name="T8" fmla="*/ 64 w 256"/>
                  <a:gd name="T9" fmla="*/ 213 h 320"/>
                  <a:gd name="T10" fmla="*/ 64 w 256"/>
                  <a:gd name="T11" fmla="*/ 149 h 320"/>
                  <a:gd name="T12" fmla="*/ 32 w 256"/>
                  <a:gd name="T13" fmla="*/ 117 h 320"/>
                  <a:gd name="T14" fmla="*/ 21 w 256"/>
                  <a:gd name="T15" fmla="*/ 119 h 320"/>
                  <a:gd name="T16" fmla="*/ 128 w 256"/>
                  <a:gd name="T17" fmla="*/ 21 h 320"/>
                  <a:gd name="T18" fmla="*/ 234 w 256"/>
                  <a:gd name="T19" fmla="*/ 119 h 320"/>
                  <a:gd name="T20" fmla="*/ 224 w 256"/>
                  <a:gd name="T21" fmla="*/ 117 h 320"/>
                  <a:gd name="T22" fmla="*/ 192 w 256"/>
                  <a:gd name="T23" fmla="*/ 149 h 320"/>
                  <a:gd name="T24" fmla="*/ 192 w 256"/>
                  <a:gd name="T25" fmla="*/ 213 h 320"/>
                  <a:gd name="T26" fmla="*/ 224 w 256"/>
                  <a:gd name="T27" fmla="*/ 245 h 320"/>
                  <a:gd name="T28" fmla="*/ 232 w 256"/>
                  <a:gd name="T29" fmla="*/ 244 h 320"/>
                  <a:gd name="T30" fmla="*/ 161 w 256"/>
                  <a:gd name="T31" fmla="*/ 296 h 320"/>
                  <a:gd name="T32" fmla="*/ 128 w 256"/>
                  <a:gd name="T33" fmla="*/ 277 h 320"/>
                  <a:gd name="T34" fmla="*/ 94 w 256"/>
                  <a:gd name="T35" fmla="*/ 298 h 320"/>
                  <a:gd name="T36" fmla="*/ 128 w 256"/>
                  <a:gd name="T37" fmla="*/ 320 h 320"/>
                  <a:gd name="T38" fmla="*/ 256 w 256"/>
                  <a:gd name="T39" fmla="*/ 224 h 320"/>
                  <a:gd name="T40" fmla="*/ 256 w 256"/>
                  <a:gd name="T41" fmla="*/ 128 h 320"/>
                  <a:gd name="T42" fmla="*/ 128 w 256"/>
                  <a:gd name="T43" fmla="*/ 0 h 320"/>
                  <a:gd name="T44" fmla="*/ 32 w 256"/>
                  <a:gd name="T45" fmla="*/ 138 h 320"/>
                  <a:gd name="T46" fmla="*/ 42 w 256"/>
                  <a:gd name="T47" fmla="*/ 149 h 320"/>
                  <a:gd name="T48" fmla="*/ 42 w 256"/>
                  <a:gd name="T49" fmla="*/ 213 h 320"/>
                  <a:gd name="T50" fmla="*/ 32 w 256"/>
                  <a:gd name="T51" fmla="*/ 224 h 320"/>
                  <a:gd name="T52" fmla="*/ 21 w 256"/>
                  <a:gd name="T53" fmla="*/ 213 h 320"/>
                  <a:gd name="T54" fmla="*/ 21 w 256"/>
                  <a:gd name="T55" fmla="*/ 160 h 320"/>
                  <a:gd name="T56" fmla="*/ 21 w 256"/>
                  <a:gd name="T57" fmla="*/ 149 h 320"/>
                  <a:gd name="T58" fmla="*/ 32 w 256"/>
                  <a:gd name="T59" fmla="*/ 138 h 320"/>
                  <a:gd name="T60" fmla="*/ 224 w 256"/>
                  <a:gd name="T61" fmla="*/ 224 h 320"/>
                  <a:gd name="T62" fmla="*/ 213 w 256"/>
                  <a:gd name="T63" fmla="*/ 213 h 320"/>
                  <a:gd name="T64" fmla="*/ 213 w 256"/>
                  <a:gd name="T65" fmla="*/ 149 h 320"/>
                  <a:gd name="T66" fmla="*/ 224 w 256"/>
                  <a:gd name="T67" fmla="*/ 138 h 320"/>
                  <a:gd name="T68" fmla="*/ 234 w 256"/>
                  <a:gd name="T69" fmla="*/ 149 h 320"/>
                  <a:gd name="T70" fmla="*/ 234 w 256"/>
                  <a:gd name="T71" fmla="*/ 213 h 320"/>
                  <a:gd name="T72" fmla="*/ 224 w 256"/>
                  <a:gd name="T73" fmla="*/ 224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56" h="320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0" y="231"/>
                      <a:pt x="14" y="245"/>
                      <a:pt x="32" y="245"/>
                    </a:cubicBezTo>
                    <a:cubicBezTo>
                      <a:pt x="49" y="245"/>
                      <a:pt x="64" y="231"/>
                      <a:pt x="64" y="213"/>
                    </a:cubicBezTo>
                    <a:cubicBezTo>
                      <a:pt x="64" y="149"/>
                      <a:pt x="64" y="149"/>
                      <a:pt x="64" y="149"/>
                    </a:cubicBezTo>
                    <a:cubicBezTo>
                      <a:pt x="64" y="131"/>
                      <a:pt x="49" y="117"/>
                      <a:pt x="32" y="117"/>
                    </a:cubicBezTo>
                    <a:cubicBezTo>
                      <a:pt x="28" y="117"/>
                      <a:pt x="25" y="118"/>
                      <a:pt x="21" y="119"/>
                    </a:cubicBezTo>
                    <a:cubicBezTo>
                      <a:pt x="26" y="64"/>
                      <a:pt x="72" y="21"/>
                      <a:pt x="128" y="21"/>
                    </a:cubicBezTo>
                    <a:cubicBezTo>
                      <a:pt x="184" y="21"/>
                      <a:pt x="229" y="64"/>
                      <a:pt x="234" y="119"/>
                    </a:cubicBezTo>
                    <a:cubicBezTo>
                      <a:pt x="231" y="118"/>
                      <a:pt x="227" y="117"/>
                      <a:pt x="224" y="117"/>
                    </a:cubicBezTo>
                    <a:cubicBezTo>
                      <a:pt x="206" y="117"/>
                      <a:pt x="192" y="131"/>
                      <a:pt x="192" y="149"/>
                    </a:cubicBezTo>
                    <a:cubicBezTo>
                      <a:pt x="192" y="213"/>
                      <a:pt x="192" y="213"/>
                      <a:pt x="192" y="213"/>
                    </a:cubicBezTo>
                    <a:cubicBezTo>
                      <a:pt x="192" y="231"/>
                      <a:pt x="206" y="245"/>
                      <a:pt x="224" y="245"/>
                    </a:cubicBezTo>
                    <a:cubicBezTo>
                      <a:pt x="227" y="245"/>
                      <a:pt x="229" y="245"/>
                      <a:pt x="232" y="244"/>
                    </a:cubicBezTo>
                    <a:cubicBezTo>
                      <a:pt x="223" y="277"/>
                      <a:pt x="193" y="291"/>
                      <a:pt x="161" y="296"/>
                    </a:cubicBezTo>
                    <a:cubicBezTo>
                      <a:pt x="159" y="285"/>
                      <a:pt x="146" y="277"/>
                      <a:pt x="128" y="277"/>
                    </a:cubicBezTo>
                    <a:cubicBezTo>
                      <a:pt x="108" y="277"/>
                      <a:pt x="94" y="286"/>
                      <a:pt x="94" y="298"/>
                    </a:cubicBezTo>
                    <a:cubicBezTo>
                      <a:pt x="94" y="311"/>
                      <a:pt x="108" y="320"/>
                      <a:pt x="128" y="320"/>
                    </a:cubicBezTo>
                    <a:cubicBezTo>
                      <a:pt x="210" y="320"/>
                      <a:pt x="256" y="286"/>
                      <a:pt x="256" y="224"/>
                    </a:cubicBezTo>
                    <a:cubicBezTo>
                      <a:pt x="256" y="128"/>
                      <a:pt x="256" y="128"/>
                      <a:pt x="256" y="128"/>
                    </a:cubicBezTo>
                    <a:cubicBezTo>
                      <a:pt x="256" y="57"/>
                      <a:pt x="198" y="0"/>
                      <a:pt x="128" y="0"/>
                    </a:cubicBezTo>
                    <a:close/>
                    <a:moveTo>
                      <a:pt x="32" y="138"/>
                    </a:moveTo>
                    <a:cubicBezTo>
                      <a:pt x="38" y="138"/>
                      <a:pt x="42" y="143"/>
                      <a:pt x="42" y="149"/>
                    </a:cubicBezTo>
                    <a:cubicBezTo>
                      <a:pt x="42" y="213"/>
                      <a:pt x="42" y="213"/>
                      <a:pt x="42" y="213"/>
                    </a:cubicBezTo>
                    <a:cubicBezTo>
                      <a:pt x="42" y="219"/>
                      <a:pt x="38" y="224"/>
                      <a:pt x="32" y="224"/>
                    </a:cubicBezTo>
                    <a:cubicBezTo>
                      <a:pt x="26" y="224"/>
                      <a:pt x="21" y="219"/>
                      <a:pt x="21" y="213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1" y="149"/>
                      <a:pt x="21" y="149"/>
                      <a:pt x="21" y="149"/>
                    </a:cubicBezTo>
                    <a:cubicBezTo>
                      <a:pt x="21" y="143"/>
                      <a:pt x="26" y="138"/>
                      <a:pt x="32" y="138"/>
                    </a:cubicBezTo>
                    <a:close/>
                    <a:moveTo>
                      <a:pt x="224" y="224"/>
                    </a:moveTo>
                    <a:cubicBezTo>
                      <a:pt x="218" y="224"/>
                      <a:pt x="213" y="219"/>
                      <a:pt x="213" y="213"/>
                    </a:cubicBezTo>
                    <a:cubicBezTo>
                      <a:pt x="213" y="149"/>
                      <a:pt x="213" y="149"/>
                      <a:pt x="213" y="149"/>
                    </a:cubicBezTo>
                    <a:cubicBezTo>
                      <a:pt x="213" y="143"/>
                      <a:pt x="218" y="138"/>
                      <a:pt x="224" y="138"/>
                    </a:cubicBezTo>
                    <a:cubicBezTo>
                      <a:pt x="230" y="138"/>
                      <a:pt x="234" y="143"/>
                      <a:pt x="234" y="149"/>
                    </a:cubicBezTo>
                    <a:cubicBezTo>
                      <a:pt x="234" y="213"/>
                      <a:pt x="234" y="213"/>
                      <a:pt x="234" y="213"/>
                    </a:cubicBezTo>
                    <a:cubicBezTo>
                      <a:pt x="234" y="219"/>
                      <a:pt x="230" y="224"/>
                      <a:pt x="224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j-lt"/>
                </a:endParaRPr>
              </a:p>
            </p:txBody>
          </p:sp>
          <p:sp>
            <p:nvSpPr>
              <p:cNvPr id="59" name="Freeform 235">
                <a:extLst>
                  <a:ext uri="{FF2B5EF4-FFF2-40B4-BE49-F238E27FC236}">
                    <a16:creationId xmlns:a16="http://schemas.microsoft.com/office/drawing/2014/main" id="{E3946B75-4720-4D4C-AC2C-A352BDA85C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5" y="720"/>
                <a:ext cx="340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j-lt"/>
                </a:endParaRPr>
              </a:p>
            </p:txBody>
          </p:sp>
        </p:grpSp>
      </p:grpSp>
      <p:sp>
        <p:nvSpPr>
          <p:cNvPr id="53" name="Freeform 373">
            <a:extLst>
              <a:ext uri="{FF2B5EF4-FFF2-40B4-BE49-F238E27FC236}">
                <a16:creationId xmlns:a16="http://schemas.microsoft.com/office/drawing/2014/main" id="{2900715F-2FCE-48A6-9065-A3C17D1C515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63372" y="3460765"/>
            <a:ext cx="612162" cy="60597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52 w 512"/>
              <a:gd name="T11" fmla="*/ 256 h 512"/>
              <a:gd name="T12" fmla="*/ 362 w 512"/>
              <a:gd name="T13" fmla="*/ 245 h 512"/>
              <a:gd name="T14" fmla="*/ 373 w 512"/>
              <a:gd name="T15" fmla="*/ 256 h 512"/>
              <a:gd name="T16" fmla="*/ 373 w 512"/>
              <a:gd name="T17" fmla="*/ 320 h 512"/>
              <a:gd name="T18" fmla="*/ 362 w 512"/>
              <a:gd name="T19" fmla="*/ 330 h 512"/>
              <a:gd name="T20" fmla="*/ 352 w 512"/>
              <a:gd name="T21" fmla="*/ 320 h 512"/>
              <a:gd name="T22" fmla="*/ 352 w 512"/>
              <a:gd name="T23" fmla="*/ 256 h 512"/>
              <a:gd name="T24" fmla="*/ 309 w 512"/>
              <a:gd name="T25" fmla="*/ 170 h 512"/>
              <a:gd name="T26" fmla="*/ 320 w 512"/>
              <a:gd name="T27" fmla="*/ 160 h 512"/>
              <a:gd name="T28" fmla="*/ 330 w 512"/>
              <a:gd name="T29" fmla="*/ 170 h 512"/>
              <a:gd name="T30" fmla="*/ 330 w 512"/>
              <a:gd name="T31" fmla="*/ 320 h 512"/>
              <a:gd name="T32" fmla="*/ 320 w 512"/>
              <a:gd name="T33" fmla="*/ 330 h 512"/>
              <a:gd name="T34" fmla="*/ 309 w 512"/>
              <a:gd name="T35" fmla="*/ 320 h 512"/>
              <a:gd name="T36" fmla="*/ 309 w 512"/>
              <a:gd name="T37" fmla="*/ 170 h 512"/>
              <a:gd name="T38" fmla="*/ 266 w 512"/>
              <a:gd name="T39" fmla="*/ 202 h 512"/>
              <a:gd name="T40" fmla="*/ 277 w 512"/>
              <a:gd name="T41" fmla="*/ 192 h 512"/>
              <a:gd name="T42" fmla="*/ 288 w 512"/>
              <a:gd name="T43" fmla="*/ 202 h 512"/>
              <a:gd name="T44" fmla="*/ 288 w 512"/>
              <a:gd name="T45" fmla="*/ 320 h 512"/>
              <a:gd name="T46" fmla="*/ 277 w 512"/>
              <a:gd name="T47" fmla="*/ 330 h 512"/>
              <a:gd name="T48" fmla="*/ 266 w 512"/>
              <a:gd name="T49" fmla="*/ 320 h 512"/>
              <a:gd name="T50" fmla="*/ 266 w 512"/>
              <a:gd name="T51" fmla="*/ 202 h 512"/>
              <a:gd name="T52" fmla="*/ 224 w 512"/>
              <a:gd name="T53" fmla="*/ 149 h 512"/>
              <a:gd name="T54" fmla="*/ 234 w 512"/>
              <a:gd name="T55" fmla="*/ 138 h 512"/>
              <a:gd name="T56" fmla="*/ 245 w 512"/>
              <a:gd name="T57" fmla="*/ 149 h 512"/>
              <a:gd name="T58" fmla="*/ 245 w 512"/>
              <a:gd name="T59" fmla="*/ 320 h 512"/>
              <a:gd name="T60" fmla="*/ 234 w 512"/>
              <a:gd name="T61" fmla="*/ 330 h 512"/>
              <a:gd name="T62" fmla="*/ 224 w 512"/>
              <a:gd name="T63" fmla="*/ 320 h 512"/>
              <a:gd name="T64" fmla="*/ 224 w 512"/>
              <a:gd name="T65" fmla="*/ 149 h 512"/>
              <a:gd name="T66" fmla="*/ 181 w 512"/>
              <a:gd name="T67" fmla="*/ 245 h 512"/>
              <a:gd name="T68" fmla="*/ 192 w 512"/>
              <a:gd name="T69" fmla="*/ 234 h 512"/>
              <a:gd name="T70" fmla="*/ 202 w 512"/>
              <a:gd name="T71" fmla="*/ 245 h 512"/>
              <a:gd name="T72" fmla="*/ 202 w 512"/>
              <a:gd name="T73" fmla="*/ 320 h 512"/>
              <a:gd name="T74" fmla="*/ 192 w 512"/>
              <a:gd name="T75" fmla="*/ 330 h 512"/>
              <a:gd name="T76" fmla="*/ 181 w 512"/>
              <a:gd name="T77" fmla="*/ 320 h 512"/>
              <a:gd name="T78" fmla="*/ 181 w 512"/>
              <a:gd name="T79" fmla="*/ 245 h 512"/>
              <a:gd name="T80" fmla="*/ 138 w 512"/>
              <a:gd name="T81" fmla="*/ 277 h 512"/>
              <a:gd name="T82" fmla="*/ 149 w 512"/>
              <a:gd name="T83" fmla="*/ 266 h 512"/>
              <a:gd name="T84" fmla="*/ 160 w 512"/>
              <a:gd name="T85" fmla="*/ 277 h 512"/>
              <a:gd name="T86" fmla="*/ 160 w 512"/>
              <a:gd name="T87" fmla="*/ 320 h 512"/>
              <a:gd name="T88" fmla="*/ 149 w 512"/>
              <a:gd name="T89" fmla="*/ 330 h 512"/>
              <a:gd name="T90" fmla="*/ 138 w 512"/>
              <a:gd name="T91" fmla="*/ 320 h 512"/>
              <a:gd name="T92" fmla="*/ 138 w 512"/>
              <a:gd name="T93" fmla="*/ 277 h 512"/>
              <a:gd name="T94" fmla="*/ 405 w 512"/>
              <a:gd name="T95" fmla="*/ 373 h 512"/>
              <a:gd name="T96" fmla="*/ 106 w 512"/>
              <a:gd name="T97" fmla="*/ 373 h 512"/>
              <a:gd name="T98" fmla="*/ 96 w 512"/>
              <a:gd name="T99" fmla="*/ 362 h 512"/>
              <a:gd name="T100" fmla="*/ 96 w 512"/>
              <a:gd name="T101" fmla="*/ 149 h 512"/>
              <a:gd name="T102" fmla="*/ 106 w 512"/>
              <a:gd name="T103" fmla="*/ 138 h 512"/>
              <a:gd name="T104" fmla="*/ 117 w 512"/>
              <a:gd name="T105" fmla="*/ 149 h 512"/>
              <a:gd name="T106" fmla="*/ 117 w 512"/>
              <a:gd name="T107" fmla="*/ 352 h 512"/>
              <a:gd name="T108" fmla="*/ 405 w 512"/>
              <a:gd name="T109" fmla="*/ 352 h 512"/>
              <a:gd name="T110" fmla="*/ 416 w 512"/>
              <a:gd name="T111" fmla="*/ 362 h 512"/>
              <a:gd name="T112" fmla="*/ 405 w 512"/>
              <a:gd name="T113" fmla="*/ 373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52" y="256"/>
                </a:moveTo>
                <a:cubicBezTo>
                  <a:pt x="352" y="250"/>
                  <a:pt x="356" y="245"/>
                  <a:pt x="362" y="245"/>
                </a:cubicBezTo>
                <a:cubicBezTo>
                  <a:pt x="368" y="245"/>
                  <a:pt x="373" y="250"/>
                  <a:pt x="373" y="256"/>
                </a:cubicBezTo>
                <a:cubicBezTo>
                  <a:pt x="373" y="320"/>
                  <a:pt x="373" y="320"/>
                  <a:pt x="373" y="320"/>
                </a:cubicBezTo>
                <a:cubicBezTo>
                  <a:pt x="373" y="326"/>
                  <a:pt x="368" y="330"/>
                  <a:pt x="362" y="330"/>
                </a:cubicBezTo>
                <a:cubicBezTo>
                  <a:pt x="356" y="330"/>
                  <a:pt x="352" y="326"/>
                  <a:pt x="352" y="320"/>
                </a:cubicBezTo>
                <a:lnTo>
                  <a:pt x="352" y="256"/>
                </a:lnTo>
                <a:close/>
                <a:moveTo>
                  <a:pt x="309" y="170"/>
                </a:moveTo>
                <a:cubicBezTo>
                  <a:pt x="309" y="164"/>
                  <a:pt x="314" y="160"/>
                  <a:pt x="320" y="160"/>
                </a:cubicBezTo>
                <a:cubicBezTo>
                  <a:pt x="326" y="160"/>
                  <a:pt x="330" y="164"/>
                  <a:pt x="330" y="170"/>
                </a:cubicBezTo>
                <a:cubicBezTo>
                  <a:pt x="330" y="320"/>
                  <a:pt x="330" y="320"/>
                  <a:pt x="330" y="320"/>
                </a:cubicBezTo>
                <a:cubicBezTo>
                  <a:pt x="330" y="326"/>
                  <a:pt x="326" y="330"/>
                  <a:pt x="320" y="330"/>
                </a:cubicBezTo>
                <a:cubicBezTo>
                  <a:pt x="314" y="330"/>
                  <a:pt x="309" y="326"/>
                  <a:pt x="309" y="320"/>
                </a:cubicBezTo>
                <a:lnTo>
                  <a:pt x="309" y="170"/>
                </a:lnTo>
                <a:close/>
                <a:moveTo>
                  <a:pt x="266" y="202"/>
                </a:moveTo>
                <a:cubicBezTo>
                  <a:pt x="266" y="196"/>
                  <a:pt x="271" y="192"/>
                  <a:pt x="277" y="192"/>
                </a:cubicBezTo>
                <a:cubicBezTo>
                  <a:pt x="283" y="192"/>
                  <a:pt x="288" y="196"/>
                  <a:pt x="288" y="202"/>
                </a:cubicBezTo>
                <a:cubicBezTo>
                  <a:pt x="288" y="320"/>
                  <a:pt x="288" y="320"/>
                  <a:pt x="288" y="320"/>
                </a:cubicBezTo>
                <a:cubicBezTo>
                  <a:pt x="288" y="326"/>
                  <a:pt x="283" y="330"/>
                  <a:pt x="277" y="330"/>
                </a:cubicBezTo>
                <a:cubicBezTo>
                  <a:pt x="271" y="330"/>
                  <a:pt x="266" y="326"/>
                  <a:pt x="266" y="320"/>
                </a:cubicBezTo>
                <a:lnTo>
                  <a:pt x="266" y="202"/>
                </a:lnTo>
                <a:close/>
                <a:moveTo>
                  <a:pt x="224" y="149"/>
                </a:moveTo>
                <a:cubicBezTo>
                  <a:pt x="224" y="143"/>
                  <a:pt x="228" y="138"/>
                  <a:pt x="234" y="138"/>
                </a:cubicBezTo>
                <a:cubicBezTo>
                  <a:pt x="240" y="138"/>
                  <a:pt x="245" y="143"/>
                  <a:pt x="245" y="149"/>
                </a:cubicBezTo>
                <a:cubicBezTo>
                  <a:pt x="245" y="320"/>
                  <a:pt x="245" y="320"/>
                  <a:pt x="245" y="320"/>
                </a:cubicBezTo>
                <a:cubicBezTo>
                  <a:pt x="245" y="326"/>
                  <a:pt x="240" y="330"/>
                  <a:pt x="234" y="330"/>
                </a:cubicBezTo>
                <a:cubicBezTo>
                  <a:pt x="228" y="330"/>
                  <a:pt x="224" y="326"/>
                  <a:pt x="224" y="320"/>
                </a:cubicBezTo>
                <a:lnTo>
                  <a:pt x="224" y="149"/>
                </a:lnTo>
                <a:close/>
                <a:moveTo>
                  <a:pt x="181" y="245"/>
                </a:moveTo>
                <a:cubicBezTo>
                  <a:pt x="181" y="239"/>
                  <a:pt x="186" y="234"/>
                  <a:pt x="192" y="234"/>
                </a:cubicBezTo>
                <a:cubicBezTo>
                  <a:pt x="198" y="234"/>
                  <a:pt x="202" y="239"/>
                  <a:pt x="202" y="245"/>
                </a:cubicBezTo>
                <a:cubicBezTo>
                  <a:pt x="202" y="320"/>
                  <a:pt x="202" y="320"/>
                  <a:pt x="202" y="320"/>
                </a:cubicBezTo>
                <a:cubicBezTo>
                  <a:pt x="202" y="326"/>
                  <a:pt x="198" y="330"/>
                  <a:pt x="192" y="330"/>
                </a:cubicBezTo>
                <a:cubicBezTo>
                  <a:pt x="186" y="330"/>
                  <a:pt x="181" y="326"/>
                  <a:pt x="181" y="320"/>
                </a:cubicBezTo>
                <a:lnTo>
                  <a:pt x="181" y="245"/>
                </a:lnTo>
                <a:close/>
                <a:moveTo>
                  <a:pt x="138" y="277"/>
                </a:moveTo>
                <a:cubicBezTo>
                  <a:pt x="138" y="271"/>
                  <a:pt x="143" y="266"/>
                  <a:pt x="149" y="266"/>
                </a:cubicBezTo>
                <a:cubicBezTo>
                  <a:pt x="155" y="266"/>
                  <a:pt x="160" y="271"/>
                  <a:pt x="160" y="277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0" y="326"/>
                  <a:pt x="155" y="330"/>
                  <a:pt x="149" y="330"/>
                </a:cubicBezTo>
                <a:cubicBezTo>
                  <a:pt x="143" y="330"/>
                  <a:pt x="138" y="326"/>
                  <a:pt x="138" y="320"/>
                </a:cubicBezTo>
                <a:lnTo>
                  <a:pt x="138" y="277"/>
                </a:lnTo>
                <a:close/>
                <a:moveTo>
                  <a:pt x="405" y="373"/>
                </a:moveTo>
                <a:cubicBezTo>
                  <a:pt x="106" y="373"/>
                  <a:pt x="106" y="373"/>
                  <a:pt x="106" y="373"/>
                </a:cubicBezTo>
                <a:cubicBezTo>
                  <a:pt x="100" y="373"/>
                  <a:pt x="96" y="368"/>
                  <a:pt x="96" y="362"/>
                </a:cubicBezTo>
                <a:cubicBezTo>
                  <a:pt x="96" y="149"/>
                  <a:pt x="96" y="149"/>
                  <a:pt x="96" y="149"/>
                </a:cubicBezTo>
                <a:cubicBezTo>
                  <a:pt x="96" y="143"/>
                  <a:pt x="100" y="138"/>
                  <a:pt x="106" y="138"/>
                </a:cubicBezTo>
                <a:cubicBezTo>
                  <a:pt x="112" y="138"/>
                  <a:pt x="117" y="143"/>
                  <a:pt x="117" y="149"/>
                </a:cubicBezTo>
                <a:cubicBezTo>
                  <a:pt x="117" y="352"/>
                  <a:pt x="117" y="352"/>
                  <a:pt x="117" y="352"/>
                </a:cubicBezTo>
                <a:cubicBezTo>
                  <a:pt x="405" y="352"/>
                  <a:pt x="405" y="352"/>
                  <a:pt x="405" y="352"/>
                </a:cubicBezTo>
                <a:cubicBezTo>
                  <a:pt x="411" y="352"/>
                  <a:pt x="416" y="356"/>
                  <a:pt x="416" y="362"/>
                </a:cubicBezTo>
                <a:cubicBezTo>
                  <a:pt x="416" y="368"/>
                  <a:pt x="411" y="373"/>
                  <a:pt x="405" y="3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51435" tIns="25719" rIns="51435" bIns="25719" numCol="1" anchor="t" anchorCtr="0" compatLnSpc="1">
            <a:prstTxWarp prst="textNoShape">
              <a:avLst/>
            </a:prstTxWarp>
          </a:bodyPr>
          <a:lstStyle/>
          <a:p>
            <a:pPr defTabSz="514338">
              <a:defRPr/>
            </a:pPr>
            <a:endParaRPr lang="en-GB" sz="1013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2" name="Freeform 333">
            <a:extLst>
              <a:ext uri="{FF2B5EF4-FFF2-40B4-BE49-F238E27FC236}">
                <a16:creationId xmlns:a16="http://schemas.microsoft.com/office/drawing/2014/main" id="{D4864BBB-E54B-43BB-A8C2-B544462273EE}"/>
              </a:ext>
            </a:extLst>
          </p:cNvPr>
          <p:cNvSpPr>
            <a:spLocks noEditPoints="1"/>
          </p:cNvSpPr>
          <p:nvPr/>
        </p:nvSpPr>
        <p:spPr bwMode="auto">
          <a:xfrm>
            <a:off x="2146370" y="3546558"/>
            <a:ext cx="612648" cy="599550"/>
          </a:xfrm>
          <a:custGeom>
            <a:avLst/>
            <a:gdLst>
              <a:gd name="T0" fmla="*/ 337 w 512"/>
              <a:gd name="T1" fmla="*/ 171 h 512"/>
              <a:gd name="T2" fmla="*/ 299 w 512"/>
              <a:gd name="T3" fmla="*/ 171 h 512"/>
              <a:gd name="T4" fmla="*/ 299 w 512"/>
              <a:gd name="T5" fmla="*/ 133 h 512"/>
              <a:gd name="T6" fmla="*/ 337 w 512"/>
              <a:gd name="T7" fmla="*/ 171 h 512"/>
              <a:gd name="T8" fmla="*/ 288 w 512"/>
              <a:gd name="T9" fmla="*/ 192 h 512"/>
              <a:gd name="T10" fmla="*/ 352 w 512"/>
              <a:gd name="T11" fmla="*/ 192 h 512"/>
              <a:gd name="T12" fmla="*/ 352 w 512"/>
              <a:gd name="T13" fmla="*/ 395 h 512"/>
              <a:gd name="T14" fmla="*/ 160 w 512"/>
              <a:gd name="T15" fmla="*/ 395 h 512"/>
              <a:gd name="T16" fmla="*/ 160 w 512"/>
              <a:gd name="T17" fmla="*/ 118 h 512"/>
              <a:gd name="T18" fmla="*/ 277 w 512"/>
              <a:gd name="T19" fmla="*/ 118 h 512"/>
              <a:gd name="T20" fmla="*/ 277 w 512"/>
              <a:gd name="T21" fmla="*/ 182 h 512"/>
              <a:gd name="T22" fmla="*/ 288 w 512"/>
              <a:gd name="T23" fmla="*/ 192 h 512"/>
              <a:gd name="T24" fmla="*/ 331 w 512"/>
              <a:gd name="T25" fmla="*/ 363 h 512"/>
              <a:gd name="T26" fmla="*/ 320 w 512"/>
              <a:gd name="T27" fmla="*/ 352 h 512"/>
              <a:gd name="T28" fmla="*/ 192 w 512"/>
              <a:gd name="T29" fmla="*/ 352 h 512"/>
              <a:gd name="T30" fmla="*/ 181 w 512"/>
              <a:gd name="T31" fmla="*/ 363 h 512"/>
              <a:gd name="T32" fmla="*/ 192 w 512"/>
              <a:gd name="T33" fmla="*/ 374 h 512"/>
              <a:gd name="T34" fmla="*/ 320 w 512"/>
              <a:gd name="T35" fmla="*/ 374 h 512"/>
              <a:gd name="T36" fmla="*/ 331 w 512"/>
              <a:gd name="T37" fmla="*/ 363 h 512"/>
              <a:gd name="T38" fmla="*/ 331 w 512"/>
              <a:gd name="T39" fmla="*/ 320 h 512"/>
              <a:gd name="T40" fmla="*/ 320 w 512"/>
              <a:gd name="T41" fmla="*/ 310 h 512"/>
              <a:gd name="T42" fmla="*/ 192 w 512"/>
              <a:gd name="T43" fmla="*/ 310 h 512"/>
              <a:gd name="T44" fmla="*/ 181 w 512"/>
              <a:gd name="T45" fmla="*/ 320 h 512"/>
              <a:gd name="T46" fmla="*/ 192 w 512"/>
              <a:gd name="T47" fmla="*/ 331 h 512"/>
              <a:gd name="T48" fmla="*/ 320 w 512"/>
              <a:gd name="T49" fmla="*/ 331 h 512"/>
              <a:gd name="T50" fmla="*/ 331 w 512"/>
              <a:gd name="T51" fmla="*/ 320 h 512"/>
              <a:gd name="T52" fmla="*/ 331 w 512"/>
              <a:gd name="T53" fmla="*/ 278 h 512"/>
              <a:gd name="T54" fmla="*/ 320 w 512"/>
              <a:gd name="T55" fmla="*/ 267 h 512"/>
              <a:gd name="T56" fmla="*/ 192 w 512"/>
              <a:gd name="T57" fmla="*/ 267 h 512"/>
              <a:gd name="T58" fmla="*/ 181 w 512"/>
              <a:gd name="T59" fmla="*/ 278 h 512"/>
              <a:gd name="T60" fmla="*/ 192 w 512"/>
              <a:gd name="T61" fmla="*/ 288 h 512"/>
              <a:gd name="T62" fmla="*/ 320 w 512"/>
              <a:gd name="T63" fmla="*/ 288 h 512"/>
              <a:gd name="T64" fmla="*/ 331 w 512"/>
              <a:gd name="T65" fmla="*/ 278 h 512"/>
              <a:gd name="T66" fmla="*/ 320 w 512"/>
              <a:gd name="T67" fmla="*/ 224 h 512"/>
              <a:gd name="T68" fmla="*/ 192 w 512"/>
              <a:gd name="T69" fmla="*/ 224 h 512"/>
              <a:gd name="T70" fmla="*/ 181 w 512"/>
              <a:gd name="T71" fmla="*/ 235 h 512"/>
              <a:gd name="T72" fmla="*/ 192 w 512"/>
              <a:gd name="T73" fmla="*/ 246 h 512"/>
              <a:gd name="T74" fmla="*/ 320 w 512"/>
              <a:gd name="T75" fmla="*/ 246 h 512"/>
              <a:gd name="T76" fmla="*/ 331 w 512"/>
              <a:gd name="T77" fmla="*/ 235 h 512"/>
              <a:gd name="T78" fmla="*/ 320 w 512"/>
              <a:gd name="T79" fmla="*/ 224 h 512"/>
              <a:gd name="T80" fmla="*/ 512 w 512"/>
              <a:gd name="T81" fmla="*/ 256 h 512"/>
              <a:gd name="T82" fmla="*/ 256 w 512"/>
              <a:gd name="T83" fmla="*/ 512 h 512"/>
              <a:gd name="T84" fmla="*/ 0 w 512"/>
              <a:gd name="T85" fmla="*/ 256 h 512"/>
              <a:gd name="T86" fmla="*/ 256 w 512"/>
              <a:gd name="T87" fmla="*/ 0 h 512"/>
              <a:gd name="T88" fmla="*/ 512 w 512"/>
              <a:gd name="T89" fmla="*/ 256 h 512"/>
              <a:gd name="T90" fmla="*/ 373 w 512"/>
              <a:gd name="T91" fmla="*/ 182 h 512"/>
              <a:gd name="T92" fmla="*/ 373 w 512"/>
              <a:gd name="T93" fmla="*/ 178 h 512"/>
              <a:gd name="T94" fmla="*/ 370 w 512"/>
              <a:gd name="T95" fmla="*/ 174 h 512"/>
              <a:gd name="T96" fmla="*/ 296 w 512"/>
              <a:gd name="T97" fmla="*/ 99 h 512"/>
              <a:gd name="T98" fmla="*/ 292 w 512"/>
              <a:gd name="T99" fmla="*/ 97 h 512"/>
              <a:gd name="T100" fmla="*/ 288 w 512"/>
              <a:gd name="T101" fmla="*/ 96 h 512"/>
              <a:gd name="T102" fmla="*/ 149 w 512"/>
              <a:gd name="T103" fmla="*/ 96 h 512"/>
              <a:gd name="T104" fmla="*/ 139 w 512"/>
              <a:gd name="T105" fmla="*/ 107 h 512"/>
              <a:gd name="T106" fmla="*/ 139 w 512"/>
              <a:gd name="T107" fmla="*/ 406 h 512"/>
              <a:gd name="T108" fmla="*/ 149 w 512"/>
              <a:gd name="T109" fmla="*/ 416 h 512"/>
              <a:gd name="T110" fmla="*/ 363 w 512"/>
              <a:gd name="T111" fmla="*/ 416 h 512"/>
              <a:gd name="T112" fmla="*/ 373 w 512"/>
              <a:gd name="T113" fmla="*/ 406 h 512"/>
              <a:gd name="T114" fmla="*/ 373 w 512"/>
              <a:gd name="T115" fmla="*/ 18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12" h="512">
                <a:moveTo>
                  <a:pt x="337" y="171"/>
                </a:moveTo>
                <a:cubicBezTo>
                  <a:pt x="299" y="171"/>
                  <a:pt x="299" y="171"/>
                  <a:pt x="299" y="171"/>
                </a:cubicBezTo>
                <a:cubicBezTo>
                  <a:pt x="299" y="133"/>
                  <a:pt x="299" y="133"/>
                  <a:pt x="299" y="133"/>
                </a:cubicBezTo>
                <a:lnTo>
                  <a:pt x="337" y="171"/>
                </a:lnTo>
                <a:close/>
                <a:moveTo>
                  <a:pt x="288" y="192"/>
                </a:moveTo>
                <a:cubicBezTo>
                  <a:pt x="352" y="192"/>
                  <a:pt x="352" y="192"/>
                  <a:pt x="352" y="192"/>
                </a:cubicBezTo>
                <a:cubicBezTo>
                  <a:pt x="352" y="395"/>
                  <a:pt x="352" y="395"/>
                  <a:pt x="352" y="395"/>
                </a:cubicBezTo>
                <a:cubicBezTo>
                  <a:pt x="160" y="395"/>
                  <a:pt x="160" y="395"/>
                  <a:pt x="160" y="395"/>
                </a:cubicBezTo>
                <a:cubicBezTo>
                  <a:pt x="160" y="118"/>
                  <a:pt x="160" y="118"/>
                  <a:pt x="160" y="118"/>
                </a:cubicBezTo>
                <a:cubicBezTo>
                  <a:pt x="277" y="118"/>
                  <a:pt x="277" y="118"/>
                  <a:pt x="277" y="118"/>
                </a:cubicBezTo>
                <a:cubicBezTo>
                  <a:pt x="277" y="182"/>
                  <a:pt x="277" y="182"/>
                  <a:pt x="277" y="182"/>
                </a:cubicBezTo>
                <a:cubicBezTo>
                  <a:pt x="277" y="188"/>
                  <a:pt x="282" y="192"/>
                  <a:pt x="288" y="192"/>
                </a:cubicBezTo>
                <a:close/>
                <a:moveTo>
                  <a:pt x="331" y="363"/>
                </a:moveTo>
                <a:cubicBezTo>
                  <a:pt x="331" y="357"/>
                  <a:pt x="326" y="352"/>
                  <a:pt x="320" y="352"/>
                </a:cubicBezTo>
                <a:cubicBezTo>
                  <a:pt x="192" y="352"/>
                  <a:pt x="192" y="352"/>
                  <a:pt x="192" y="352"/>
                </a:cubicBezTo>
                <a:cubicBezTo>
                  <a:pt x="186" y="352"/>
                  <a:pt x="181" y="357"/>
                  <a:pt x="181" y="363"/>
                </a:cubicBezTo>
                <a:cubicBezTo>
                  <a:pt x="181" y="369"/>
                  <a:pt x="186" y="374"/>
                  <a:pt x="192" y="374"/>
                </a:cubicBezTo>
                <a:cubicBezTo>
                  <a:pt x="320" y="374"/>
                  <a:pt x="320" y="374"/>
                  <a:pt x="320" y="374"/>
                </a:cubicBezTo>
                <a:cubicBezTo>
                  <a:pt x="326" y="374"/>
                  <a:pt x="331" y="369"/>
                  <a:pt x="331" y="363"/>
                </a:cubicBezTo>
                <a:close/>
                <a:moveTo>
                  <a:pt x="331" y="320"/>
                </a:moveTo>
                <a:cubicBezTo>
                  <a:pt x="331" y="314"/>
                  <a:pt x="326" y="310"/>
                  <a:pt x="320" y="310"/>
                </a:cubicBezTo>
                <a:cubicBezTo>
                  <a:pt x="192" y="310"/>
                  <a:pt x="192" y="310"/>
                  <a:pt x="192" y="310"/>
                </a:cubicBezTo>
                <a:cubicBezTo>
                  <a:pt x="186" y="310"/>
                  <a:pt x="181" y="314"/>
                  <a:pt x="181" y="320"/>
                </a:cubicBezTo>
                <a:cubicBezTo>
                  <a:pt x="181" y="326"/>
                  <a:pt x="186" y="331"/>
                  <a:pt x="192" y="331"/>
                </a:cubicBezTo>
                <a:cubicBezTo>
                  <a:pt x="320" y="331"/>
                  <a:pt x="320" y="331"/>
                  <a:pt x="320" y="331"/>
                </a:cubicBezTo>
                <a:cubicBezTo>
                  <a:pt x="326" y="331"/>
                  <a:pt x="331" y="326"/>
                  <a:pt x="331" y="320"/>
                </a:cubicBezTo>
                <a:close/>
                <a:moveTo>
                  <a:pt x="331" y="278"/>
                </a:moveTo>
                <a:cubicBezTo>
                  <a:pt x="331" y="272"/>
                  <a:pt x="326" y="267"/>
                  <a:pt x="320" y="267"/>
                </a:cubicBezTo>
                <a:cubicBezTo>
                  <a:pt x="192" y="267"/>
                  <a:pt x="192" y="267"/>
                  <a:pt x="192" y="267"/>
                </a:cubicBezTo>
                <a:cubicBezTo>
                  <a:pt x="186" y="267"/>
                  <a:pt x="181" y="272"/>
                  <a:pt x="181" y="278"/>
                </a:cubicBezTo>
                <a:cubicBezTo>
                  <a:pt x="181" y="284"/>
                  <a:pt x="186" y="288"/>
                  <a:pt x="192" y="28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6" y="288"/>
                  <a:pt x="331" y="284"/>
                  <a:pt x="331" y="278"/>
                </a:cubicBezTo>
                <a:close/>
                <a:moveTo>
                  <a:pt x="320" y="224"/>
                </a:moveTo>
                <a:cubicBezTo>
                  <a:pt x="192" y="224"/>
                  <a:pt x="192" y="224"/>
                  <a:pt x="192" y="224"/>
                </a:cubicBezTo>
                <a:cubicBezTo>
                  <a:pt x="186" y="224"/>
                  <a:pt x="181" y="229"/>
                  <a:pt x="181" y="235"/>
                </a:cubicBezTo>
                <a:cubicBezTo>
                  <a:pt x="181" y="241"/>
                  <a:pt x="186" y="246"/>
                  <a:pt x="192" y="246"/>
                </a:cubicBezTo>
                <a:cubicBezTo>
                  <a:pt x="320" y="246"/>
                  <a:pt x="320" y="246"/>
                  <a:pt x="320" y="246"/>
                </a:cubicBezTo>
                <a:cubicBezTo>
                  <a:pt x="326" y="246"/>
                  <a:pt x="331" y="241"/>
                  <a:pt x="331" y="235"/>
                </a:cubicBezTo>
                <a:cubicBezTo>
                  <a:pt x="331" y="229"/>
                  <a:pt x="326" y="224"/>
                  <a:pt x="320" y="224"/>
                </a:cubicBezTo>
                <a:close/>
                <a:moveTo>
                  <a:pt x="512" y="256"/>
                </a:moveTo>
                <a:cubicBezTo>
                  <a:pt x="512" y="398"/>
                  <a:pt x="397" y="512"/>
                  <a:pt x="256" y="512"/>
                </a:cubicBezTo>
                <a:cubicBezTo>
                  <a:pt x="115" y="512"/>
                  <a:pt x="0" y="398"/>
                  <a:pt x="0" y="256"/>
                </a:cubicBezTo>
                <a:cubicBezTo>
                  <a:pt x="0" y="115"/>
                  <a:pt x="115" y="0"/>
                  <a:pt x="256" y="0"/>
                </a:cubicBezTo>
                <a:cubicBezTo>
                  <a:pt x="397" y="0"/>
                  <a:pt x="512" y="115"/>
                  <a:pt x="512" y="256"/>
                </a:cubicBezTo>
                <a:close/>
                <a:moveTo>
                  <a:pt x="373" y="182"/>
                </a:moveTo>
                <a:cubicBezTo>
                  <a:pt x="373" y="180"/>
                  <a:pt x="373" y="179"/>
                  <a:pt x="373" y="178"/>
                </a:cubicBezTo>
                <a:cubicBezTo>
                  <a:pt x="372" y="176"/>
                  <a:pt x="371" y="175"/>
                  <a:pt x="370" y="174"/>
                </a:cubicBezTo>
                <a:cubicBezTo>
                  <a:pt x="296" y="99"/>
                  <a:pt x="296" y="99"/>
                  <a:pt x="296" y="99"/>
                </a:cubicBezTo>
                <a:cubicBezTo>
                  <a:pt x="295" y="98"/>
                  <a:pt x="293" y="98"/>
                  <a:pt x="292" y="97"/>
                </a:cubicBezTo>
                <a:cubicBezTo>
                  <a:pt x="291" y="97"/>
                  <a:pt x="289" y="96"/>
                  <a:pt x="288" y="96"/>
                </a:cubicBezTo>
                <a:cubicBezTo>
                  <a:pt x="149" y="96"/>
                  <a:pt x="149" y="96"/>
                  <a:pt x="149" y="96"/>
                </a:cubicBezTo>
                <a:cubicBezTo>
                  <a:pt x="143" y="96"/>
                  <a:pt x="139" y="101"/>
                  <a:pt x="139" y="107"/>
                </a:cubicBezTo>
                <a:cubicBezTo>
                  <a:pt x="139" y="406"/>
                  <a:pt x="139" y="406"/>
                  <a:pt x="139" y="406"/>
                </a:cubicBezTo>
                <a:cubicBezTo>
                  <a:pt x="139" y="412"/>
                  <a:pt x="143" y="416"/>
                  <a:pt x="149" y="416"/>
                </a:cubicBezTo>
                <a:cubicBezTo>
                  <a:pt x="363" y="416"/>
                  <a:pt x="363" y="416"/>
                  <a:pt x="363" y="416"/>
                </a:cubicBezTo>
                <a:cubicBezTo>
                  <a:pt x="369" y="416"/>
                  <a:pt x="373" y="412"/>
                  <a:pt x="373" y="406"/>
                </a:cubicBezTo>
                <a:lnTo>
                  <a:pt x="373" y="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+mj-lt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0400519E-5B84-4009-BF49-48EFB6E55242}"/>
              </a:ext>
            </a:extLst>
          </p:cNvPr>
          <p:cNvSpPr txBox="1">
            <a:spLocks/>
          </p:cNvSpPr>
          <p:nvPr/>
        </p:nvSpPr>
        <p:spPr>
          <a:xfrm>
            <a:off x="352425" y="402587"/>
            <a:ext cx="8439150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Segoe UI Light" panose="020B0502040204020203" pitchFamily="34" charset="0"/>
              </a:rPr>
              <a:t>R&amp;IA add a fourth ‘Digital Personal’ to the ‘Total Workforce’ of tomorrow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5949B3-6286-4200-902F-88F8783BC71A}"/>
              </a:ext>
            </a:extLst>
          </p:cNvPr>
          <p:cNvGrpSpPr/>
          <p:nvPr/>
        </p:nvGrpSpPr>
        <p:grpSpPr>
          <a:xfrm>
            <a:off x="352425" y="1594884"/>
            <a:ext cx="8439149" cy="4319059"/>
            <a:chOff x="1625102" y="2211554"/>
            <a:chExt cx="7162975" cy="368389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B56F6F4-B7DA-46F8-A6A9-8423605CE529}"/>
                </a:ext>
              </a:extLst>
            </p:cNvPr>
            <p:cNvGrpSpPr/>
            <p:nvPr/>
          </p:nvGrpSpPr>
          <p:grpSpPr>
            <a:xfrm>
              <a:off x="6859688" y="3351195"/>
              <a:ext cx="935095" cy="1042049"/>
              <a:chOff x="7493214" y="3489042"/>
              <a:chExt cx="1246793" cy="1389394"/>
            </a:xfrm>
          </p:grpSpPr>
          <p:sp>
            <p:nvSpPr>
              <p:cNvPr id="75" name="Freeform 241">
                <a:extLst>
                  <a:ext uri="{FF2B5EF4-FFF2-40B4-BE49-F238E27FC236}">
                    <a16:creationId xmlns:a16="http://schemas.microsoft.com/office/drawing/2014/main" id="{2DA5A7C2-B79A-46BF-B66C-7C47F63A14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25793" y="3489042"/>
                <a:ext cx="891540" cy="891539"/>
              </a:xfrm>
              <a:custGeom>
                <a:avLst/>
                <a:gdLst>
                  <a:gd name="T0" fmla="*/ 234 w 243"/>
                  <a:gd name="T1" fmla="*/ 191 h 246"/>
                  <a:gd name="T2" fmla="*/ 184 w 243"/>
                  <a:gd name="T3" fmla="*/ 177 h 246"/>
                  <a:gd name="T4" fmla="*/ 155 w 243"/>
                  <a:gd name="T5" fmla="*/ 169 h 246"/>
                  <a:gd name="T6" fmla="*/ 155 w 243"/>
                  <a:gd name="T7" fmla="*/ 158 h 246"/>
                  <a:gd name="T8" fmla="*/ 205 w 243"/>
                  <a:gd name="T9" fmla="*/ 145 h 246"/>
                  <a:gd name="T10" fmla="*/ 207 w 243"/>
                  <a:gd name="T11" fmla="*/ 141 h 246"/>
                  <a:gd name="T12" fmla="*/ 205 w 243"/>
                  <a:gd name="T13" fmla="*/ 137 h 246"/>
                  <a:gd name="T14" fmla="*/ 187 w 243"/>
                  <a:gd name="T15" fmla="*/ 70 h 246"/>
                  <a:gd name="T16" fmla="*/ 165 w 243"/>
                  <a:gd name="T17" fmla="*/ 19 h 246"/>
                  <a:gd name="T18" fmla="*/ 143 w 243"/>
                  <a:gd name="T19" fmla="*/ 6 h 246"/>
                  <a:gd name="T20" fmla="*/ 99 w 243"/>
                  <a:gd name="T21" fmla="*/ 6 h 246"/>
                  <a:gd name="T22" fmla="*/ 80 w 243"/>
                  <a:gd name="T23" fmla="*/ 17 h 246"/>
                  <a:gd name="T24" fmla="*/ 56 w 243"/>
                  <a:gd name="T25" fmla="*/ 70 h 246"/>
                  <a:gd name="T26" fmla="*/ 38 w 243"/>
                  <a:gd name="T27" fmla="*/ 137 h 246"/>
                  <a:gd name="T28" fmla="*/ 36 w 243"/>
                  <a:gd name="T29" fmla="*/ 141 h 246"/>
                  <a:gd name="T30" fmla="*/ 38 w 243"/>
                  <a:gd name="T31" fmla="*/ 145 h 246"/>
                  <a:gd name="T32" fmla="*/ 88 w 243"/>
                  <a:gd name="T33" fmla="*/ 158 h 246"/>
                  <a:gd name="T34" fmla="*/ 88 w 243"/>
                  <a:gd name="T35" fmla="*/ 169 h 246"/>
                  <a:gd name="T36" fmla="*/ 59 w 243"/>
                  <a:gd name="T37" fmla="*/ 177 h 246"/>
                  <a:gd name="T38" fmla="*/ 9 w 243"/>
                  <a:gd name="T39" fmla="*/ 191 h 246"/>
                  <a:gd name="T40" fmla="*/ 0 w 243"/>
                  <a:gd name="T41" fmla="*/ 203 h 246"/>
                  <a:gd name="T42" fmla="*/ 0 w 243"/>
                  <a:gd name="T43" fmla="*/ 232 h 246"/>
                  <a:gd name="T44" fmla="*/ 13 w 243"/>
                  <a:gd name="T45" fmla="*/ 246 h 246"/>
                  <a:gd name="T46" fmla="*/ 230 w 243"/>
                  <a:gd name="T47" fmla="*/ 246 h 246"/>
                  <a:gd name="T48" fmla="*/ 243 w 243"/>
                  <a:gd name="T49" fmla="*/ 232 h 246"/>
                  <a:gd name="T50" fmla="*/ 243 w 243"/>
                  <a:gd name="T51" fmla="*/ 203 h 246"/>
                  <a:gd name="T52" fmla="*/ 234 w 243"/>
                  <a:gd name="T53" fmla="*/ 191 h 246"/>
                  <a:gd name="T54" fmla="*/ 233 w 243"/>
                  <a:gd name="T55" fmla="*/ 232 h 246"/>
                  <a:gd name="T56" fmla="*/ 230 w 243"/>
                  <a:gd name="T57" fmla="*/ 236 h 246"/>
                  <a:gd name="T58" fmla="*/ 13 w 243"/>
                  <a:gd name="T59" fmla="*/ 236 h 246"/>
                  <a:gd name="T60" fmla="*/ 10 w 243"/>
                  <a:gd name="T61" fmla="*/ 232 h 246"/>
                  <a:gd name="T62" fmla="*/ 10 w 243"/>
                  <a:gd name="T63" fmla="*/ 203 h 246"/>
                  <a:gd name="T64" fmla="*/ 12 w 243"/>
                  <a:gd name="T65" fmla="*/ 200 h 246"/>
                  <a:gd name="T66" fmla="*/ 61 w 243"/>
                  <a:gd name="T67" fmla="*/ 187 h 246"/>
                  <a:gd name="T68" fmla="*/ 98 w 243"/>
                  <a:gd name="T69" fmla="*/ 172 h 246"/>
                  <a:gd name="T70" fmla="*/ 98 w 243"/>
                  <a:gd name="T71" fmla="*/ 170 h 246"/>
                  <a:gd name="T72" fmla="*/ 98 w 243"/>
                  <a:gd name="T73" fmla="*/ 153 h 246"/>
                  <a:gd name="T74" fmla="*/ 93 w 243"/>
                  <a:gd name="T75" fmla="*/ 148 h 246"/>
                  <a:gd name="T76" fmla="*/ 49 w 243"/>
                  <a:gd name="T77" fmla="*/ 140 h 246"/>
                  <a:gd name="T78" fmla="*/ 66 w 243"/>
                  <a:gd name="T79" fmla="*/ 70 h 246"/>
                  <a:gd name="T80" fmla="*/ 87 w 243"/>
                  <a:gd name="T81" fmla="*/ 24 h 246"/>
                  <a:gd name="T82" fmla="*/ 102 w 243"/>
                  <a:gd name="T83" fmla="*/ 16 h 246"/>
                  <a:gd name="T84" fmla="*/ 140 w 243"/>
                  <a:gd name="T85" fmla="*/ 15 h 246"/>
                  <a:gd name="T86" fmla="*/ 157 w 243"/>
                  <a:gd name="T87" fmla="*/ 26 h 246"/>
                  <a:gd name="T88" fmla="*/ 158 w 243"/>
                  <a:gd name="T89" fmla="*/ 26 h 246"/>
                  <a:gd name="T90" fmla="*/ 177 w 243"/>
                  <a:gd name="T91" fmla="*/ 71 h 246"/>
                  <a:gd name="T92" fmla="*/ 194 w 243"/>
                  <a:gd name="T93" fmla="*/ 140 h 246"/>
                  <a:gd name="T94" fmla="*/ 150 w 243"/>
                  <a:gd name="T95" fmla="*/ 148 h 246"/>
                  <a:gd name="T96" fmla="*/ 145 w 243"/>
                  <a:gd name="T97" fmla="*/ 153 h 246"/>
                  <a:gd name="T98" fmla="*/ 145 w 243"/>
                  <a:gd name="T99" fmla="*/ 170 h 246"/>
                  <a:gd name="T100" fmla="*/ 145 w 243"/>
                  <a:gd name="T101" fmla="*/ 172 h 246"/>
                  <a:gd name="T102" fmla="*/ 182 w 243"/>
                  <a:gd name="T103" fmla="*/ 187 h 246"/>
                  <a:gd name="T104" fmla="*/ 231 w 243"/>
                  <a:gd name="T105" fmla="*/ 200 h 246"/>
                  <a:gd name="T106" fmla="*/ 233 w 243"/>
                  <a:gd name="T107" fmla="*/ 203 h 246"/>
                  <a:gd name="T108" fmla="*/ 233 w 243"/>
                  <a:gd name="T109" fmla="*/ 232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3" h="246">
                    <a:moveTo>
                      <a:pt x="234" y="191"/>
                    </a:moveTo>
                    <a:cubicBezTo>
                      <a:pt x="217" y="184"/>
                      <a:pt x="199" y="180"/>
                      <a:pt x="184" y="177"/>
                    </a:cubicBezTo>
                    <a:cubicBezTo>
                      <a:pt x="173" y="175"/>
                      <a:pt x="157" y="172"/>
                      <a:pt x="155" y="169"/>
                    </a:cubicBezTo>
                    <a:cubicBezTo>
                      <a:pt x="155" y="158"/>
                      <a:pt x="155" y="158"/>
                      <a:pt x="155" y="158"/>
                    </a:cubicBezTo>
                    <a:cubicBezTo>
                      <a:pt x="190" y="157"/>
                      <a:pt x="205" y="145"/>
                      <a:pt x="205" y="145"/>
                    </a:cubicBezTo>
                    <a:cubicBezTo>
                      <a:pt x="207" y="144"/>
                      <a:pt x="207" y="142"/>
                      <a:pt x="207" y="141"/>
                    </a:cubicBezTo>
                    <a:cubicBezTo>
                      <a:pt x="207" y="139"/>
                      <a:pt x="206" y="138"/>
                      <a:pt x="205" y="137"/>
                    </a:cubicBezTo>
                    <a:cubicBezTo>
                      <a:pt x="196" y="132"/>
                      <a:pt x="189" y="94"/>
                      <a:pt x="187" y="70"/>
                    </a:cubicBezTo>
                    <a:cubicBezTo>
                      <a:pt x="187" y="51"/>
                      <a:pt x="179" y="32"/>
                      <a:pt x="165" y="19"/>
                    </a:cubicBezTo>
                    <a:cubicBezTo>
                      <a:pt x="159" y="13"/>
                      <a:pt x="152" y="8"/>
                      <a:pt x="143" y="6"/>
                    </a:cubicBezTo>
                    <a:cubicBezTo>
                      <a:pt x="129" y="0"/>
                      <a:pt x="113" y="1"/>
                      <a:pt x="99" y="6"/>
                    </a:cubicBezTo>
                    <a:cubicBezTo>
                      <a:pt x="91" y="9"/>
                      <a:pt x="85" y="13"/>
                      <a:pt x="80" y="17"/>
                    </a:cubicBezTo>
                    <a:cubicBezTo>
                      <a:pt x="65" y="30"/>
                      <a:pt x="56" y="50"/>
                      <a:pt x="56" y="70"/>
                    </a:cubicBezTo>
                    <a:cubicBezTo>
                      <a:pt x="54" y="94"/>
                      <a:pt x="47" y="132"/>
                      <a:pt x="38" y="137"/>
                    </a:cubicBezTo>
                    <a:cubicBezTo>
                      <a:pt x="37" y="138"/>
                      <a:pt x="36" y="139"/>
                      <a:pt x="36" y="141"/>
                    </a:cubicBezTo>
                    <a:cubicBezTo>
                      <a:pt x="36" y="142"/>
                      <a:pt x="36" y="144"/>
                      <a:pt x="38" y="145"/>
                    </a:cubicBezTo>
                    <a:cubicBezTo>
                      <a:pt x="38" y="145"/>
                      <a:pt x="53" y="157"/>
                      <a:pt x="88" y="158"/>
                    </a:cubicBezTo>
                    <a:cubicBezTo>
                      <a:pt x="88" y="169"/>
                      <a:pt x="88" y="169"/>
                      <a:pt x="88" y="169"/>
                    </a:cubicBezTo>
                    <a:cubicBezTo>
                      <a:pt x="86" y="172"/>
                      <a:pt x="70" y="175"/>
                      <a:pt x="59" y="177"/>
                    </a:cubicBezTo>
                    <a:cubicBezTo>
                      <a:pt x="44" y="180"/>
                      <a:pt x="26" y="184"/>
                      <a:pt x="9" y="191"/>
                    </a:cubicBezTo>
                    <a:cubicBezTo>
                      <a:pt x="4" y="192"/>
                      <a:pt x="0" y="197"/>
                      <a:pt x="0" y="203"/>
                    </a:cubicBezTo>
                    <a:cubicBezTo>
                      <a:pt x="0" y="232"/>
                      <a:pt x="0" y="232"/>
                      <a:pt x="0" y="232"/>
                    </a:cubicBezTo>
                    <a:cubicBezTo>
                      <a:pt x="0" y="240"/>
                      <a:pt x="6" y="246"/>
                      <a:pt x="13" y="246"/>
                    </a:cubicBezTo>
                    <a:cubicBezTo>
                      <a:pt x="230" y="246"/>
                      <a:pt x="230" y="246"/>
                      <a:pt x="230" y="246"/>
                    </a:cubicBezTo>
                    <a:cubicBezTo>
                      <a:pt x="237" y="246"/>
                      <a:pt x="243" y="240"/>
                      <a:pt x="243" y="232"/>
                    </a:cubicBezTo>
                    <a:cubicBezTo>
                      <a:pt x="243" y="203"/>
                      <a:pt x="243" y="203"/>
                      <a:pt x="243" y="203"/>
                    </a:cubicBezTo>
                    <a:cubicBezTo>
                      <a:pt x="243" y="197"/>
                      <a:pt x="239" y="192"/>
                      <a:pt x="234" y="191"/>
                    </a:cubicBezTo>
                    <a:close/>
                    <a:moveTo>
                      <a:pt x="233" y="232"/>
                    </a:moveTo>
                    <a:cubicBezTo>
                      <a:pt x="233" y="234"/>
                      <a:pt x="231" y="236"/>
                      <a:pt x="230" y="236"/>
                    </a:cubicBezTo>
                    <a:cubicBezTo>
                      <a:pt x="13" y="236"/>
                      <a:pt x="13" y="236"/>
                      <a:pt x="13" y="236"/>
                    </a:cubicBezTo>
                    <a:cubicBezTo>
                      <a:pt x="11" y="236"/>
                      <a:pt x="10" y="234"/>
                      <a:pt x="10" y="232"/>
                    </a:cubicBezTo>
                    <a:cubicBezTo>
                      <a:pt x="10" y="203"/>
                      <a:pt x="10" y="203"/>
                      <a:pt x="10" y="203"/>
                    </a:cubicBezTo>
                    <a:cubicBezTo>
                      <a:pt x="10" y="201"/>
                      <a:pt x="11" y="200"/>
                      <a:pt x="12" y="200"/>
                    </a:cubicBezTo>
                    <a:cubicBezTo>
                      <a:pt x="29" y="193"/>
                      <a:pt x="47" y="190"/>
                      <a:pt x="61" y="187"/>
                    </a:cubicBezTo>
                    <a:cubicBezTo>
                      <a:pt x="81" y="183"/>
                      <a:pt x="95" y="181"/>
                      <a:pt x="98" y="172"/>
                    </a:cubicBezTo>
                    <a:cubicBezTo>
                      <a:pt x="98" y="171"/>
                      <a:pt x="98" y="171"/>
                      <a:pt x="98" y="170"/>
                    </a:cubicBezTo>
                    <a:cubicBezTo>
                      <a:pt x="98" y="153"/>
                      <a:pt x="98" y="153"/>
                      <a:pt x="98" y="153"/>
                    </a:cubicBezTo>
                    <a:cubicBezTo>
                      <a:pt x="98" y="151"/>
                      <a:pt x="96" y="148"/>
                      <a:pt x="93" y="148"/>
                    </a:cubicBezTo>
                    <a:cubicBezTo>
                      <a:pt x="70" y="148"/>
                      <a:pt x="56" y="143"/>
                      <a:pt x="49" y="140"/>
                    </a:cubicBezTo>
                    <a:cubicBezTo>
                      <a:pt x="61" y="123"/>
                      <a:pt x="65" y="80"/>
                      <a:pt x="66" y="70"/>
                    </a:cubicBezTo>
                    <a:cubicBezTo>
                      <a:pt x="66" y="52"/>
                      <a:pt x="74" y="36"/>
                      <a:pt x="87" y="24"/>
                    </a:cubicBezTo>
                    <a:cubicBezTo>
                      <a:pt x="91" y="21"/>
                      <a:pt x="96" y="18"/>
                      <a:pt x="102" y="16"/>
                    </a:cubicBezTo>
                    <a:cubicBezTo>
                      <a:pt x="114" y="11"/>
                      <a:pt x="127" y="10"/>
                      <a:pt x="140" y="15"/>
                    </a:cubicBezTo>
                    <a:cubicBezTo>
                      <a:pt x="147" y="17"/>
                      <a:pt x="153" y="21"/>
                      <a:pt x="157" y="26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70" y="37"/>
                      <a:pt x="177" y="53"/>
                      <a:pt x="177" y="71"/>
                    </a:cubicBezTo>
                    <a:cubicBezTo>
                      <a:pt x="178" y="80"/>
                      <a:pt x="182" y="123"/>
                      <a:pt x="194" y="140"/>
                    </a:cubicBezTo>
                    <a:cubicBezTo>
                      <a:pt x="187" y="143"/>
                      <a:pt x="173" y="148"/>
                      <a:pt x="150" y="148"/>
                    </a:cubicBezTo>
                    <a:cubicBezTo>
                      <a:pt x="147" y="148"/>
                      <a:pt x="145" y="151"/>
                      <a:pt x="145" y="153"/>
                    </a:cubicBezTo>
                    <a:cubicBezTo>
                      <a:pt x="145" y="170"/>
                      <a:pt x="145" y="170"/>
                      <a:pt x="145" y="170"/>
                    </a:cubicBezTo>
                    <a:cubicBezTo>
                      <a:pt x="145" y="171"/>
                      <a:pt x="145" y="171"/>
                      <a:pt x="145" y="172"/>
                    </a:cubicBezTo>
                    <a:cubicBezTo>
                      <a:pt x="148" y="181"/>
                      <a:pt x="162" y="183"/>
                      <a:pt x="182" y="187"/>
                    </a:cubicBezTo>
                    <a:cubicBezTo>
                      <a:pt x="196" y="190"/>
                      <a:pt x="214" y="193"/>
                      <a:pt x="231" y="200"/>
                    </a:cubicBezTo>
                    <a:cubicBezTo>
                      <a:pt x="232" y="200"/>
                      <a:pt x="233" y="201"/>
                      <a:pt x="233" y="203"/>
                    </a:cubicBezTo>
                    <a:lnTo>
                      <a:pt x="233" y="2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solidFill>
                    <a:srgbClr val="002D70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3DB237C-591D-4785-AD1F-C47C767C7572}"/>
                  </a:ext>
                </a:extLst>
              </p:cNvPr>
              <p:cNvSpPr txBox="1"/>
              <p:nvPr/>
            </p:nvSpPr>
            <p:spPr bwMode="gray">
              <a:xfrm>
                <a:off x="7493214" y="4691257"/>
                <a:ext cx="1246793" cy="187179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0" rIns="0" rtlCol="0" anchor="b" anchorCtr="0">
                <a:noAutofit/>
              </a:bodyPr>
              <a:lstStyle/>
              <a:p>
                <a:pPr algn="ctr" defTabSz="685784">
                  <a:defRPr/>
                </a:pPr>
                <a:r>
                  <a:rPr lang="en-US" sz="1200" b="1" kern="0" dirty="0">
                    <a:solidFill>
                      <a:srgbClr val="000000"/>
                    </a:solidFill>
                    <a:latin typeface="+mj-lt"/>
                    <a:cs typeface="Segoe UI Light" panose="020B0502040204020203" pitchFamily="34" charset="0"/>
                  </a:rPr>
                  <a:t>Staff / Analysts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6DC697F-6462-4B24-8F14-F2A1B1C6E73C}"/>
                </a:ext>
              </a:extLst>
            </p:cNvPr>
            <p:cNvGrpSpPr/>
            <p:nvPr/>
          </p:nvGrpSpPr>
          <p:grpSpPr>
            <a:xfrm>
              <a:off x="7647426" y="2550582"/>
              <a:ext cx="1140651" cy="1028354"/>
              <a:chOff x="5272233" y="3489042"/>
              <a:chExt cx="1520868" cy="1371135"/>
            </a:xfrm>
          </p:grpSpPr>
          <p:sp>
            <p:nvSpPr>
              <p:cNvPr id="73" name="Freeform 240">
                <a:extLst>
                  <a:ext uri="{FF2B5EF4-FFF2-40B4-BE49-F238E27FC236}">
                    <a16:creationId xmlns:a16="http://schemas.microsoft.com/office/drawing/2014/main" id="{03386812-BECB-4F1B-8843-AD1E9F807A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898" y="3489042"/>
                <a:ext cx="891540" cy="891540"/>
              </a:xfrm>
              <a:custGeom>
                <a:avLst/>
                <a:gdLst>
                  <a:gd name="T0" fmla="*/ 235 w 243"/>
                  <a:gd name="T1" fmla="*/ 188 h 243"/>
                  <a:gd name="T2" fmla="*/ 155 w 243"/>
                  <a:gd name="T3" fmla="*/ 148 h 243"/>
                  <a:gd name="T4" fmla="*/ 155 w 243"/>
                  <a:gd name="T5" fmla="*/ 139 h 243"/>
                  <a:gd name="T6" fmla="*/ 172 w 243"/>
                  <a:gd name="T7" fmla="*/ 108 h 243"/>
                  <a:gd name="T8" fmla="*/ 181 w 243"/>
                  <a:gd name="T9" fmla="*/ 89 h 243"/>
                  <a:gd name="T10" fmla="*/ 176 w 243"/>
                  <a:gd name="T11" fmla="*/ 75 h 243"/>
                  <a:gd name="T12" fmla="*/ 176 w 243"/>
                  <a:gd name="T13" fmla="*/ 51 h 243"/>
                  <a:gd name="T14" fmla="*/ 122 w 243"/>
                  <a:gd name="T15" fmla="*/ 0 h 243"/>
                  <a:gd name="T16" fmla="*/ 67 w 243"/>
                  <a:gd name="T17" fmla="*/ 51 h 243"/>
                  <a:gd name="T18" fmla="*/ 67 w 243"/>
                  <a:gd name="T19" fmla="*/ 75 h 243"/>
                  <a:gd name="T20" fmla="*/ 63 w 243"/>
                  <a:gd name="T21" fmla="*/ 89 h 243"/>
                  <a:gd name="T22" fmla="*/ 71 w 243"/>
                  <a:gd name="T23" fmla="*/ 108 h 243"/>
                  <a:gd name="T24" fmla="*/ 88 w 243"/>
                  <a:gd name="T25" fmla="*/ 139 h 243"/>
                  <a:gd name="T26" fmla="*/ 88 w 243"/>
                  <a:gd name="T27" fmla="*/ 148 h 243"/>
                  <a:gd name="T28" fmla="*/ 9 w 243"/>
                  <a:gd name="T29" fmla="*/ 188 h 243"/>
                  <a:gd name="T30" fmla="*/ 0 w 243"/>
                  <a:gd name="T31" fmla="*/ 200 h 243"/>
                  <a:gd name="T32" fmla="*/ 0 w 243"/>
                  <a:gd name="T33" fmla="*/ 229 h 243"/>
                  <a:gd name="T34" fmla="*/ 14 w 243"/>
                  <a:gd name="T35" fmla="*/ 243 h 243"/>
                  <a:gd name="T36" fmla="*/ 230 w 243"/>
                  <a:gd name="T37" fmla="*/ 243 h 243"/>
                  <a:gd name="T38" fmla="*/ 243 w 243"/>
                  <a:gd name="T39" fmla="*/ 229 h 243"/>
                  <a:gd name="T40" fmla="*/ 243 w 243"/>
                  <a:gd name="T41" fmla="*/ 200 h 243"/>
                  <a:gd name="T42" fmla="*/ 235 w 243"/>
                  <a:gd name="T43" fmla="*/ 188 h 243"/>
                  <a:gd name="T44" fmla="*/ 233 w 243"/>
                  <a:gd name="T45" fmla="*/ 229 h 243"/>
                  <a:gd name="T46" fmla="*/ 230 w 243"/>
                  <a:gd name="T47" fmla="*/ 233 h 243"/>
                  <a:gd name="T48" fmla="*/ 14 w 243"/>
                  <a:gd name="T49" fmla="*/ 233 h 243"/>
                  <a:gd name="T50" fmla="*/ 10 w 243"/>
                  <a:gd name="T51" fmla="*/ 229 h 243"/>
                  <a:gd name="T52" fmla="*/ 10 w 243"/>
                  <a:gd name="T53" fmla="*/ 200 h 243"/>
                  <a:gd name="T54" fmla="*/ 12 w 243"/>
                  <a:gd name="T55" fmla="*/ 197 h 243"/>
                  <a:gd name="T56" fmla="*/ 98 w 243"/>
                  <a:gd name="T57" fmla="*/ 150 h 243"/>
                  <a:gd name="T58" fmla="*/ 98 w 243"/>
                  <a:gd name="T59" fmla="*/ 148 h 243"/>
                  <a:gd name="T60" fmla="*/ 98 w 243"/>
                  <a:gd name="T61" fmla="*/ 137 h 243"/>
                  <a:gd name="T62" fmla="*/ 97 w 243"/>
                  <a:gd name="T63" fmla="*/ 133 h 243"/>
                  <a:gd name="T64" fmla="*/ 80 w 243"/>
                  <a:gd name="T65" fmla="*/ 103 h 243"/>
                  <a:gd name="T66" fmla="*/ 79 w 243"/>
                  <a:gd name="T67" fmla="*/ 101 h 243"/>
                  <a:gd name="T68" fmla="*/ 73 w 243"/>
                  <a:gd name="T69" fmla="*/ 89 h 243"/>
                  <a:gd name="T70" fmla="*/ 76 w 243"/>
                  <a:gd name="T71" fmla="*/ 80 h 243"/>
                  <a:gd name="T72" fmla="*/ 77 w 243"/>
                  <a:gd name="T73" fmla="*/ 77 h 243"/>
                  <a:gd name="T74" fmla="*/ 77 w 243"/>
                  <a:gd name="T75" fmla="*/ 51 h 243"/>
                  <a:gd name="T76" fmla="*/ 122 w 243"/>
                  <a:gd name="T77" fmla="*/ 10 h 243"/>
                  <a:gd name="T78" fmla="*/ 167 w 243"/>
                  <a:gd name="T79" fmla="*/ 51 h 243"/>
                  <a:gd name="T80" fmla="*/ 167 w 243"/>
                  <a:gd name="T81" fmla="*/ 77 h 243"/>
                  <a:gd name="T82" fmla="*/ 168 w 243"/>
                  <a:gd name="T83" fmla="*/ 80 h 243"/>
                  <a:gd name="T84" fmla="*/ 171 w 243"/>
                  <a:gd name="T85" fmla="*/ 89 h 243"/>
                  <a:gd name="T86" fmla="*/ 165 w 243"/>
                  <a:gd name="T87" fmla="*/ 101 h 243"/>
                  <a:gd name="T88" fmla="*/ 163 w 243"/>
                  <a:gd name="T89" fmla="*/ 103 h 243"/>
                  <a:gd name="T90" fmla="*/ 147 w 243"/>
                  <a:gd name="T91" fmla="*/ 133 h 243"/>
                  <a:gd name="T92" fmla="*/ 145 w 243"/>
                  <a:gd name="T93" fmla="*/ 137 h 243"/>
                  <a:gd name="T94" fmla="*/ 145 w 243"/>
                  <a:gd name="T95" fmla="*/ 148 h 243"/>
                  <a:gd name="T96" fmla="*/ 146 w 243"/>
                  <a:gd name="T97" fmla="*/ 150 h 243"/>
                  <a:gd name="T98" fmla="*/ 231 w 243"/>
                  <a:gd name="T99" fmla="*/ 197 h 243"/>
                  <a:gd name="T100" fmla="*/ 233 w 243"/>
                  <a:gd name="T101" fmla="*/ 200 h 243"/>
                  <a:gd name="T102" fmla="*/ 233 w 243"/>
                  <a:gd name="T103" fmla="*/ 229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3" h="243">
                    <a:moveTo>
                      <a:pt x="235" y="188"/>
                    </a:moveTo>
                    <a:cubicBezTo>
                      <a:pt x="169" y="162"/>
                      <a:pt x="157" y="151"/>
                      <a:pt x="155" y="148"/>
                    </a:cubicBezTo>
                    <a:cubicBezTo>
                      <a:pt x="155" y="139"/>
                      <a:pt x="155" y="139"/>
                      <a:pt x="155" y="139"/>
                    </a:cubicBezTo>
                    <a:cubicBezTo>
                      <a:pt x="163" y="131"/>
                      <a:pt x="168" y="120"/>
                      <a:pt x="172" y="108"/>
                    </a:cubicBezTo>
                    <a:cubicBezTo>
                      <a:pt x="178" y="103"/>
                      <a:pt x="181" y="96"/>
                      <a:pt x="181" y="89"/>
                    </a:cubicBezTo>
                    <a:cubicBezTo>
                      <a:pt x="181" y="84"/>
                      <a:pt x="179" y="79"/>
                      <a:pt x="176" y="75"/>
                    </a:cubicBezTo>
                    <a:cubicBezTo>
                      <a:pt x="176" y="51"/>
                      <a:pt x="176" y="51"/>
                      <a:pt x="176" y="51"/>
                    </a:cubicBezTo>
                    <a:cubicBezTo>
                      <a:pt x="176" y="18"/>
                      <a:pt x="156" y="0"/>
                      <a:pt x="122" y="0"/>
                    </a:cubicBezTo>
                    <a:cubicBezTo>
                      <a:pt x="88" y="0"/>
                      <a:pt x="67" y="19"/>
                      <a:pt x="67" y="51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4" y="79"/>
                      <a:pt x="63" y="84"/>
                      <a:pt x="63" y="89"/>
                    </a:cubicBezTo>
                    <a:cubicBezTo>
                      <a:pt x="63" y="96"/>
                      <a:pt x="66" y="103"/>
                      <a:pt x="71" y="108"/>
                    </a:cubicBezTo>
                    <a:cubicBezTo>
                      <a:pt x="75" y="120"/>
                      <a:pt x="81" y="131"/>
                      <a:pt x="88" y="139"/>
                    </a:cubicBezTo>
                    <a:cubicBezTo>
                      <a:pt x="88" y="148"/>
                      <a:pt x="88" y="148"/>
                      <a:pt x="88" y="148"/>
                    </a:cubicBezTo>
                    <a:cubicBezTo>
                      <a:pt x="86" y="151"/>
                      <a:pt x="74" y="162"/>
                      <a:pt x="9" y="188"/>
                    </a:cubicBezTo>
                    <a:cubicBezTo>
                      <a:pt x="4" y="189"/>
                      <a:pt x="0" y="194"/>
                      <a:pt x="0" y="200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0" y="237"/>
                      <a:pt x="6" y="243"/>
                      <a:pt x="14" y="243"/>
                    </a:cubicBezTo>
                    <a:cubicBezTo>
                      <a:pt x="230" y="243"/>
                      <a:pt x="230" y="243"/>
                      <a:pt x="230" y="243"/>
                    </a:cubicBezTo>
                    <a:cubicBezTo>
                      <a:pt x="237" y="243"/>
                      <a:pt x="243" y="237"/>
                      <a:pt x="243" y="229"/>
                    </a:cubicBezTo>
                    <a:cubicBezTo>
                      <a:pt x="243" y="200"/>
                      <a:pt x="243" y="200"/>
                      <a:pt x="243" y="200"/>
                    </a:cubicBezTo>
                    <a:cubicBezTo>
                      <a:pt x="243" y="194"/>
                      <a:pt x="240" y="189"/>
                      <a:pt x="235" y="188"/>
                    </a:cubicBezTo>
                    <a:close/>
                    <a:moveTo>
                      <a:pt x="233" y="229"/>
                    </a:moveTo>
                    <a:cubicBezTo>
                      <a:pt x="233" y="231"/>
                      <a:pt x="232" y="233"/>
                      <a:pt x="230" y="233"/>
                    </a:cubicBezTo>
                    <a:cubicBezTo>
                      <a:pt x="14" y="233"/>
                      <a:pt x="14" y="233"/>
                      <a:pt x="14" y="233"/>
                    </a:cubicBezTo>
                    <a:cubicBezTo>
                      <a:pt x="12" y="233"/>
                      <a:pt x="10" y="231"/>
                      <a:pt x="10" y="229"/>
                    </a:cubicBezTo>
                    <a:cubicBezTo>
                      <a:pt x="10" y="200"/>
                      <a:pt x="10" y="200"/>
                      <a:pt x="10" y="200"/>
                    </a:cubicBezTo>
                    <a:cubicBezTo>
                      <a:pt x="10" y="198"/>
                      <a:pt x="11" y="197"/>
                      <a:pt x="12" y="197"/>
                    </a:cubicBezTo>
                    <a:cubicBezTo>
                      <a:pt x="83" y="169"/>
                      <a:pt x="96" y="158"/>
                      <a:pt x="98" y="150"/>
                    </a:cubicBezTo>
                    <a:cubicBezTo>
                      <a:pt x="98" y="149"/>
                      <a:pt x="98" y="149"/>
                      <a:pt x="98" y="148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5"/>
                      <a:pt x="98" y="134"/>
                      <a:pt x="97" y="133"/>
                    </a:cubicBezTo>
                    <a:cubicBezTo>
                      <a:pt x="89" y="126"/>
                      <a:pt x="84" y="115"/>
                      <a:pt x="80" y="103"/>
                    </a:cubicBezTo>
                    <a:cubicBezTo>
                      <a:pt x="80" y="102"/>
                      <a:pt x="79" y="101"/>
                      <a:pt x="79" y="101"/>
                    </a:cubicBezTo>
                    <a:cubicBezTo>
                      <a:pt x="75" y="98"/>
                      <a:pt x="73" y="94"/>
                      <a:pt x="73" y="89"/>
                    </a:cubicBezTo>
                    <a:cubicBezTo>
                      <a:pt x="73" y="85"/>
                      <a:pt x="74" y="82"/>
                      <a:pt x="76" y="80"/>
                    </a:cubicBezTo>
                    <a:cubicBezTo>
                      <a:pt x="77" y="79"/>
                      <a:pt x="77" y="78"/>
                      <a:pt x="77" y="77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7" y="24"/>
                      <a:pt x="93" y="10"/>
                      <a:pt x="122" y="10"/>
                    </a:cubicBezTo>
                    <a:cubicBezTo>
                      <a:pt x="151" y="10"/>
                      <a:pt x="167" y="24"/>
                      <a:pt x="167" y="51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8"/>
                      <a:pt x="167" y="79"/>
                      <a:pt x="168" y="80"/>
                    </a:cubicBezTo>
                    <a:cubicBezTo>
                      <a:pt x="169" y="82"/>
                      <a:pt x="171" y="85"/>
                      <a:pt x="171" y="89"/>
                    </a:cubicBezTo>
                    <a:cubicBezTo>
                      <a:pt x="171" y="94"/>
                      <a:pt x="169" y="98"/>
                      <a:pt x="165" y="101"/>
                    </a:cubicBezTo>
                    <a:cubicBezTo>
                      <a:pt x="164" y="101"/>
                      <a:pt x="163" y="102"/>
                      <a:pt x="163" y="103"/>
                    </a:cubicBezTo>
                    <a:cubicBezTo>
                      <a:pt x="160" y="115"/>
                      <a:pt x="154" y="126"/>
                      <a:pt x="147" y="133"/>
                    </a:cubicBezTo>
                    <a:cubicBezTo>
                      <a:pt x="146" y="134"/>
                      <a:pt x="145" y="135"/>
                      <a:pt x="145" y="137"/>
                    </a:cubicBezTo>
                    <a:cubicBezTo>
                      <a:pt x="145" y="148"/>
                      <a:pt x="145" y="148"/>
                      <a:pt x="145" y="148"/>
                    </a:cubicBezTo>
                    <a:cubicBezTo>
                      <a:pt x="145" y="149"/>
                      <a:pt x="145" y="149"/>
                      <a:pt x="146" y="150"/>
                    </a:cubicBezTo>
                    <a:cubicBezTo>
                      <a:pt x="148" y="158"/>
                      <a:pt x="160" y="169"/>
                      <a:pt x="231" y="197"/>
                    </a:cubicBezTo>
                    <a:cubicBezTo>
                      <a:pt x="232" y="197"/>
                      <a:pt x="233" y="198"/>
                      <a:pt x="233" y="200"/>
                    </a:cubicBezTo>
                    <a:lnTo>
                      <a:pt x="233" y="22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ln>
                    <a:solidFill>
                      <a:srgbClr val="62B5E5"/>
                    </a:solidFill>
                  </a:ln>
                  <a:solidFill>
                    <a:srgbClr val="002D70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91336E7-A65D-479C-BA01-448AC184FB25}"/>
                  </a:ext>
                </a:extLst>
              </p:cNvPr>
              <p:cNvSpPr txBox="1"/>
              <p:nvPr/>
            </p:nvSpPr>
            <p:spPr bwMode="gray">
              <a:xfrm>
                <a:off x="5272233" y="4632840"/>
                <a:ext cx="1520868" cy="22733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0" rIns="0" rtlCol="0" anchor="b" anchorCtr="0">
                <a:noAutofit/>
              </a:bodyPr>
              <a:lstStyle/>
              <a:p>
                <a:pPr algn="ctr" defTabSz="685784">
                  <a:defRPr/>
                </a:pPr>
                <a:r>
                  <a:rPr lang="en-US" sz="1200" b="1" kern="0" dirty="0">
                    <a:solidFill>
                      <a:srgbClr val="000000"/>
                    </a:solidFill>
                    <a:latin typeface="+mj-lt"/>
                    <a:cs typeface="Segoe UI Light" panose="020B0502040204020203" pitchFamily="34" charset="0"/>
                  </a:rPr>
                  <a:t>Contract Support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46E2E71-AD19-4A17-BF43-DB00F32CACFD}"/>
                </a:ext>
              </a:extLst>
            </p:cNvPr>
            <p:cNvGrpSpPr/>
            <p:nvPr/>
          </p:nvGrpSpPr>
          <p:grpSpPr>
            <a:xfrm>
              <a:off x="6757895" y="2220409"/>
              <a:ext cx="942744" cy="950510"/>
              <a:chOff x="5726517" y="1741005"/>
              <a:chExt cx="1256992" cy="1267347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C93D3B5-B2A2-479B-BE01-C6D777059BBD}"/>
                  </a:ext>
                </a:extLst>
              </p:cNvPr>
              <p:cNvSpPr txBox="1"/>
              <p:nvPr/>
            </p:nvSpPr>
            <p:spPr bwMode="gray">
              <a:xfrm>
                <a:off x="5726517" y="2781016"/>
                <a:ext cx="1256992" cy="22733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0" rIns="0" rtlCol="0" anchor="b" anchorCtr="0">
                <a:noAutofit/>
              </a:bodyPr>
              <a:lstStyle/>
              <a:p>
                <a:pPr algn="ctr" defTabSz="685784">
                  <a:defRPr/>
                </a:pPr>
                <a:r>
                  <a:rPr lang="en-US" sz="1200" b="1" kern="0" dirty="0">
                    <a:solidFill>
                      <a:srgbClr val="000000"/>
                    </a:solidFill>
                    <a:latin typeface="+mj-lt"/>
                    <a:cs typeface="Segoe UI Light" panose="020B0502040204020203" pitchFamily="34" charset="0"/>
                  </a:rPr>
                  <a:t>Leadership</a:t>
                </a:r>
              </a:p>
            </p:txBody>
          </p:sp>
          <p:sp>
            <p:nvSpPr>
              <p:cNvPr id="72" name="Freeform 241">
                <a:extLst>
                  <a:ext uri="{FF2B5EF4-FFF2-40B4-BE49-F238E27FC236}">
                    <a16:creationId xmlns:a16="http://schemas.microsoft.com/office/drawing/2014/main" id="{927A5FA7-1631-4EFC-9DD7-22C4DDDA1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243" y="1741005"/>
                <a:ext cx="891541" cy="891540"/>
              </a:xfrm>
              <a:custGeom>
                <a:avLst/>
                <a:gdLst>
                  <a:gd name="T0" fmla="*/ 234 w 243"/>
                  <a:gd name="T1" fmla="*/ 191 h 246"/>
                  <a:gd name="T2" fmla="*/ 184 w 243"/>
                  <a:gd name="T3" fmla="*/ 177 h 246"/>
                  <a:gd name="T4" fmla="*/ 155 w 243"/>
                  <a:gd name="T5" fmla="*/ 169 h 246"/>
                  <a:gd name="T6" fmla="*/ 155 w 243"/>
                  <a:gd name="T7" fmla="*/ 158 h 246"/>
                  <a:gd name="T8" fmla="*/ 205 w 243"/>
                  <a:gd name="T9" fmla="*/ 145 h 246"/>
                  <a:gd name="T10" fmla="*/ 207 w 243"/>
                  <a:gd name="T11" fmla="*/ 141 h 246"/>
                  <a:gd name="T12" fmla="*/ 205 w 243"/>
                  <a:gd name="T13" fmla="*/ 137 h 246"/>
                  <a:gd name="T14" fmla="*/ 187 w 243"/>
                  <a:gd name="T15" fmla="*/ 70 h 246"/>
                  <a:gd name="T16" fmla="*/ 165 w 243"/>
                  <a:gd name="T17" fmla="*/ 19 h 246"/>
                  <a:gd name="T18" fmla="*/ 143 w 243"/>
                  <a:gd name="T19" fmla="*/ 6 h 246"/>
                  <a:gd name="T20" fmla="*/ 99 w 243"/>
                  <a:gd name="T21" fmla="*/ 6 h 246"/>
                  <a:gd name="T22" fmla="*/ 80 w 243"/>
                  <a:gd name="T23" fmla="*/ 17 h 246"/>
                  <a:gd name="T24" fmla="*/ 56 w 243"/>
                  <a:gd name="T25" fmla="*/ 70 h 246"/>
                  <a:gd name="T26" fmla="*/ 38 w 243"/>
                  <a:gd name="T27" fmla="*/ 137 h 246"/>
                  <a:gd name="T28" fmla="*/ 36 w 243"/>
                  <a:gd name="T29" fmla="*/ 141 h 246"/>
                  <a:gd name="T30" fmla="*/ 38 w 243"/>
                  <a:gd name="T31" fmla="*/ 145 h 246"/>
                  <a:gd name="T32" fmla="*/ 88 w 243"/>
                  <a:gd name="T33" fmla="*/ 158 h 246"/>
                  <a:gd name="T34" fmla="*/ 88 w 243"/>
                  <a:gd name="T35" fmla="*/ 169 h 246"/>
                  <a:gd name="T36" fmla="*/ 59 w 243"/>
                  <a:gd name="T37" fmla="*/ 177 h 246"/>
                  <a:gd name="T38" fmla="*/ 9 w 243"/>
                  <a:gd name="T39" fmla="*/ 191 h 246"/>
                  <a:gd name="T40" fmla="*/ 0 w 243"/>
                  <a:gd name="T41" fmla="*/ 203 h 246"/>
                  <a:gd name="T42" fmla="*/ 0 w 243"/>
                  <a:gd name="T43" fmla="*/ 232 h 246"/>
                  <a:gd name="T44" fmla="*/ 13 w 243"/>
                  <a:gd name="T45" fmla="*/ 246 h 246"/>
                  <a:gd name="T46" fmla="*/ 230 w 243"/>
                  <a:gd name="T47" fmla="*/ 246 h 246"/>
                  <a:gd name="T48" fmla="*/ 243 w 243"/>
                  <a:gd name="T49" fmla="*/ 232 h 246"/>
                  <a:gd name="T50" fmla="*/ 243 w 243"/>
                  <a:gd name="T51" fmla="*/ 203 h 246"/>
                  <a:gd name="T52" fmla="*/ 234 w 243"/>
                  <a:gd name="T53" fmla="*/ 191 h 246"/>
                  <a:gd name="T54" fmla="*/ 233 w 243"/>
                  <a:gd name="T55" fmla="*/ 232 h 246"/>
                  <a:gd name="T56" fmla="*/ 230 w 243"/>
                  <a:gd name="T57" fmla="*/ 236 h 246"/>
                  <a:gd name="T58" fmla="*/ 13 w 243"/>
                  <a:gd name="T59" fmla="*/ 236 h 246"/>
                  <a:gd name="T60" fmla="*/ 10 w 243"/>
                  <a:gd name="T61" fmla="*/ 232 h 246"/>
                  <a:gd name="T62" fmla="*/ 10 w 243"/>
                  <a:gd name="T63" fmla="*/ 203 h 246"/>
                  <a:gd name="T64" fmla="*/ 12 w 243"/>
                  <a:gd name="T65" fmla="*/ 200 h 246"/>
                  <a:gd name="T66" fmla="*/ 61 w 243"/>
                  <a:gd name="T67" fmla="*/ 187 h 246"/>
                  <a:gd name="T68" fmla="*/ 98 w 243"/>
                  <a:gd name="T69" fmla="*/ 172 h 246"/>
                  <a:gd name="T70" fmla="*/ 98 w 243"/>
                  <a:gd name="T71" fmla="*/ 170 h 246"/>
                  <a:gd name="T72" fmla="*/ 98 w 243"/>
                  <a:gd name="T73" fmla="*/ 153 h 246"/>
                  <a:gd name="T74" fmla="*/ 93 w 243"/>
                  <a:gd name="T75" fmla="*/ 148 h 246"/>
                  <a:gd name="T76" fmla="*/ 49 w 243"/>
                  <a:gd name="T77" fmla="*/ 140 h 246"/>
                  <a:gd name="T78" fmla="*/ 66 w 243"/>
                  <a:gd name="T79" fmla="*/ 70 h 246"/>
                  <a:gd name="T80" fmla="*/ 87 w 243"/>
                  <a:gd name="T81" fmla="*/ 24 h 246"/>
                  <a:gd name="T82" fmla="*/ 102 w 243"/>
                  <a:gd name="T83" fmla="*/ 16 h 246"/>
                  <a:gd name="T84" fmla="*/ 140 w 243"/>
                  <a:gd name="T85" fmla="*/ 15 h 246"/>
                  <a:gd name="T86" fmla="*/ 157 w 243"/>
                  <a:gd name="T87" fmla="*/ 26 h 246"/>
                  <a:gd name="T88" fmla="*/ 158 w 243"/>
                  <a:gd name="T89" fmla="*/ 26 h 246"/>
                  <a:gd name="T90" fmla="*/ 177 w 243"/>
                  <a:gd name="T91" fmla="*/ 71 h 246"/>
                  <a:gd name="T92" fmla="*/ 194 w 243"/>
                  <a:gd name="T93" fmla="*/ 140 h 246"/>
                  <a:gd name="T94" fmla="*/ 150 w 243"/>
                  <a:gd name="T95" fmla="*/ 148 h 246"/>
                  <a:gd name="T96" fmla="*/ 145 w 243"/>
                  <a:gd name="T97" fmla="*/ 153 h 246"/>
                  <a:gd name="T98" fmla="*/ 145 w 243"/>
                  <a:gd name="T99" fmla="*/ 170 h 246"/>
                  <a:gd name="T100" fmla="*/ 145 w 243"/>
                  <a:gd name="T101" fmla="*/ 172 h 246"/>
                  <a:gd name="T102" fmla="*/ 182 w 243"/>
                  <a:gd name="T103" fmla="*/ 187 h 246"/>
                  <a:gd name="T104" fmla="*/ 231 w 243"/>
                  <a:gd name="T105" fmla="*/ 200 h 246"/>
                  <a:gd name="T106" fmla="*/ 233 w 243"/>
                  <a:gd name="T107" fmla="*/ 203 h 246"/>
                  <a:gd name="T108" fmla="*/ 233 w 243"/>
                  <a:gd name="T109" fmla="*/ 232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3" h="246">
                    <a:moveTo>
                      <a:pt x="234" y="191"/>
                    </a:moveTo>
                    <a:cubicBezTo>
                      <a:pt x="217" y="184"/>
                      <a:pt x="199" y="180"/>
                      <a:pt x="184" y="177"/>
                    </a:cubicBezTo>
                    <a:cubicBezTo>
                      <a:pt x="173" y="175"/>
                      <a:pt x="157" y="172"/>
                      <a:pt x="155" y="169"/>
                    </a:cubicBezTo>
                    <a:cubicBezTo>
                      <a:pt x="155" y="158"/>
                      <a:pt x="155" y="158"/>
                      <a:pt x="155" y="158"/>
                    </a:cubicBezTo>
                    <a:cubicBezTo>
                      <a:pt x="190" y="157"/>
                      <a:pt x="205" y="145"/>
                      <a:pt x="205" y="145"/>
                    </a:cubicBezTo>
                    <a:cubicBezTo>
                      <a:pt x="207" y="144"/>
                      <a:pt x="207" y="142"/>
                      <a:pt x="207" y="141"/>
                    </a:cubicBezTo>
                    <a:cubicBezTo>
                      <a:pt x="207" y="139"/>
                      <a:pt x="206" y="138"/>
                      <a:pt x="205" y="137"/>
                    </a:cubicBezTo>
                    <a:cubicBezTo>
                      <a:pt x="196" y="132"/>
                      <a:pt x="189" y="94"/>
                      <a:pt x="187" y="70"/>
                    </a:cubicBezTo>
                    <a:cubicBezTo>
                      <a:pt x="187" y="51"/>
                      <a:pt x="179" y="32"/>
                      <a:pt x="165" y="19"/>
                    </a:cubicBezTo>
                    <a:cubicBezTo>
                      <a:pt x="159" y="13"/>
                      <a:pt x="152" y="8"/>
                      <a:pt x="143" y="6"/>
                    </a:cubicBezTo>
                    <a:cubicBezTo>
                      <a:pt x="129" y="0"/>
                      <a:pt x="113" y="1"/>
                      <a:pt x="99" y="6"/>
                    </a:cubicBezTo>
                    <a:cubicBezTo>
                      <a:pt x="91" y="9"/>
                      <a:pt x="85" y="13"/>
                      <a:pt x="80" y="17"/>
                    </a:cubicBezTo>
                    <a:cubicBezTo>
                      <a:pt x="65" y="30"/>
                      <a:pt x="56" y="50"/>
                      <a:pt x="56" y="70"/>
                    </a:cubicBezTo>
                    <a:cubicBezTo>
                      <a:pt x="54" y="94"/>
                      <a:pt x="47" y="132"/>
                      <a:pt x="38" y="137"/>
                    </a:cubicBezTo>
                    <a:cubicBezTo>
                      <a:pt x="37" y="138"/>
                      <a:pt x="36" y="139"/>
                      <a:pt x="36" y="141"/>
                    </a:cubicBezTo>
                    <a:cubicBezTo>
                      <a:pt x="36" y="142"/>
                      <a:pt x="36" y="144"/>
                      <a:pt x="38" y="145"/>
                    </a:cubicBezTo>
                    <a:cubicBezTo>
                      <a:pt x="38" y="145"/>
                      <a:pt x="53" y="157"/>
                      <a:pt x="88" y="158"/>
                    </a:cubicBezTo>
                    <a:cubicBezTo>
                      <a:pt x="88" y="169"/>
                      <a:pt x="88" y="169"/>
                      <a:pt x="88" y="169"/>
                    </a:cubicBezTo>
                    <a:cubicBezTo>
                      <a:pt x="86" y="172"/>
                      <a:pt x="70" y="175"/>
                      <a:pt x="59" y="177"/>
                    </a:cubicBezTo>
                    <a:cubicBezTo>
                      <a:pt x="44" y="180"/>
                      <a:pt x="26" y="184"/>
                      <a:pt x="9" y="191"/>
                    </a:cubicBezTo>
                    <a:cubicBezTo>
                      <a:pt x="4" y="192"/>
                      <a:pt x="0" y="197"/>
                      <a:pt x="0" y="203"/>
                    </a:cubicBezTo>
                    <a:cubicBezTo>
                      <a:pt x="0" y="232"/>
                      <a:pt x="0" y="232"/>
                      <a:pt x="0" y="232"/>
                    </a:cubicBezTo>
                    <a:cubicBezTo>
                      <a:pt x="0" y="240"/>
                      <a:pt x="6" y="246"/>
                      <a:pt x="13" y="246"/>
                    </a:cubicBezTo>
                    <a:cubicBezTo>
                      <a:pt x="230" y="246"/>
                      <a:pt x="230" y="246"/>
                      <a:pt x="230" y="246"/>
                    </a:cubicBezTo>
                    <a:cubicBezTo>
                      <a:pt x="237" y="246"/>
                      <a:pt x="243" y="240"/>
                      <a:pt x="243" y="232"/>
                    </a:cubicBezTo>
                    <a:cubicBezTo>
                      <a:pt x="243" y="203"/>
                      <a:pt x="243" y="203"/>
                      <a:pt x="243" y="203"/>
                    </a:cubicBezTo>
                    <a:cubicBezTo>
                      <a:pt x="243" y="197"/>
                      <a:pt x="239" y="192"/>
                      <a:pt x="234" y="191"/>
                    </a:cubicBezTo>
                    <a:close/>
                    <a:moveTo>
                      <a:pt x="233" y="232"/>
                    </a:moveTo>
                    <a:cubicBezTo>
                      <a:pt x="233" y="234"/>
                      <a:pt x="231" y="236"/>
                      <a:pt x="230" y="236"/>
                    </a:cubicBezTo>
                    <a:cubicBezTo>
                      <a:pt x="13" y="236"/>
                      <a:pt x="13" y="236"/>
                      <a:pt x="13" y="236"/>
                    </a:cubicBezTo>
                    <a:cubicBezTo>
                      <a:pt x="11" y="236"/>
                      <a:pt x="10" y="234"/>
                      <a:pt x="10" y="232"/>
                    </a:cubicBezTo>
                    <a:cubicBezTo>
                      <a:pt x="10" y="203"/>
                      <a:pt x="10" y="203"/>
                      <a:pt x="10" y="203"/>
                    </a:cubicBezTo>
                    <a:cubicBezTo>
                      <a:pt x="10" y="201"/>
                      <a:pt x="11" y="200"/>
                      <a:pt x="12" y="200"/>
                    </a:cubicBezTo>
                    <a:cubicBezTo>
                      <a:pt x="29" y="193"/>
                      <a:pt x="47" y="190"/>
                      <a:pt x="61" y="187"/>
                    </a:cubicBezTo>
                    <a:cubicBezTo>
                      <a:pt x="81" y="183"/>
                      <a:pt x="95" y="181"/>
                      <a:pt x="98" y="172"/>
                    </a:cubicBezTo>
                    <a:cubicBezTo>
                      <a:pt x="98" y="171"/>
                      <a:pt x="98" y="171"/>
                      <a:pt x="98" y="170"/>
                    </a:cubicBezTo>
                    <a:cubicBezTo>
                      <a:pt x="98" y="153"/>
                      <a:pt x="98" y="153"/>
                      <a:pt x="98" y="153"/>
                    </a:cubicBezTo>
                    <a:cubicBezTo>
                      <a:pt x="98" y="151"/>
                      <a:pt x="96" y="148"/>
                      <a:pt x="93" y="148"/>
                    </a:cubicBezTo>
                    <a:cubicBezTo>
                      <a:pt x="70" y="148"/>
                      <a:pt x="56" y="143"/>
                      <a:pt x="49" y="140"/>
                    </a:cubicBezTo>
                    <a:cubicBezTo>
                      <a:pt x="61" y="123"/>
                      <a:pt x="65" y="80"/>
                      <a:pt x="66" y="70"/>
                    </a:cubicBezTo>
                    <a:cubicBezTo>
                      <a:pt x="66" y="52"/>
                      <a:pt x="74" y="36"/>
                      <a:pt x="87" y="24"/>
                    </a:cubicBezTo>
                    <a:cubicBezTo>
                      <a:pt x="91" y="21"/>
                      <a:pt x="96" y="18"/>
                      <a:pt x="102" y="16"/>
                    </a:cubicBezTo>
                    <a:cubicBezTo>
                      <a:pt x="114" y="11"/>
                      <a:pt x="127" y="10"/>
                      <a:pt x="140" y="15"/>
                    </a:cubicBezTo>
                    <a:cubicBezTo>
                      <a:pt x="147" y="17"/>
                      <a:pt x="153" y="21"/>
                      <a:pt x="157" y="26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70" y="37"/>
                      <a:pt x="177" y="53"/>
                      <a:pt x="177" y="71"/>
                    </a:cubicBezTo>
                    <a:cubicBezTo>
                      <a:pt x="178" y="80"/>
                      <a:pt x="182" y="123"/>
                      <a:pt x="194" y="140"/>
                    </a:cubicBezTo>
                    <a:cubicBezTo>
                      <a:pt x="187" y="143"/>
                      <a:pt x="173" y="148"/>
                      <a:pt x="150" y="148"/>
                    </a:cubicBezTo>
                    <a:cubicBezTo>
                      <a:pt x="147" y="148"/>
                      <a:pt x="145" y="151"/>
                      <a:pt x="145" y="153"/>
                    </a:cubicBezTo>
                    <a:cubicBezTo>
                      <a:pt x="145" y="170"/>
                      <a:pt x="145" y="170"/>
                      <a:pt x="145" y="170"/>
                    </a:cubicBezTo>
                    <a:cubicBezTo>
                      <a:pt x="145" y="171"/>
                      <a:pt x="145" y="171"/>
                      <a:pt x="145" y="172"/>
                    </a:cubicBezTo>
                    <a:cubicBezTo>
                      <a:pt x="148" y="181"/>
                      <a:pt x="162" y="183"/>
                      <a:pt x="182" y="187"/>
                    </a:cubicBezTo>
                    <a:cubicBezTo>
                      <a:pt x="196" y="190"/>
                      <a:pt x="214" y="193"/>
                      <a:pt x="231" y="200"/>
                    </a:cubicBezTo>
                    <a:cubicBezTo>
                      <a:pt x="232" y="200"/>
                      <a:pt x="233" y="201"/>
                      <a:pt x="233" y="203"/>
                    </a:cubicBezTo>
                    <a:lnTo>
                      <a:pt x="233" y="2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solidFill>
                    <a:prstClr val="black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6F3C19B7-65B3-4C02-B739-5827A8EE74FA}"/>
                </a:ext>
              </a:extLst>
            </p:cNvPr>
            <p:cNvSpPr/>
            <p:nvPr/>
          </p:nvSpPr>
          <p:spPr bwMode="gray">
            <a:xfrm>
              <a:off x="2408013" y="4631046"/>
              <a:ext cx="6276130" cy="834765"/>
            </a:xfrm>
            <a:prstGeom prst="rtTriangle">
              <a:avLst/>
            </a:prstGeom>
            <a:solidFill>
              <a:schemeClr val="accent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200" b="1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83007DB-8B39-49B4-8C2D-914FC5CB5103}"/>
                </a:ext>
              </a:extLst>
            </p:cNvPr>
            <p:cNvCxnSpPr>
              <a:cxnSpLocks/>
            </p:cNvCxnSpPr>
            <p:nvPr/>
          </p:nvCxnSpPr>
          <p:spPr>
            <a:xfrm>
              <a:off x="2460337" y="5666403"/>
              <a:ext cx="6027915" cy="6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D6E8FD1-8F5D-463C-99EB-AAD08AE5FB6B}"/>
                </a:ext>
              </a:extLst>
            </p:cNvPr>
            <p:cNvSpPr txBox="1"/>
            <p:nvPr/>
          </p:nvSpPr>
          <p:spPr>
            <a:xfrm>
              <a:off x="5017272" y="5580430"/>
              <a:ext cx="914046" cy="31501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200" b="1" dirty="0">
                  <a:latin typeface="+mj-lt"/>
                  <a:cs typeface="Segoe UI Light" panose="020B0502040204020203" pitchFamily="34" charset="0"/>
                </a:rPr>
                <a:t>Nature of work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8C37F5F-5D16-4811-9E40-FA89D71C37BE}"/>
                </a:ext>
              </a:extLst>
            </p:cNvPr>
            <p:cNvSpPr txBox="1"/>
            <p:nvPr/>
          </p:nvSpPr>
          <p:spPr>
            <a:xfrm>
              <a:off x="3105329" y="5559040"/>
              <a:ext cx="836653" cy="31501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200" i="1" dirty="0">
                  <a:latin typeface="+mj-lt"/>
                  <a:cs typeface="Segoe UI Light" panose="020B0502040204020203" pitchFamily="34" charset="0"/>
                </a:rPr>
                <a:t>Data Gathering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9D56BB-A8E8-434A-9620-F8FE75F3679A}"/>
                </a:ext>
              </a:extLst>
            </p:cNvPr>
            <p:cNvSpPr txBox="1"/>
            <p:nvPr/>
          </p:nvSpPr>
          <p:spPr>
            <a:xfrm>
              <a:off x="7449656" y="5576413"/>
              <a:ext cx="597631" cy="31501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200" i="1" dirty="0">
                  <a:latin typeface="+mj-lt"/>
                  <a:cs typeface="Segoe UI Light" panose="020B0502040204020203" pitchFamily="34" charset="0"/>
                </a:rPr>
                <a:t>Data Using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A86E889-1CFB-4A23-9A6E-C5414B90712D}"/>
                </a:ext>
              </a:extLst>
            </p:cNvPr>
            <p:cNvSpPr txBox="1"/>
            <p:nvPr/>
          </p:nvSpPr>
          <p:spPr>
            <a:xfrm>
              <a:off x="1688031" y="4709410"/>
              <a:ext cx="655584" cy="73504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400" b="1" i="1" dirty="0">
                  <a:latin typeface="+mj-lt"/>
                  <a:cs typeface="Segoe UI Light" panose="020B0502040204020203" pitchFamily="34" charset="0"/>
                </a:rPr>
                <a:t>Time spent on work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683393-486A-4536-8869-C3F8B79F7DE6}"/>
                </a:ext>
              </a:extLst>
            </p:cNvPr>
            <p:cNvSpPr txBox="1"/>
            <p:nvPr/>
          </p:nvSpPr>
          <p:spPr>
            <a:xfrm>
              <a:off x="2506675" y="5074756"/>
              <a:ext cx="2589481" cy="18376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400" b="1" i="1" dirty="0">
                  <a:solidFill>
                    <a:schemeClr val="bg1"/>
                  </a:solidFill>
                  <a:latin typeface="+mj-lt"/>
                  <a:cs typeface="Segoe UI Light" panose="020B0502040204020203" pitchFamily="34" charset="0"/>
                </a:rPr>
                <a:t>Represents ‘Digital workforce’</a:t>
              </a:r>
            </a:p>
          </p:txBody>
        </p:sp>
        <p:sp>
          <p:nvSpPr>
            <p:cNvPr id="47" name="Rounded Rectangular Callout 28">
              <a:extLst>
                <a:ext uri="{FF2B5EF4-FFF2-40B4-BE49-F238E27FC236}">
                  <a16:creationId xmlns:a16="http://schemas.microsoft.com/office/drawing/2014/main" id="{79D0AFBF-B78B-4B91-AEA6-BEE3BF4A3651}"/>
                </a:ext>
              </a:extLst>
            </p:cNvPr>
            <p:cNvSpPr/>
            <p:nvPr/>
          </p:nvSpPr>
          <p:spPr bwMode="gray">
            <a:xfrm>
              <a:off x="4716815" y="2229836"/>
              <a:ext cx="1851002" cy="1477380"/>
            </a:xfrm>
            <a:prstGeom prst="wedgeRoundRectCallout">
              <a:avLst>
                <a:gd name="adj1" fmla="val 67266"/>
                <a:gd name="adj2" fmla="val -17915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1200" b="1" dirty="0">
                  <a:latin typeface="+mj-lt"/>
                  <a:cs typeface="Segoe UI Light" panose="020B0502040204020203" pitchFamily="34" charset="0"/>
                </a:rPr>
                <a:t>Freed from transactional work, we can spend more time analyzing data, making informed decisions, &amp; innovating!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B3A1709-B3BB-49FB-B29B-510DC553F1CD}"/>
                </a:ext>
              </a:extLst>
            </p:cNvPr>
            <p:cNvGrpSpPr/>
            <p:nvPr/>
          </p:nvGrpSpPr>
          <p:grpSpPr>
            <a:xfrm>
              <a:off x="3516082" y="2931814"/>
              <a:ext cx="1017966" cy="1068043"/>
              <a:chOff x="9812335" y="2919413"/>
              <a:chExt cx="382588" cy="438150"/>
            </a:xfrm>
            <a:solidFill>
              <a:schemeClr val="accent1"/>
            </a:solidFill>
          </p:grpSpPr>
          <p:sp>
            <p:nvSpPr>
              <p:cNvPr id="68" name="Freeform 503">
                <a:extLst>
                  <a:ext uri="{FF2B5EF4-FFF2-40B4-BE49-F238E27FC236}">
                    <a16:creationId xmlns:a16="http://schemas.microsoft.com/office/drawing/2014/main" id="{40DB2C4E-8C80-429E-8095-ADF9555E01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12335" y="2919413"/>
                <a:ext cx="382588" cy="438150"/>
              </a:xfrm>
              <a:custGeom>
                <a:avLst/>
                <a:gdLst>
                  <a:gd name="T0" fmla="*/ 200 w 206"/>
                  <a:gd name="T1" fmla="*/ 59 h 236"/>
                  <a:gd name="T2" fmla="*/ 117 w 206"/>
                  <a:gd name="T3" fmla="*/ 0 h 236"/>
                  <a:gd name="T4" fmla="*/ 113 w 206"/>
                  <a:gd name="T5" fmla="*/ 0 h 236"/>
                  <a:gd name="T6" fmla="*/ 22 w 206"/>
                  <a:gd name="T7" fmla="*/ 71 h 236"/>
                  <a:gd name="T8" fmla="*/ 8 w 206"/>
                  <a:gd name="T9" fmla="*/ 111 h 236"/>
                  <a:gd name="T10" fmla="*/ 3 w 206"/>
                  <a:gd name="T11" fmla="*/ 127 h 236"/>
                  <a:gd name="T12" fmla="*/ 17 w 206"/>
                  <a:gd name="T13" fmla="*/ 134 h 236"/>
                  <a:gd name="T14" fmla="*/ 17 w 206"/>
                  <a:gd name="T15" fmla="*/ 137 h 236"/>
                  <a:gd name="T16" fmla="*/ 16 w 206"/>
                  <a:gd name="T17" fmla="*/ 143 h 236"/>
                  <a:gd name="T18" fmla="*/ 20 w 206"/>
                  <a:gd name="T19" fmla="*/ 151 h 236"/>
                  <a:gd name="T20" fmla="*/ 23 w 206"/>
                  <a:gd name="T21" fmla="*/ 163 h 236"/>
                  <a:gd name="T22" fmla="*/ 23 w 206"/>
                  <a:gd name="T23" fmla="*/ 171 h 236"/>
                  <a:gd name="T24" fmla="*/ 51 w 206"/>
                  <a:gd name="T25" fmla="*/ 192 h 236"/>
                  <a:gd name="T26" fmla="*/ 52 w 206"/>
                  <a:gd name="T27" fmla="*/ 192 h 236"/>
                  <a:gd name="T28" fmla="*/ 60 w 206"/>
                  <a:gd name="T29" fmla="*/ 191 h 236"/>
                  <a:gd name="T30" fmla="*/ 65 w 206"/>
                  <a:gd name="T31" fmla="*/ 193 h 236"/>
                  <a:gd name="T32" fmla="*/ 69 w 206"/>
                  <a:gd name="T33" fmla="*/ 198 h 236"/>
                  <a:gd name="T34" fmla="*/ 75 w 206"/>
                  <a:gd name="T35" fmla="*/ 216 h 236"/>
                  <a:gd name="T36" fmla="*/ 77 w 206"/>
                  <a:gd name="T37" fmla="*/ 232 h 236"/>
                  <a:gd name="T38" fmla="*/ 78 w 206"/>
                  <a:gd name="T39" fmla="*/ 233 h 236"/>
                  <a:gd name="T40" fmla="*/ 82 w 206"/>
                  <a:gd name="T41" fmla="*/ 236 h 236"/>
                  <a:gd name="T42" fmla="*/ 84 w 206"/>
                  <a:gd name="T43" fmla="*/ 236 h 236"/>
                  <a:gd name="T44" fmla="*/ 165 w 206"/>
                  <a:gd name="T45" fmla="*/ 212 h 236"/>
                  <a:gd name="T46" fmla="*/ 168 w 206"/>
                  <a:gd name="T47" fmla="*/ 206 h 236"/>
                  <a:gd name="T48" fmla="*/ 180 w 206"/>
                  <a:gd name="T49" fmla="*/ 143 h 236"/>
                  <a:gd name="T50" fmla="*/ 189 w 206"/>
                  <a:gd name="T51" fmla="*/ 128 h 236"/>
                  <a:gd name="T52" fmla="*/ 200 w 206"/>
                  <a:gd name="T53" fmla="*/ 59 h 236"/>
                  <a:gd name="T54" fmla="*/ 181 w 206"/>
                  <a:gd name="T55" fmla="*/ 123 h 236"/>
                  <a:gd name="T56" fmla="*/ 172 w 206"/>
                  <a:gd name="T57" fmla="*/ 138 h 236"/>
                  <a:gd name="T58" fmla="*/ 158 w 206"/>
                  <a:gd name="T59" fmla="*/ 204 h 236"/>
                  <a:gd name="T60" fmla="*/ 86 w 206"/>
                  <a:gd name="T61" fmla="*/ 225 h 236"/>
                  <a:gd name="T62" fmla="*/ 85 w 206"/>
                  <a:gd name="T63" fmla="*/ 216 h 236"/>
                  <a:gd name="T64" fmla="*/ 76 w 206"/>
                  <a:gd name="T65" fmla="*/ 191 h 236"/>
                  <a:gd name="T66" fmla="*/ 73 w 206"/>
                  <a:gd name="T67" fmla="*/ 187 h 236"/>
                  <a:gd name="T68" fmla="*/ 60 w 206"/>
                  <a:gd name="T69" fmla="*/ 181 h 236"/>
                  <a:gd name="T70" fmla="*/ 51 w 206"/>
                  <a:gd name="T71" fmla="*/ 182 h 236"/>
                  <a:gd name="T72" fmla="*/ 50 w 206"/>
                  <a:gd name="T73" fmla="*/ 183 h 236"/>
                  <a:gd name="T74" fmla="*/ 33 w 206"/>
                  <a:gd name="T75" fmla="*/ 171 h 236"/>
                  <a:gd name="T76" fmla="*/ 29 w 206"/>
                  <a:gd name="T77" fmla="*/ 156 h 236"/>
                  <a:gd name="T78" fmla="*/ 30 w 206"/>
                  <a:gd name="T79" fmla="*/ 153 h 236"/>
                  <a:gd name="T80" fmla="*/ 30 w 206"/>
                  <a:gd name="T81" fmla="*/ 152 h 236"/>
                  <a:gd name="T82" fmla="*/ 31 w 206"/>
                  <a:gd name="T83" fmla="*/ 148 h 236"/>
                  <a:gd name="T84" fmla="*/ 28 w 206"/>
                  <a:gd name="T85" fmla="*/ 145 h 236"/>
                  <a:gd name="T86" fmla="*/ 25 w 206"/>
                  <a:gd name="T87" fmla="*/ 143 h 236"/>
                  <a:gd name="T88" fmla="*/ 26 w 206"/>
                  <a:gd name="T89" fmla="*/ 140 h 236"/>
                  <a:gd name="T90" fmla="*/ 28 w 206"/>
                  <a:gd name="T91" fmla="*/ 131 h 236"/>
                  <a:gd name="T92" fmla="*/ 24 w 206"/>
                  <a:gd name="T93" fmla="*/ 125 h 236"/>
                  <a:gd name="T94" fmla="*/ 18 w 206"/>
                  <a:gd name="T95" fmla="*/ 125 h 236"/>
                  <a:gd name="T96" fmla="*/ 12 w 206"/>
                  <a:gd name="T97" fmla="*/ 124 h 236"/>
                  <a:gd name="T98" fmla="*/ 15 w 206"/>
                  <a:gd name="T99" fmla="*/ 118 h 236"/>
                  <a:gd name="T100" fmla="*/ 32 w 206"/>
                  <a:gd name="T101" fmla="*/ 72 h 236"/>
                  <a:gd name="T102" fmla="*/ 113 w 206"/>
                  <a:gd name="T103" fmla="*/ 10 h 236"/>
                  <a:gd name="T104" fmla="*/ 117 w 206"/>
                  <a:gd name="T105" fmla="*/ 10 h 236"/>
                  <a:gd name="T106" fmla="*/ 191 w 206"/>
                  <a:gd name="T107" fmla="*/ 60 h 236"/>
                  <a:gd name="T108" fmla="*/ 181 w 206"/>
                  <a:gd name="T109" fmla="*/ 123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" h="236">
                    <a:moveTo>
                      <a:pt x="200" y="59"/>
                    </a:moveTo>
                    <a:cubicBezTo>
                      <a:pt x="193" y="11"/>
                      <a:pt x="128" y="0"/>
                      <a:pt x="117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34" y="0"/>
                      <a:pt x="24" y="54"/>
                      <a:pt x="22" y="71"/>
                    </a:cubicBezTo>
                    <a:cubicBezTo>
                      <a:pt x="21" y="82"/>
                      <a:pt x="16" y="103"/>
                      <a:pt x="8" y="111"/>
                    </a:cubicBezTo>
                    <a:cubicBezTo>
                      <a:pt x="6" y="114"/>
                      <a:pt x="0" y="120"/>
                      <a:pt x="3" y="127"/>
                    </a:cubicBezTo>
                    <a:cubicBezTo>
                      <a:pt x="5" y="134"/>
                      <a:pt x="13" y="134"/>
                      <a:pt x="17" y="134"/>
                    </a:cubicBezTo>
                    <a:cubicBezTo>
                      <a:pt x="17" y="136"/>
                      <a:pt x="17" y="137"/>
                      <a:pt x="17" y="137"/>
                    </a:cubicBezTo>
                    <a:cubicBezTo>
                      <a:pt x="16" y="139"/>
                      <a:pt x="16" y="141"/>
                      <a:pt x="16" y="143"/>
                    </a:cubicBezTo>
                    <a:cubicBezTo>
                      <a:pt x="16" y="147"/>
                      <a:pt x="17" y="149"/>
                      <a:pt x="20" y="151"/>
                    </a:cubicBezTo>
                    <a:cubicBezTo>
                      <a:pt x="18" y="156"/>
                      <a:pt x="19" y="160"/>
                      <a:pt x="23" y="163"/>
                    </a:cubicBezTo>
                    <a:cubicBezTo>
                      <a:pt x="23" y="164"/>
                      <a:pt x="23" y="165"/>
                      <a:pt x="23" y="171"/>
                    </a:cubicBezTo>
                    <a:cubicBezTo>
                      <a:pt x="23" y="187"/>
                      <a:pt x="39" y="194"/>
                      <a:pt x="51" y="192"/>
                    </a:cubicBezTo>
                    <a:cubicBezTo>
                      <a:pt x="52" y="192"/>
                      <a:pt x="52" y="192"/>
                      <a:pt x="52" y="192"/>
                    </a:cubicBezTo>
                    <a:cubicBezTo>
                      <a:pt x="55" y="192"/>
                      <a:pt x="58" y="191"/>
                      <a:pt x="60" y="191"/>
                    </a:cubicBezTo>
                    <a:cubicBezTo>
                      <a:pt x="63" y="191"/>
                      <a:pt x="64" y="192"/>
                      <a:pt x="65" y="193"/>
                    </a:cubicBezTo>
                    <a:cubicBezTo>
                      <a:pt x="66" y="195"/>
                      <a:pt x="68" y="196"/>
                      <a:pt x="69" y="198"/>
                    </a:cubicBezTo>
                    <a:cubicBezTo>
                      <a:pt x="73" y="202"/>
                      <a:pt x="75" y="205"/>
                      <a:pt x="75" y="216"/>
                    </a:cubicBezTo>
                    <a:cubicBezTo>
                      <a:pt x="75" y="226"/>
                      <a:pt x="77" y="230"/>
                      <a:pt x="77" y="232"/>
                    </a:cubicBezTo>
                    <a:cubicBezTo>
                      <a:pt x="78" y="233"/>
                      <a:pt x="78" y="233"/>
                      <a:pt x="78" y="233"/>
                    </a:cubicBezTo>
                    <a:cubicBezTo>
                      <a:pt x="78" y="235"/>
                      <a:pt x="80" y="236"/>
                      <a:pt x="82" y="236"/>
                    </a:cubicBezTo>
                    <a:cubicBezTo>
                      <a:pt x="83" y="236"/>
                      <a:pt x="83" y="236"/>
                      <a:pt x="84" y="236"/>
                    </a:cubicBezTo>
                    <a:cubicBezTo>
                      <a:pt x="165" y="212"/>
                      <a:pt x="165" y="212"/>
                      <a:pt x="165" y="212"/>
                    </a:cubicBezTo>
                    <a:cubicBezTo>
                      <a:pt x="167" y="211"/>
                      <a:pt x="169" y="209"/>
                      <a:pt x="168" y="206"/>
                    </a:cubicBezTo>
                    <a:cubicBezTo>
                      <a:pt x="166" y="191"/>
                      <a:pt x="168" y="164"/>
                      <a:pt x="180" y="143"/>
                    </a:cubicBezTo>
                    <a:cubicBezTo>
                      <a:pt x="184" y="137"/>
                      <a:pt x="186" y="132"/>
                      <a:pt x="189" y="128"/>
                    </a:cubicBezTo>
                    <a:cubicBezTo>
                      <a:pt x="203" y="103"/>
                      <a:pt x="206" y="99"/>
                      <a:pt x="200" y="59"/>
                    </a:cubicBezTo>
                    <a:close/>
                    <a:moveTo>
                      <a:pt x="181" y="123"/>
                    </a:moveTo>
                    <a:cubicBezTo>
                      <a:pt x="178" y="127"/>
                      <a:pt x="175" y="132"/>
                      <a:pt x="172" y="138"/>
                    </a:cubicBezTo>
                    <a:cubicBezTo>
                      <a:pt x="160" y="160"/>
                      <a:pt x="157" y="186"/>
                      <a:pt x="158" y="204"/>
                    </a:cubicBezTo>
                    <a:cubicBezTo>
                      <a:pt x="86" y="225"/>
                      <a:pt x="86" y="225"/>
                      <a:pt x="86" y="225"/>
                    </a:cubicBezTo>
                    <a:cubicBezTo>
                      <a:pt x="85" y="223"/>
                      <a:pt x="85" y="220"/>
                      <a:pt x="85" y="216"/>
                    </a:cubicBezTo>
                    <a:cubicBezTo>
                      <a:pt x="85" y="202"/>
                      <a:pt x="81" y="197"/>
                      <a:pt x="76" y="191"/>
                    </a:cubicBezTo>
                    <a:cubicBezTo>
                      <a:pt x="75" y="190"/>
                      <a:pt x="74" y="189"/>
                      <a:pt x="73" y="187"/>
                    </a:cubicBezTo>
                    <a:cubicBezTo>
                      <a:pt x="69" y="182"/>
                      <a:pt x="64" y="181"/>
                      <a:pt x="60" y="181"/>
                    </a:cubicBezTo>
                    <a:cubicBezTo>
                      <a:pt x="57" y="181"/>
                      <a:pt x="54" y="182"/>
                      <a:pt x="51" y="182"/>
                    </a:cubicBezTo>
                    <a:cubicBezTo>
                      <a:pt x="50" y="183"/>
                      <a:pt x="50" y="183"/>
                      <a:pt x="50" y="183"/>
                    </a:cubicBezTo>
                    <a:cubicBezTo>
                      <a:pt x="42" y="184"/>
                      <a:pt x="33" y="180"/>
                      <a:pt x="33" y="171"/>
                    </a:cubicBezTo>
                    <a:cubicBezTo>
                      <a:pt x="33" y="161"/>
                      <a:pt x="32" y="159"/>
                      <a:pt x="29" y="156"/>
                    </a:cubicBezTo>
                    <a:cubicBezTo>
                      <a:pt x="29" y="155"/>
                      <a:pt x="28" y="155"/>
                      <a:pt x="30" y="153"/>
                    </a:cubicBezTo>
                    <a:cubicBezTo>
                      <a:pt x="30" y="153"/>
                      <a:pt x="30" y="152"/>
                      <a:pt x="30" y="152"/>
                    </a:cubicBezTo>
                    <a:cubicBezTo>
                      <a:pt x="31" y="151"/>
                      <a:pt x="31" y="149"/>
                      <a:pt x="31" y="148"/>
                    </a:cubicBezTo>
                    <a:cubicBezTo>
                      <a:pt x="30" y="146"/>
                      <a:pt x="29" y="145"/>
                      <a:pt x="28" y="145"/>
                    </a:cubicBezTo>
                    <a:cubicBezTo>
                      <a:pt x="25" y="144"/>
                      <a:pt x="25" y="144"/>
                      <a:pt x="25" y="143"/>
                    </a:cubicBezTo>
                    <a:cubicBezTo>
                      <a:pt x="25" y="142"/>
                      <a:pt x="26" y="141"/>
                      <a:pt x="26" y="140"/>
                    </a:cubicBezTo>
                    <a:cubicBezTo>
                      <a:pt x="27" y="138"/>
                      <a:pt x="27" y="136"/>
                      <a:pt x="28" y="131"/>
                    </a:cubicBezTo>
                    <a:cubicBezTo>
                      <a:pt x="28" y="128"/>
                      <a:pt x="26" y="126"/>
                      <a:pt x="24" y="125"/>
                    </a:cubicBezTo>
                    <a:cubicBezTo>
                      <a:pt x="22" y="125"/>
                      <a:pt x="20" y="125"/>
                      <a:pt x="18" y="125"/>
                    </a:cubicBezTo>
                    <a:cubicBezTo>
                      <a:pt x="15" y="125"/>
                      <a:pt x="12" y="125"/>
                      <a:pt x="12" y="124"/>
                    </a:cubicBezTo>
                    <a:cubicBezTo>
                      <a:pt x="11" y="123"/>
                      <a:pt x="12" y="121"/>
                      <a:pt x="15" y="118"/>
                    </a:cubicBezTo>
                    <a:cubicBezTo>
                      <a:pt x="28" y="105"/>
                      <a:pt x="32" y="72"/>
                      <a:pt x="32" y="72"/>
                    </a:cubicBezTo>
                    <a:cubicBezTo>
                      <a:pt x="37" y="14"/>
                      <a:pt x="95" y="10"/>
                      <a:pt x="113" y="10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5" y="10"/>
                      <a:pt x="185" y="19"/>
                      <a:pt x="191" y="60"/>
                    </a:cubicBezTo>
                    <a:cubicBezTo>
                      <a:pt x="196" y="97"/>
                      <a:pt x="194" y="100"/>
                      <a:pt x="181" y="123"/>
                    </a:cubicBezTo>
                    <a:close/>
                  </a:path>
                </a:pathLst>
              </a:custGeom>
              <a:grpFill/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solidFill>
                    <a:prstClr val="black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  <p:sp>
            <p:nvSpPr>
              <p:cNvPr id="69" name="Freeform 504">
                <a:extLst>
                  <a:ext uri="{FF2B5EF4-FFF2-40B4-BE49-F238E27FC236}">
                    <a16:creationId xmlns:a16="http://schemas.microsoft.com/office/drawing/2014/main" id="{6948FB90-5791-432E-B48B-46D3E81F53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85375" y="3032125"/>
                <a:ext cx="84138" cy="82550"/>
              </a:xfrm>
              <a:custGeom>
                <a:avLst/>
                <a:gdLst>
                  <a:gd name="T0" fmla="*/ 22 w 45"/>
                  <a:gd name="T1" fmla="*/ 0 h 44"/>
                  <a:gd name="T2" fmla="*/ 0 w 45"/>
                  <a:gd name="T3" fmla="*/ 22 h 44"/>
                  <a:gd name="T4" fmla="*/ 22 w 45"/>
                  <a:gd name="T5" fmla="*/ 44 h 44"/>
                  <a:gd name="T6" fmla="*/ 45 w 45"/>
                  <a:gd name="T7" fmla="*/ 22 h 44"/>
                  <a:gd name="T8" fmla="*/ 22 w 45"/>
                  <a:gd name="T9" fmla="*/ 0 h 44"/>
                  <a:gd name="T10" fmla="*/ 22 w 45"/>
                  <a:gd name="T11" fmla="*/ 35 h 44"/>
                  <a:gd name="T12" fmla="*/ 10 w 45"/>
                  <a:gd name="T13" fmla="*/ 22 h 44"/>
                  <a:gd name="T14" fmla="*/ 22 w 45"/>
                  <a:gd name="T15" fmla="*/ 10 h 44"/>
                  <a:gd name="T16" fmla="*/ 35 w 45"/>
                  <a:gd name="T17" fmla="*/ 22 h 44"/>
                  <a:gd name="T18" fmla="*/ 22 w 45"/>
                  <a:gd name="T19" fmla="*/ 3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44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5"/>
                      <a:pt x="10" y="44"/>
                      <a:pt x="22" y="44"/>
                    </a:cubicBezTo>
                    <a:cubicBezTo>
                      <a:pt x="35" y="44"/>
                      <a:pt x="45" y="35"/>
                      <a:pt x="45" y="22"/>
                    </a:cubicBezTo>
                    <a:cubicBezTo>
                      <a:pt x="45" y="10"/>
                      <a:pt x="35" y="0"/>
                      <a:pt x="22" y="0"/>
                    </a:cubicBezTo>
                    <a:close/>
                    <a:moveTo>
                      <a:pt x="22" y="35"/>
                    </a:moveTo>
                    <a:cubicBezTo>
                      <a:pt x="16" y="35"/>
                      <a:pt x="10" y="29"/>
                      <a:pt x="10" y="22"/>
                    </a:cubicBezTo>
                    <a:cubicBezTo>
                      <a:pt x="10" y="15"/>
                      <a:pt x="16" y="10"/>
                      <a:pt x="22" y="10"/>
                    </a:cubicBezTo>
                    <a:cubicBezTo>
                      <a:pt x="29" y="10"/>
                      <a:pt x="35" y="15"/>
                      <a:pt x="35" y="22"/>
                    </a:cubicBezTo>
                    <a:cubicBezTo>
                      <a:pt x="35" y="29"/>
                      <a:pt x="29" y="35"/>
                      <a:pt x="22" y="35"/>
                    </a:cubicBezTo>
                    <a:close/>
                  </a:path>
                </a:pathLst>
              </a:custGeom>
              <a:grpFill/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solidFill>
                    <a:prstClr val="black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  <p:sp>
            <p:nvSpPr>
              <p:cNvPr id="70" name="Freeform 505">
                <a:extLst>
                  <a:ext uri="{FF2B5EF4-FFF2-40B4-BE49-F238E27FC236}">
                    <a16:creationId xmlns:a16="http://schemas.microsoft.com/office/drawing/2014/main" id="{0ABE6795-74D7-4F0E-AAB3-C1294CE283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31399" y="2978150"/>
                <a:ext cx="192088" cy="192088"/>
              </a:xfrm>
              <a:custGeom>
                <a:avLst/>
                <a:gdLst>
                  <a:gd name="T0" fmla="*/ 89 w 103"/>
                  <a:gd name="T1" fmla="*/ 39 h 103"/>
                  <a:gd name="T2" fmla="*/ 93 w 103"/>
                  <a:gd name="T3" fmla="*/ 26 h 103"/>
                  <a:gd name="T4" fmla="*/ 83 w 103"/>
                  <a:gd name="T5" fmla="*/ 10 h 103"/>
                  <a:gd name="T6" fmla="*/ 69 w 103"/>
                  <a:gd name="T7" fmla="*/ 16 h 103"/>
                  <a:gd name="T8" fmla="*/ 63 w 103"/>
                  <a:gd name="T9" fmla="*/ 4 h 103"/>
                  <a:gd name="T10" fmla="*/ 44 w 103"/>
                  <a:gd name="T11" fmla="*/ 0 h 103"/>
                  <a:gd name="T12" fmla="*/ 39 w 103"/>
                  <a:gd name="T13" fmla="*/ 14 h 103"/>
                  <a:gd name="T14" fmla="*/ 26 w 103"/>
                  <a:gd name="T15" fmla="*/ 10 h 103"/>
                  <a:gd name="T16" fmla="*/ 15 w 103"/>
                  <a:gd name="T17" fmla="*/ 15 h 103"/>
                  <a:gd name="T18" fmla="*/ 10 w 103"/>
                  <a:gd name="T19" fmla="*/ 20 h 103"/>
                  <a:gd name="T20" fmla="*/ 16 w 103"/>
                  <a:gd name="T21" fmla="*/ 34 h 103"/>
                  <a:gd name="T22" fmla="*/ 5 w 103"/>
                  <a:gd name="T23" fmla="*/ 40 h 103"/>
                  <a:gd name="T24" fmla="*/ 0 w 103"/>
                  <a:gd name="T25" fmla="*/ 51 h 103"/>
                  <a:gd name="T26" fmla="*/ 0 w 103"/>
                  <a:gd name="T27" fmla="*/ 58 h 103"/>
                  <a:gd name="T28" fmla="*/ 14 w 103"/>
                  <a:gd name="T29" fmla="*/ 64 h 103"/>
                  <a:gd name="T30" fmla="*/ 10 w 103"/>
                  <a:gd name="T31" fmla="*/ 77 h 103"/>
                  <a:gd name="T32" fmla="*/ 15 w 103"/>
                  <a:gd name="T33" fmla="*/ 87 h 103"/>
                  <a:gd name="T34" fmla="*/ 20 w 103"/>
                  <a:gd name="T35" fmla="*/ 93 h 103"/>
                  <a:gd name="T36" fmla="*/ 34 w 103"/>
                  <a:gd name="T37" fmla="*/ 87 h 103"/>
                  <a:gd name="T38" fmla="*/ 40 w 103"/>
                  <a:gd name="T39" fmla="*/ 98 h 103"/>
                  <a:gd name="T40" fmla="*/ 51 w 103"/>
                  <a:gd name="T41" fmla="*/ 103 h 103"/>
                  <a:gd name="T42" fmla="*/ 63 w 103"/>
                  <a:gd name="T43" fmla="*/ 98 h 103"/>
                  <a:gd name="T44" fmla="*/ 69 w 103"/>
                  <a:gd name="T45" fmla="*/ 87 h 103"/>
                  <a:gd name="T46" fmla="*/ 83 w 103"/>
                  <a:gd name="T47" fmla="*/ 92 h 103"/>
                  <a:gd name="T48" fmla="*/ 93 w 103"/>
                  <a:gd name="T49" fmla="*/ 77 h 103"/>
                  <a:gd name="T50" fmla="*/ 89 w 103"/>
                  <a:gd name="T51" fmla="*/ 64 h 103"/>
                  <a:gd name="T52" fmla="*/ 103 w 103"/>
                  <a:gd name="T53" fmla="*/ 58 h 103"/>
                  <a:gd name="T54" fmla="*/ 103 w 103"/>
                  <a:gd name="T55" fmla="*/ 44 h 103"/>
                  <a:gd name="T56" fmla="*/ 93 w 103"/>
                  <a:gd name="T57" fmla="*/ 54 h 103"/>
                  <a:gd name="T58" fmla="*/ 80 w 103"/>
                  <a:gd name="T59" fmla="*/ 58 h 103"/>
                  <a:gd name="T60" fmla="*/ 77 w 103"/>
                  <a:gd name="T61" fmla="*/ 72 h 103"/>
                  <a:gd name="T62" fmla="*/ 80 w 103"/>
                  <a:gd name="T63" fmla="*/ 83 h 103"/>
                  <a:gd name="T64" fmla="*/ 67 w 103"/>
                  <a:gd name="T65" fmla="*/ 77 h 103"/>
                  <a:gd name="T66" fmla="*/ 55 w 103"/>
                  <a:gd name="T67" fmla="*/ 84 h 103"/>
                  <a:gd name="T68" fmla="*/ 49 w 103"/>
                  <a:gd name="T69" fmla="*/ 93 h 103"/>
                  <a:gd name="T70" fmla="*/ 44 w 103"/>
                  <a:gd name="T71" fmla="*/ 80 h 103"/>
                  <a:gd name="T72" fmla="*/ 30 w 103"/>
                  <a:gd name="T73" fmla="*/ 77 h 103"/>
                  <a:gd name="T74" fmla="*/ 22 w 103"/>
                  <a:gd name="T75" fmla="*/ 81 h 103"/>
                  <a:gd name="T76" fmla="*/ 20 w 103"/>
                  <a:gd name="T77" fmla="*/ 79 h 103"/>
                  <a:gd name="T78" fmla="*/ 26 w 103"/>
                  <a:gd name="T79" fmla="*/ 67 h 103"/>
                  <a:gd name="T80" fmla="*/ 18 w 103"/>
                  <a:gd name="T81" fmla="*/ 55 h 103"/>
                  <a:gd name="T82" fmla="*/ 10 w 103"/>
                  <a:gd name="T83" fmla="*/ 52 h 103"/>
                  <a:gd name="T84" fmla="*/ 10 w 103"/>
                  <a:gd name="T85" fmla="*/ 49 h 103"/>
                  <a:gd name="T86" fmla="*/ 23 w 103"/>
                  <a:gd name="T87" fmla="*/ 44 h 103"/>
                  <a:gd name="T88" fmla="*/ 26 w 103"/>
                  <a:gd name="T89" fmla="*/ 30 h 103"/>
                  <a:gd name="T90" fmla="*/ 21 w 103"/>
                  <a:gd name="T91" fmla="*/ 22 h 103"/>
                  <a:gd name="T92" fmla="*/ 23 w 103"/>
                  <a:gd name="T93" fmla="*/ 20 h 103"/>
                  <a:gd name="T94" fmla="*/ 36 w 103"/>
                  <a:gd name="T95" fmla="*/ 26 h 103"/>
                  <a:gd name="T96" fmla="*/ 48 w 103"/>
                  <a:gd name="T97" fmla="*/ 18 h 103"/>
                  <a:gd name="T98" fmla="*/ 54 w 103"/>
                  <a:gd name="T99" fmla="*/ 9 h 103"/>
                  <a:gd name="T100" fmla="*/ 58 w 103"/>
                  <a:gd name="T101" fmla="*/ 22 h 103"/>
                  <a:gd name="T102" fmla="*/ 72 w 103"/>
                  <a:gd name="T103" fmla="*/ 26 h 103"/>
                  <a:gd name="T104" fmla="*/ 83 w 103"/>
                  <a:gd name="T105" fmla="*/ 23 h 103"/>
                  <a:gd name="T106" fmla="*/ 77 w 103"/>
                  <a:gd name="T107" fmla="*/ 36 h 103"/>
                  <a:gd name="T108" fmla="*/ 84 w 103"/>
                  <a:gd name="T109" fmla="*/ 48 h 103"/>
                  <a:gd name="T110" fmla="*/ 93 w 103"/>
                  <a:gd name="T111" fmla="*/ 5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3" h="103">
                    <a:moveTo>
                      <a:pt x="98" y="40"/>
                    </a:moveTo>
                    <a:cubicBezTo>
                      <a:pt x="89" y="39"/>
                      <a:pt x="89" y="39"/>
                      <a:pt x="89" y="39"/>
                    </a:cubicBezTo>
                    <a:cubicBezTo>
                      <a:pt x="88" y="37"/>
                      <a:pt x="88" y="35"/>
                      <a:pt x="87" y="34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4" y="24"/>
                      <a:pt x="94" y="22"/>
                      <a:pt x="93" y="20"/>
                    </a:cubicBezTo>
                    <a:cubicBezTo>
                      <a:pt x="90" y="16"/>
                      <a:pt x="86" y="13"/>
                      <a:pt x="83" y="10"/>
                    </a:cubicBezTo>
                    <a:cubicBezTo>
                      <a:pt x="81" y="9"/>
                      <a:pt x="78" y="9"/>
                      <a:pt x="77" y="10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7" y="15"/>
                      <a:pt x="66" y="15"/>
                      <a:pt x="64" y="1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2" y="2"/>
                      <a:pt x="61" y="1"/>
                      <a:pt x="59" y="0"/>
                    </a:cubicBezTo>
                    <a:cubicBezTo>
                      <a:pt x="54" y="0"/>
                      <a:pt x="49" y="0"/>
                      <a:pt x="44" y="0"/>
                    </a:cubicBezTo>
                    <a:cubicBezTo>
                      <a:pt x="42" y="1"/>
                      <a:pt x="41" y="2"/>
                      <a:pt x="40" y="4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37" y="15"/>
                      <a:pt x="36" y="15"/>
                      <a:pt x="34" y="16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5" y="9"/>
                      <a:pt x="22" y="9"/>
                      <a:pt x="20" y="10"/>
                    </a:cubicBezTo>
                    <a:cubicBezTo>
                      <a:pt x="19" y="11"/>
                      <a:pt x="17" y="13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3" y="17"/>
                      <a:pt x="12" y="19"/>
                      <a:pt x="10" y="20"/>
                    </a:cubicBezTo>
                    <a:cubicBezTo>
                      <a:pt x="9" y="22"/>
                      <a:pt x="9" y="24"/>
                      <a:pt x="10" y="26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5" y="35"/>
                      <a:pt x="15" y="37"/>
                      <a:pt x="14" y="39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2" y="40"/>
                      <a:pt x="1" y="42"/>
                      <a:pt x="0" y="44"/>
                    </a:cubicBezTo>
                    <a:cubicBezTo>
                      <a:pt x="0" y="46"/>
                      <a:pt x="0" y="48"/>
                      <a:pt x="0" y="51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0" y="56"/>
                      <a:pt x="0" y="58"/>
                    </a:cubicBezTo>
                    <a:cubicBezTo>
                      <a:pt x="1" y="61"/>
                      <a:pt x="2" y="62"/>
                      <a:pt x="5" y="63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6"/>
                      <a:pt x="15" y="67"/>
                      <a:pt x="16" y="69"/>
                    </a:cubicBezTo>
                    <a:cubicBezTo>
                      <a:pt x="10" y="77"/>
                      <a:pt x="10" y="77"/>
                      <a:pt x="10" y="77"/>
                    </a:cubicBezTo>
                    <a:cubicBezTo>
                      <a:pt x="9" y="78"/>
                      <a:pt x="9" y="81"/>
                      <a:pt x="10" y="82"/>
                    </a:cubicBezTo>
                    <a:cubicBezTo>
                      <a:pt x="12" y="84"/>
                      <a:pt x="13" y="86"/>
                      <a:pt x="15" y="87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7" y="90"/>
                      <a:pt x="19" y="91"/>
                      <a:pt x="20" y="93"/>
                    </a:cubicBezTo>
                    <a:cubicBezTo>
                      <a:pt x="22" y="94"/>
                      <a:pt x="25" y="94"/>
                      <a:pt x="26" y="92"/>
                    </a:cubicBezTo>
                    <a:cubicBezTo>
                      <a:pt x="34" y="87"/>
                      <a:pt x="34" y="87"/>
                      <a:pt x="34" y="87"/>
                    </a:cubicBezTo>
                    <a:cubicBezTo>
                      <a:pt x="36" y="87"/>
                      <a:pt x="37" y="88"/>
                      <a:pt x="39" y="89"/>
                    </a:cubicBezTo>
                    <a:cubicBezTo>
                      <a:pt x="40" y="98"/>
                      <a:pt x="40" y="98"/>
                      <a:pt x="40" y="98"/>
                    </a:cubicBezTo>
                    <a:cubicBezTo>
                      <a:pt x="41" y="100"/>
                      <a:pt x="42" y="102"/>
                      <a:pt x="44" y="102"/>
                    </a:cubicBezTo>
                    <a:cubicBezTo>
                      <a:pt x="47" y="103"/>
                      <a:pt x="49" y="103"/>
                      <a:pt x="51" y="103"/>
                    </a:cubicBezTo>
                    <a:cubicBezTo>
                      <a:pt x="54" y="103"/>
                      <a:pt x="56" y="103"/>
                      <a:pt x="59" y="102"/>
                    </a:cubicBezTo>
                    <a:cubicBezTo>
                      <a:pt x="61" y="102"/>
                      <a:pt x="62" y="100"/>
                      <a:pt x="63" y="98"/>
                    </a:cubicBezTo>
                    <a:cubicBezTo>
                      <a:pt x="64" y="89"/>
                      <a:pt x="64" y="89"/>
                      <a:pt x="64" y="89"/>
                    </a:cubicBezTo>
                    <a:cubicBezTo>
                      <a:pt x="66" y="88"/>
                      <a:pt x="67" y="87"/>
                      <a:pt x="69" y="87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8" y="94"/>
                      <a:pt x="81" y="94"/>
                      <a:pt x="83" y="92"/>
                    </a:cubicBezTo>
                    <a:cubicBezTo>
                      <a:pt x="86" y="90"/>
                      <a:pt x="90" y="86"/>
                      <a:pt x="93" y="82"/>
                    </a:cubicBezTo>
                    <a:cubicBezTo>
                      <a:pt x="94" y="81"/>
                      <a:pt x="94" y="78"/>
                      <a:pt x="93" y="77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8" y="67"/>
                      <a:pt x="88" y="66"/>
                      <a:pt x="89" y="64"/>
                    </a:cubicBezTo>
                    <a:cubicBezTo>
                      <a:pt x="98" y="63"/>
                      <a:pt x="98" y="63"/>
                      <a:pt x="98" y="63"/>
                    </a:cubicBezTo>
                    <a:cubicBezTo>
                      <a:pt x="101" y="62"/>
                      <a:pt x="102" y="61"/>
                      <a:pt x="103" y="58"/>
                    </a:cubicBezTo>
                    <a:cubicBezTo>
                      <a:pt x="103" y="56"/>
                      <a:pt x="103" y="54"/>
                      <a:pt x="103" y="51"/>
                    </a:cubicBezTo>
                    <a:cubicBezTo>
                      <a:pt x="103" y="49"/>
                      <a:pt x="103" y="47"/>
                      <a:pt x="103" y="44"/>
                    </a:cubicBezTo>
                    <a:cubicBezTo>
                      <a:pt x="102" y="42"/>
                      <a:pt x="101" y="40"/>
                      <a:pt x="98" y="40"/>
                    </a:cubicBezTo>
                    <a:close/>
                    <a:moveTo>
                      <a:pt x="93" y="54"/>
                    </a:moveTo>
                    <a:cubicBezTo>
                      <a:pt x="84" y="55"/>
                      <a:pt x="84" y="55"/>
                      <a:pt x="84" y="55"/>
                    </a:cubicBezTo>
                    <a:cubicBezTo>
                      <a:pt x="83" y="55"/>
                      <a:pt x="81" y="56"/>
                      <a:pt x="80" y="58"/>
                    </a:cubicBezTo>
                    <a:cubicBezTo>
                      <a:pt x="80" y="61"/>
                      <a:pt x="79" y="64"/>
                      <a:pt x="77" y="67"/>
                    </a:cubicBezTo>
                    <a:cubicBezTo>
                      <a:pt x="76" y="69"/>
                      <a:pt x="76" y="71"/>
                      <a:pt x="77" y="72"/>
                    </a:cubicBezTo>
                    <a:cubicBezTo>
                      <a:pt x="83" y="79"/>
                      <a:pt x="83" y="79"/>
                      <a:pt x="83" y="79"/>
                    </a:cubicBezTo>
                    <a:cubicBezTo>
                      <a:pt x="82" y="80"/>
                      <a:pt x="81" y="82"/>
                      <a:pt x="80" y="83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1" y="76"/>
                      <a:pt x="69" y="76"/>
                      <a:pt x="67" y="77"/>
                    </a:cubicBezTo>
                    <a:cubicBezTo>
                      <a:pt x="64" y="78"/>
                      <a:pt x="61" y="80"/>
                      <a:pt x="58" y="80"/>
                    </a:cubicBezTo>
                    <a:cubicBezTo>
                      <a:pt x="57" y="81"/>
                      <a:pt x="55" y="82"/>
                      <a:pt x="55" y="84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2" y="93"/>
                      <a:pt x="51" y="93"/>
                      <a:pt x="49" y="93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8" y="82"/>
                      <a:pt x="46" y="81"/>
                      <a:pt x="44" y="80"/>
                    </a:cubicBezTo>
                    <a:cubicBezTo>
                      <a:pt x="41" y="80"/>
                      <a:pt x="39" y="78"/>
                      <a:pt x="36" y="77"/>
                    </a:cubicBezTo>
                    <a:cubicBezTo>
                      <a:pt x="34" y="76"/>
                      <a:pt x="32" y="76"/>
                      <a:pt x="30" y="77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3" y="82"/>
                      <a:pt x="23" y="82"/>
                      <a:pt x="22" y="81"/>
                    </a:cubicBezTo>
                    <a:cubicBezTo>
                      <a:pt x="21" y="81"/>
                      <a:pt x="21" y="81"/>
                      <a:pt x="21" y="81"/>
                    </a:cubicBezTo>
                    <a:cubicBezTo>
                      <a:pt x="21" y="80"/>
                      <a:pt x="21" y="80"/>
                      <a:pt x="20" y="79"/>
                    </a:cubicBezTo>
                    <a:cubicBezTo>
                      <a:pt x="26" y="72"/>
                      <a:pt x="26" y="72"/>
                      <a:pt x="26" y="72"/>
                    </a:cubicBezTo>
                    <a:cubicBezTo>
                      <a:pt x="27" y="71"/>
                      <a:pt x="27" y="69"/>
                      <a:pt x="26" y="67"/>
                    </a:cubicBezTo>
                    <a:cubicBezTo>
                      <a:pt x="24" y="64"/>
                      <a:pt x="23" y="61"/>
                      <a:pt x="23" y="58"/>
                    </a:cubicBezTo>
                    <a:cubicBezTo>
                      <a:pt x="22" y="56"/>
                      <a:pt x="20" y="55"/>
                      <a:pt x="18" y="55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3"/>
                      <a:pt x="10" y="53"/>
                      <a:pt x="10" y="52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0"/>
                      <a:pt x="10" y="50"/>
                      <a:pt x="10" y="49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20" y="48"/>
                      <a:pt x="22" y="46"/>
                      <a:pt x="23" y="44"/>
                    </a:cubicBezTo>
                    <a:cubicBezTo>
                      <a:pt x="23" y="41"/>
                      <a:pt x="24" y="38"/>
                      <a:pt x="26" y="36"/>
                    </a:cubicBezTo>
                    <a:cubicBezTo>
                      <a:pt x="27" y="34"/>
                      <a:pt x="27" y="32"/>
                      <a:pt x="26" y="30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1" y="23"/>
                      <a:pt x="21" y="22"/>
                      <a:pt x="21" y="22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3" y="21"/>
                      <a:pt x="23" y="21"/>
                      <a:pt x="23" y="20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2" y="27"/>
                      <a:pt x="34" y="27"/>
                      <a:pt x="36" y="26"/>
                    </a:cubicBezTo>
                    <a:cubicBezTo>
                      <a:pt x="39" y="24"/>
                      <a:pt x="41" y="23"/>
                      <a:pt x="44" y="22"/>
                    </a:cubicBezTo>
                    <a:cubicBezTo>
                      <a:pt x="46" y="22"/>
                      <a:pt x="48" y="20"/>
                      <a:pt x="48" y="18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51" y="9"/>
                      <a:pt x="52" y="9"/>
                      <a:pt x="54" y="9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20"/>
                      <a:pt x="57" y="22"/>
                      <a:pt x="58" y="22"/>
                    </a:cubicBezTo>
                    <a:cubicBezTo>
                      <a:pt x="61" y="23"/>
                      <a:pt x="64" y="24"/>
                      <a:pt x="67" y="26"/>
                    </a:cubicBezTo>
                    <a:cubicBezTo>
                      <a:pt x="69" y="27"/>
                      <a:pt x="71" y="27"/>
                      <a:pt x="72" y="26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1" y="21"/>
                      <a:pt x="82" y="22"/>
                      <a:pt x="83" y="23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6" y="32"/>
                      <a:pt x="76" y="34"/>
                      <a:pt x="77" y="36"/>
                    </a:cubicBezTo>
                    <a:cubicBezTo>
                      <a:pt x="79" y="38"/>
                      <a:pt x="80" y="41"/>
                      <a:pt x="80" y="44"/>
                    </a:cubicBezTo>
                    <a:cubicBezTo>
                      <a:pt x="81" y="46"/>
                      <a:pt x="83" y="48"/>
                      <a:pt x="84" y="48"/>
                    </a:cubicBezTo>
                    <a:cubicBezTo>
                      <a:pt x="93" y="49"/>
                      <a:pt x="93" y="49"/>
                      <a:pt x="93" y="49"/>
                    </a:cubicBezTo>
                    <a:cubicBezTo>
                      <a:pt x="93" y="50"/>
                      <a:pt x="93" y="51"/>
                      <a:pt x="93" y="51"/>
                    </a:cubicBezTo>
                    <a:cubicBezTo>
                      <a:pt x="93" y="52"/>
                      <a:pt x="93" y="53"/>
                      <a:pt x="93" y="54"/>
                    </a:cubicBezTo>
                    <a:close/>
                  </a:path>
                </a:pathLst>
              </a:custGeom>
              <a:grpFill/>
              <a:ln>
                <a:solidFill>
                  <a:schemeClr val="accent1"/>
                </a:solidFill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6740" tIns="18370" rIns="36740" bIns="18370" numCol="1" anchor="t" anchorCtr="0" compatLnSpc="1">
                <a:prstTxWarp prst="textNoShape">
                  <a:avLst/>
                </a:prstTxWarp>
              </a:bodyPr>
              <a:lstStyle/>
              <a:p>
                <a:pPr defTabSz="685784">
                  <a:defRPr/>
                </a:pPr>
                <a:endParaRPr lang="en-US" sz="724" kern="0" dirty="0">
                  <a:solidFill>
                    <a:prstClr val="black"/>
                  </a:solidFill>
                  <a:latin typeface="+mj-lt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9EE7773-7AF7-4144-91B0-8DDF07F70E0B}"/>
                </a:ext>
              </a:extLst>
            </p:cNvPr>
            <p:cNvSpPr txBox="1"/>
            <p:nvPr/>
          </p:nvSpPr>
          <p:spPr bwMode="gray">
            <a:xfrm>
              <a:off x="3089487" y="3475670"/>
              <a:ext cx="1997880" cy="1184887"/>
            </a:xfrm>
            <a:prstGeom prst="rect">
              <a:avLst/>
            </a:prstGeom>
          </p:spPr>
          <p:txBody>
            <a:bodyPr wrap="square" lIns="0" rIns="0" rtlCol="0" anchor="b" anchorCtr="0">
              <a:normAutofit/>
            </a:bodyPr>
            <a:lstStyle/>
            <a:p>
              <a:pPr algn="ctr" defTabSz="685784">
                <a:lnSpc>
                  <a:spcPts val="506"/>
                </a:lnSpc>
                <a:spcBef>
                  <a:spcPts val="900"/>
                </a:spcBef>
              </a:pPr>
              <a:r>
                <a:rPr lang="en-US" sz="1200" b="1" dirty="0">
                  <a:latin typeface="+mj-lt"/>
                  <a:cs typeface="Segoe UI Light" panose="020B0502040204020203" pitchFamily="34" charset="0"/>
                </a:rPr>
                <a:t>R&amp;IA</a:t>
              </a:r>
            </a:p>
            <a:p>
              <a:pPr algn="ctr" defTabSz="685784">
                <a:lnSpc>
                  <a:spcPts val="506"/>
                </a:lnSpc>
                <a:spcBef>
                  <a:spcPts val="900"/>
                </a:spcBef>
              </a:pPr>
              <a:r>
                <a:rPr lang="en-US" sz="1200" i="1" dirty="0">
                  <a:latin typeface="+mj-lt"/>
                  <a:cs typeface="Segoe UI Light" panose="020B0502040204020203" pitchFamily="34" charset="0"/>
                </a:rPr>
                <a:t>‘Digital Workforce’</a:t>
              </a:r>
            </a:p>
          </p:txBody>
        </p:sp>
        <p:sp>
          <p:nvSpPr>
            <p:cNvPr id="50" name="Rounded Rectangular Callout 27">
              <a:extLst>
                <a:ext uri="{FF2B5EF4-FFF2-40B4-BE49-F238E27FC236}">
                  <a16:creationId xmlns:a16="http://schemas.microsoft.com/office/drawing/2014/main" id="{BCD11DFE-B0E8-46F0-9C2D-4BA4954C96EF}"/>
                </a:ext>
              </a:extLst>
            </p:cNvPr>
            <p:cNvSpPr/>
            <p:nvPr/>
          </p:nvSpPr>
          <p:spPr bwMode="gray">
            <a:xfrm>
              <a:off x="1625102" y="2211554"/>
              <a:ext cx="1805280" cy="1269143"/>
            </a:xfrm>
            <a:prstGeom prst="wedgeRoundRectCallout">
              <a:avLst>
                <a:gd name="adj1" fmla="val 40989"/>
                <a:gd name="adj2" fmla="val 63903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1200" b="1" dirty="0">
                  <a:latin typeface="+mj-lt"/>
                  <a:cs typeface="Segoe UI Light" panose="020B0502040204020203" pitchFamily="34" charset="0"/>
                </a:rPr>
                <a:t>As the newest member of the ‘Total Workforce’ I can handle transactional work, unstructured data ingest &amp; insight generation.</a:t>
              </a:r>
            </a:p>
          </p:txBody>
        </p:sp>
        <p:sp>
          <p:nvSpPr>
            <p:cNvPr id="51" name="Right Triangle 50">
              <a:extLst>
                <a:ext uri="{FF2B5EF4-FFF2-40B4-BE49-F238E27FC236}">
                  <a16:creationId xmlns:a16="http://schemas.microsoft.com/office/drawing/2014/main" id="{C3B2B990-2ACE-436E-BDF3-925D1BB24EB1}"/>
                </a:ext>
              </a:extLst>
            </p:cNvPr>
            <p:cNvSpPr/>
            <p:nvPr/>
          </p:nvSpPr>
          <p:spPr bwMode="gray">
            <a:xfrm flipH="1">
              <a:off x="4364272" y="4631046"/>
              <a:ext cx="4319870" cy="834765"/>
            </a:xfrm>
            <a:prstGeom prst="rt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200" b="1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7B8051A-C71D-482C-A5A4-F17863BA1141}"/>
                </a:ext>
              </a:extLst>
            </p:cNvPr>
            <p:cNvSpPr txBox="1"/>
            <p:nvPr/>
          </p:nvSpPr>
          <p:spPr>
            <a:xfrm>
              <a:off x="6370941" y="5054066"/>
              <a:ext cx="2313201" cy="367520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400" b="1" i="1" dirty="0">
                  <a:solidFill>
                    <a:srgbClr val="86BC25"/>
                  </a:solidFill>
                  <a:latin typeface="+mj-lt"/>
                  <a:cs typeface="Segoe UI Light" panose="020B0502040204020203" pitchFamily="34" charset="0"/>
                </a:rPr>
                <a:t>Represents reallocation </a:t>
              </a:r>
              <a:br>
                <a:rPr lang="en-US" sz="1400" b="1" i="1" dirty="0">
                  <a:solidFill>
                    <a:srgbClr val="86BC25"/>
                  </a:solidFill>
                  <a:latin typeface="+mj-lt"/>
                  <a:cs typeface="Segoe UI Light" panose="020B0502040204020203" pitchFamily="34" charset="0"/>
                </a:rPr>
              </a:br>
              <a:r>
                <a:rPr lang="en-US" sz="1400" b="1" i="1" dirty="0">
                  <a:solidFill>
                    <a:srgbClr val="86BC25"/>
                  </a:solidFill>
                  <a:latin typeface="+mj-lt"/>
                  <a:cs typeface="Segoe UI Light" panose="020B0502040204020203" pitchFamily="34" charset="0"/>
                </a:rPr>
                <a:t>of human workforce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6946B0C-4ECA-47FE-9AB8-C8B071CFDEBD}"/>
                </a:ext>
              </a:extLst>
            </p:cNvPr>
            <p:cNvCxnSpPr/>
            <p:nvPr/>
          </p:nvCxnSpPr>
          <p:spPr>
            <a:xfrm>
              <a:off x="4213616" y="4730374"/>
              <a:ext cx="3391646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72D1C89-8A83-495C-8EBE-A3A725EF5739}"/>
                </a:ext>
              </a:extLst>
            </p:cNvPr>
            <p:cNvSpPr txBox="1"/>
            <p:nvPr/>
          </p:nvSpPr>
          <p:spPr>
            <a:xfrm>
              <a:off x="5081776" y="4508097"/>
              <a:ext cx="1669823" cy="472527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Bef>
                  <a:spcPts val="150"/>
                </a:spcBef>
                <a:buSzPct val="100000"/>
              </a:pPr>
              <a:r>
                <a:rPr lang="en-US" sz="1200" b="1" i="1" dirty="0">
                  <a:latin typeface="+mj-lt"/>
                  <a:cs typeface="Segoe UI Light" panose="020B0502040204020203" pitchFamily="34" charset="0"/>
                </a:rPr>
                <a:t>Shifting workforce towards using data as opposed to gathering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AF863C46-3351-4F26-B766-CF0C68DA647A}"/>
              </a:ext>
            </a:extLst>
          </p:cNvPr>
          <p:cNvSpPr/>
          <p:nvPr/>
        </p:nvSpPr>
        <p:spPr bwMode="gray">
          <a:xfrm>
            <a:off x="1274821" y="5262655"/>
            <a:ext cx="3393195" cy="147574"/>
          </a:xfrm>
          <a:prstGeom prst="rect">
            <a:avLst/>
          </a:prstGeom>
          <a:solidFill>
            <a:srgbClr val="0D0D0D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50EEAA-2FAA-4674-A441-1410508728B2}"/>
              </a:ext>
            </a:extLst>
          </p:cNvPr>
          <p:cNvGrpSpPr/>
          <p:nvPr/>
        </p:nvGrpSpPr>
        <p:grpSpPr>
          <a:xfrm>
            <a:off x="2667538" y="3459492"/>
            <a:ext cx="612648" cy="608520"/>
            <a:chOff x="5710144" y="3613254"/>
            <a:chExt cx="612648" cy="60852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79FD235-AD6B-404D-916D-30F084DDF3BA}"/>
                </a:ext>
              </a:extLst>
            </p:cNvPr>
            <p:cNvSpPr/>
            <p:nvPr/>
          </p:nvSpPr>
          <p:spPr bwMode="gray">
            <a:xfrm>
              <a:off x="5710144" y="3618270"/>
              <a:ext cx="612648" cy="603504"/>
            </a:xfrm>
            <a:prstGeom prst="ellipse">
              <a:avLst/>
            </a:prstGeom>
            <a:solidFill>
              <a:schemeClr val="bg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4" name="Freeform 338">
              <a:extLst>
                <a:ext uri="{FF2B5EF4-FFF2-40B4-BE49-F238E27FC236}">
                  <a16:creationId xmlns:a16="http://schemas.microsoft.com/office/drawing/2014/main" id="{400E0DF0-6070-4B7A-80D9-E9FAC0FEE96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10387" y="3613254"/>
              <a:ext cx="612162" cy="605974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52 w 512"/>
                <a:gd name="T11" fmla="*/ 384 h 512"/>
                <a:gd name="T12" fmla="*/ 341 w 512"/>
                <a:gd name="T13" fmla="*/ 394 h 512"/>
                <a:gd name="T14" fmla="*/ 330 w 512"/>
                <a:gd name="T15" fmla="*/ 384 h 512"/>
                <a:gd name="T16" fmla="*/ 330 w 512"/>
                <a:gd name="T17" fmla="*/ 359 h 512"/>
                <a:gd name="T18" fmla="*/ 256 w 512"/>
                <a:gd name="T19" fmla="*/ 384 h 512"/>
                <a:gd name="T20" fmla="*/ 128 w 512"/>
                <a:gd name="T21" fmla="*/ 256 h 512"/>
                <a:gd name="T22" fmla="*/ 138 w 512"/>
                <a:gd name="T23" fmla="*/ 245 h 512"/>
                <a:gd name="T24" fmla="*/ 149 w 512"/>
                <a:gd name="T25" fmla="*/ 256 h 512"/>
                <a:gd name="T26" fmla="*/ 256 w 512"/>
                <a:gd name="T27" fmla="*/ 362 h 512"/>
                <a:gd name="T28" fmla="*/ 320 w 512"/>
                <a:gd name="T29" fmla="*/ 341 h 512"/>
                <a:gd name="T30" fmla="*/ 288 w 512"/>
                <a:gd name="T31" fmla="*/ 341 h 512"/>
                <a:gd name="T32" fmla="*/ 277 w 512"/>
                <a:gd name="T33" fmla="*/ 330 h 512"/>
                <a:gd name="T34" fmla="*/ 288 w 512"/>
                <a:gd name="T35" fmla="*/ 320 h 512"/>
                <a:gd name="T36" fmla="*/ 341 w 512"/>
                <a:gd name="T37" fmla="*/ 320 h 512"/>
                <a:gd name="T38" fmla="*/ 352 w 512"/>
                <a:gd name="T39" fmla="*/ 330 h 512"/>
                <a:gd name="T40" fmla="*/ 352 w 512"/>
                <a:gd name="T41" fmla="*/ 384 h 512"/>
                <a:gd name="T42" fmla="*/ 205 w 512"/>
                <a:gd name="T43" fmla="*/ 248 h 512"/>
                <a:gd name="T44" fmla="*/ 221 w 512"/>
                <a:gd name="T45" fmla="*/ 248 h 512"/>
                <a:gd name="T46" fmla="*/ 245 w 512"/>
                <a:gd name="T47" fmla="*/ 273 h 512"/>
                <a:gd name="T48" fmla="*/ 301 w 512"/>
                <a:gd name="T49" fmla="*/ 216 h 512"/>
                <a:gd name="T50" fmla="*/ 317 w 512"/>
                <a:gd name="T51" fmla="*/ 216 h 512"/>
                <a:gd name="T52" fmla="*/ 317 w 512"/>
                <a:gd name="T53" fmla="*/ 231 h 512"/>
                <a:gd name="T54" fmla="*/ 253 w 512"/>
                <a:gd name="T55" fmla="*/ 295 h 512"/>
                <a:gd name="T56" fmla="*/ 245 w 512"/>
                <a:gd name="T57" fmla="*/ 298 h 512"/>
                <a:gd name="T58" fmla="*/ 237 w 512"/>
                <a:gd name="T59" fmla="*/ 295 h 512"/>
                <a:gd name="T60" fmla="*/ 205 w 512"/>
                <a:gd name="T61" fmla="*/ 263 h 512"/>
                <a:gd name="T62" fmla="*/ 205 w 512"/>
                <a:gd name="T63" fmla="*/ 248 h 512"/>
                <a:gd name="T64" fmla="*/ 373 w 512"/>
                <a:gd name="T65" fmla="*/ 266 h 512"/>
                <a:gd name="T66" fmla="*/ 362 w 512"/>
                <a:gd name="T67" fmla="*/ 256 h 512"/>
                <a:gd name="T68" fmla="*/ 256 w 512"/>
                <a:gd name="T69" fmla="*/ 149 h 512"/>
                <a:gd name="T70" fmla="*/ 192 w 512"/>
                <a:gd name="T71" fmla="*/ 170 h 512"/>
                <a:gd name="T72" fmla="*/ 224 w 512"/>
                <a:gd name="T73" fmla="*/ 170 h 512"/>
                <a:gd name="T74" fmla="*/ 234 w 512"/>
                <a:gd name="T75" fmla="*/ 181 h 512"/>
                <a:gd name="T76" fmla="*/ 224 w 512"/>
                <a:gd name="T77" fmla="*/ 192 h 512"/>
                <a:gd name="T78" fmla="*/ 170 w 512"/>
                <a:gd name="T79" fmla="*/ 192 h 512"/>
                <a:gd name="T80" fmla="*/ 160 w 512"/>
                <a:gd name="T81" fmla="*/ 181 h 512"/>
                <a:gd name="T82" fmla="*/ 160 w 512"/>
                <a:gd name="T83" fmla="*/ 128 h 512"/>
                <a:gd name="T84" fmla="*/ 170 w 512"/>
                <a:gd name="T85" fmla="*/ 117 h 512"/>
                <a:gd name="T86" fmla="*/ 181 w 512"/>
                <a:gd name="T87" fmla="*/ 128 h 512"/>
                <a:gd name="T88" fmla="*/ 181 w 512"/>
                <a:gd name="T89" fmla="*/ 152 h 512"/>
                <a:gd name="T90" fmla="*/ 256 w 512"/>
                <a:gd name="T91" fmla="*/ 128 h 512"/>
                <a:gd name="T92" fmla="*/ 384 w 512"/>
                <a:gd name="T93" fmla="*/ 256 h 512"/>
                <a:gd name="T94" fmla="*/ 373 w 512"/>
                <a:gd name="T95" fmla="*/ 26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52" y="384"/>
                  </a:moveTo>
                  <a:cubicBezTo>
                    <a:pt x="352" y="390"/>
                    <a:pt x="347" y="394"/>
                    <a:pt x="341" y="394"/>
                  </a:cubicBezTo>
                  <a:cubicBezTo>
                    <a:pt x="335" y="394"/>
                    <a:pt x="330" y="390"/>
                    <a:pt x="330" y="384"/>
                  </a:cubicBezTo>
                  <a:cubicBezTo>
                    <a:pt x="330" y="359"/>
                    <a:pt x="330" y="359"/>
                    <a:pt x="330" y="359"/>
                  </a:cubicBezTo>
                  <a:cubicBezTo>
                    <a:pt x="309" y="375"/>
                    <a:pt x="283" y="384"/>
                    <a:pt x="256" y="384"/>
                  </a:cubicBezTo>
                  <a:cubicBezTo>
                    <a:pt x="185" y="384"/>
                    <a:pt x="128" y="326"/>
                    <a:pt x="128" y="256"/>
                  </a:cubicBezTo>
                  <a:cubicBezTo>
                    <a:pt x="128" y="250"/>
                    <a:pt x="132" y="245"/>
                    <a:pt x="138" y="245"/>
                  </a:cubicBezTo>
                  <a:cubicBezTo>
                    <a:pt x="144" y="245"/>
                    <a:pt x="149" y="250"/>
                    <a:pt x="149" y="256"/>
                  </a:cubicBezTo>
                  <a:cubicBezTo>
                    <a:pt x="149" y="314"/>
                    <a:pt x="197" y="362"/>
                    <a:pt x="256" y="362"/>
                  </a:cubicBezTo>
                  <a:cubicBezTo>
                    <a:pt x="279" y="362"/>
                    <a:pt x="301" y="355"/>
                    <a:pt x="320" y="341"/>
                  </a:cubicBezTo>
                  <a:cubicBezTo>
                    <a:pt x="288" y="341"/>
                    <a:pt x="288" y="341"/>
                    <a:pt x="288" y="341"/>
                  </a:cubicBezTo>
                  <a:cubicBezTo>
                    <a:pt x="282" y="341"/>
                    <a:pt x="277" y="336"/>
                    <a:pt x="277" y="330"/>
                  </a:cubicBezTo>
                  <a:cubicBezTo>
                    <a:pt x="277" y="324"/>
                    <a:pt x="282" y="320"/>
                    <a:pt x="288" y="320"/>
                  </a:cubicBezTo>
                  <a:cubicBezTo>
                    <a:pt x="341" y="320"/>
                    <a:pt x="341" y="320"/>
                    <a:pt x="341" y="320"/>
                  </a:cubicBezTo>
                  <a:cubicBezTo>
                    <a:pt x="347" y="320"/>
                    <a:pt x="352" y="324"/>
                    <a:pt x="352" y="330"/>
                  </a:cubicBezTo>
                  <a:lnTo>
                    <a:pt x="352" y="384"/>
                  </a:lnTo>
                  <a:close/>
                  <a:moveTo>
                    <a:pt x="205" y="248"/>
                  </a:moveTo>
                  <a:cubicBezTo>
                    <a:pt x="210" y="244"/>
                    <a:pt x="216" y="244"/>
                    <a:pt x="221" y="248"/>
                  </a:cubicBezTo>
                  <a:cubicBezTo>
                    <a:pt x="245" y="273"/>
                    <a:pt x="245" y="273"/>
                    <a:pt x="245" y="273"/>
                  </a:cubicBezTo>
                  <a:cubicBezTo>
                    <a:pt x="301" y="216"/>
                    <a:pt x="301" y="216"/>
                    <a:pt x="301" y="216"/>
                  </a:cubicBezTo>
                  <a:cubicBezTo>
                    <a:pt x="306" y="212"/>
                    <a:pt x="312" y="212"/>
                    <a:pt x="317" y="216"/>
                  </a:cubicBezTo>
                  <a:cubicBezTo>
                    <a:pt x="321" y="220"/>
                    <a:pt x="321" y="227"/>
                    <a:pt x="317" y="231"/>
                  </a:cubicBezTo>
                  <a:cubicBezTo>
                    <a:pt x="253" y="295"/>
                    <a:pt x="253" y="295"/>
                    <a:pt x="253" y="295"/>
                  </a:cubicBezTo>
                  <a:cubicBezTo>
                    <a:pt x="250" y="297"/>
                    <a:pt x="248" y="298"/>
                    <a:pt x="245" y="298"/>
                  </a:cubicBezTo>
                  <a:cubicBezTo>
                    <a:pt x="242" y="298"/>
                    <a:pt x="240" y="297"/>
                    <a:pt x="237" y="295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1" y="259"/>
                    <a:pt x="201" y="252"/>
                    <a:pt x="205" y="248"/>
                  </a:cubicBezTo>
                  <a:close/>
                  <a:moveTo>
                    <a:pt x="373" y="266"/>
                  </a:moveTo>
                  <a:cubicBezTo>
                    <a:pt x="367" y="266"/>
                    <a:pt x="362" y="262"/>
                    <a:pt x="362" y="256"/>
                  </a:cubicBezTo>
                  <a:cubicBezTo>
                    <a:pt x="362" y="197"/>
                    <a:pt x="314" y="149"/>
                    <a:pt x="256" y="149"/>
                  </a:cubicBezTo>
                  <a:cubicBezTo>
                    <a:pt x="232" y="149"/>
                    <a:pt x="210" y="157"/>
                    <a:pt x="192" y="170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30" y="170"/>
                    <a:pt x="234" y="175"/>
                    <a:pt x="234" y="181"/>
                  </a:cubicBezTo>
                  <a:cubicBezTo>
                    <a:pt x="234" y="187"/>
                    <a:pt x="230" y="192"/>
                    <a:pt x="224" y="192"/>
                  </a:cubicBezTo>
                  <a:cubicBezTo>
                    <a:pt x="170" y="192"/>
                    <a:pt x="170" y="192"/>
                    <a:pt x="170" y="192"/>
                  </a:cubicBezTo>
                  <a:cubicBezTo>
                    <a:pt x="164" y="192"/>
                    <a:pt x="160" y="187"/>
                    <a:pt x="160" y="181"/>
                  </a:cubicBezTo>
                  <a:cubicBezTo>
                    <a:pt x="160" y="128"/>
                    <a:pt x="160" y="128"/>
                    <a:pt x="160" y="128"/>
                  </a:cubicBezTo>
                  <a:cubicBezTo>
                    <a:pt x="160" y="122"/>
                    <a:pt x="164" y="117"/>
                    <a:pt x="170" y="117"/>
                  </a:cubicBezTo>
                  <a:cubicBezTo>
                    <a:pt x="176" y="117"/>
                    <a:pt x="181" y="122"/>
                    <a:pt x="181" y="128"/>
                  </a:cubicBezTo>
                  <a:cubicBezTo>
                    <a:pt x="181" y="152"/>
                    <a:pt x="181" y="152"/>
                    <a:pt x="181" y="152"/>
                  </a:cubicBezTo>
                  <a:cubicBezTo>
                    <a:pt x="203" y="136"/>
                    <a:pt x="229" y="128"/>
                    <a:pt x="256" y="128"/>
                  </a:cubicBezTo>
                  <a:cubicBezTo>
                    <a:pt x="326" y="128"/>
                    <a:pt x="384" y="185"/>
                    <a:pt x="384" y="256"/>
                  </a:cubicBezTo>
                  <a:cubicBezTo>
                    <a:pt x="384" y="262"/>
                    <a:pt x="379" y="266"/>
                    <a:pt x="373" y="26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51435" tIns="25719" rIns="51435" bIns="25719" numCol="1" anchor="t" anchorCtr="0" compatLnSpc="1">
              <a:prstTxWarp prst="textNoShape">
                <a:avLst/>
              </a:prstTxWarp>
            </a:bodyPr>
            <a:lstStyle/>
            <a:p>
              <a:pPr defTabSz="514338">
                <a:defRPr/>
              </a:pPr>
              <a:endParaRPr lang="en-GB" sz="1013" kern="0" dirty="0">
                <a:solidFill>
                  <a:prstClr val="black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82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24B5D5-194B-433C-9FE2-9541634A0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60" y="1151833"/>
            <a:ext cx="9017540" cy="528656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5960933-52E3-419D-9E98-57C9BBC29566}"/>
              </a:ext>
            </a:extLst>
          </p:cNvPr>
          <p:cNvSpPr txBox="1">
            <a:spLocks/>
          </p:cNvSpPr>
          <p:nvPr/>
        </p:nvSpPr>
        <p:spPr>
          <a:xfrm>
            <a:off x="352424" y="258190"/>
            <a:ext cx="8439150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Segoe UI" panose="020B0502040204020203" pitchFamily="34" charset="0"/>
              </a:rPr>
              <a:t>Automation robots, or “bots”, have proliferated in the public sector as agencies quickly accept and leverage this new capability</a:t>
            </a:r>
          </a:p>
        </p:txBody>
      </p:sp>
    </p:spTree>
    <p:extLst>
      <p:ext uri="{BB962C8B-B14F-4D97-AF65-F5344CB8AC3E}">
        <p14:creationId xmlns:p14="http://schemas.microsoft.com/office/powerpoint/2010/main" val="105188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E988F8-6718-4E3C-AC71-D6A21A97C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70" y="1040451"/>
            <a:ext cx="8626204" cy="5272800"/>
          </a:xfrm>
          <a:prstGeom prst="rect">
            <a:avLst/>
          </a:prstGeom>
        </p:spPr>
      </p:pic>
      <p:sp>
        <p:nvSpPr>
          <p:cNvPr id="96" name="Title 1">
            <a:extLst>
              <a:ext uri="{FF2B5EF4-FFF2-40B4-BE49-F238E27FC236}">
                <a16:creationId xmlns:a16="http://schemas.microsoft.com/office/drawing/2014/main" id="{C122BB80-0B79-45AA-8320-50981B4891CC}"/>
              </a:ext>
            </a:extLst>
          </p:cNvPr>
          <p:cNvSpPr txBox="1">
            <a:spLocks/>
          </p:cNvSpPr>
          <p:nvPr/>
        </p:nvSpPr>
        <p:spPr>
          <a:xfrm>
            <a:off x="352424" y="258190"/>
            <a:ext cx="8439150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Segoe UI" panose="020B0502040204020203" pitchFamily="34" charset="0"/>
              </a:rPr>
              <a:t>There are a wide variety of agencies and process functions able to take advantage of these new digital labor sources</a:t>
            </a:r>
          </a:p>
        </p:txBody>
      </p:sp>
    </p:spTree>
    <p:extLst>
      <p:ext uri="{BB962C8B-B14F-4D97-AF65-F5344CB8AC3E}">
        <p14:creationId xmlns:p14="http://schemas.microsoft.com/office/powerpoint/2010/main" val="39680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254D-6C00-4FEF-8093-411D7F3C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2632799"/>
            <a:ext cx="7905750" cy="1592403"/>
          </a:xfrm>
        </p:spPr>
        <p:txBody>
          <a:bodyPr anchor="ctr"/>
          <a:lstStyle/>
          <a:p>
            <a:r>
              <a:rPr lang="en-US" dirty="0"/>
              <a:t>Lifecycle of a Bot Project</a:t>
            </a:r>
          </a:p>
        </p:txBody>
      </p:sp>
    </p:spTree>
    <p:extLst>
      <p:ext uri="{BB962C8B-B14F-4D97-AF65-F5344CB8AC3E}">
        <p14:creationId xmlns:p14="http://schemas.microsoft.com/office/powerpoint/2010/main" val="35695189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>
            <a:extLst>
              <a:ext uri="{FF2B5EF4-FFF2-40B4-BE49-F238E27FC236}">
                <a16:creationId xmlns:a16="http://schemas.microsoft.com/office/drawing/2014/main" id="{C122BB80-0B79-45AA-8320-50981B4891CC}"/>
              </a:ext>
            </a:extLst>
          </p:cNvPr>
          <p:cNvSpPr txBox="1">
            <a:spLocks/>
          </p:cNvSpPr>
          <p:nvPr/>
        </p:nvSpPr>
        <p:spPr>
          <a:xfrm>
            <a:off x="352424" y="258190"/>
            <a:ext cx="8439150" cy="750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Segoe UI" panose="020B0502040204020203" pitchFamily="34" charset="0"/>
              </a:rPr>
              <a:t>There are a wide variety of agencies and process functions able to take advantage of these new digital labor sources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077C0D-4BBA-4253-8847-45D85E60B12B}"/>
              </a:ext>
            </a:extLst>
          </p:cNvPr>
          <p:cNvSpPr/>
          <p:nvPr/>
        </p:nvSpPr>
        <p:spPr>
          <a:xfrm>
            <a:off x="6222130" y="1885951"/>
            <a:ext cx="1299686" cy="486853"/>
          </a:xfrm>
          <a:prstGeom prst="rect">
            <a:avLst/>
          </a:prstGeom>
          <a:solidFill>
            <a:srgbClr val="046A3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4B945A-0E1D-46C7-A019-E148A40C4576}"/>
              </a:ext>
            </a:extLst>
          </p:cNvPr>
          <p:cNvSpPr txBox="1"/>
          <p:nvPr/>
        </p:nvSpPr>
        <p:spPr>
          <a:xfrm rot="16200000">
            <a:off x="-555745" y="3058214"/>
            <a:ext cx="1843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Primary Tasks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4563A0-12DD-4DE2-9068-377E0B81FB79}"/>
              </a:ext>
            </a:extLst>
          </p:cNvPr>
          <p:cNvSpPr/>
          <p:nvPr/>
        </p:nvSpPr>
        <p:spPr>
          <a:xfrm>
            <a:off x="868754" y="1401392"/>
            <a:ext cx="848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Initiate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9528E9-5F4E-4597-A24C-4A0A304C763E}"/>
              </a:ext>
            </a:extLst>
          </p:cNvPr>
          <p:cNvSpPr/>
          <p:nvPr/>
        </p:nvSpPr>
        <p:spPr>
          <a:xfrm>
            <a:off x="2389462" y="1401392"/>
            <a:ext cx="8675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B70ECB-BA25-40C3-A653-92DB944ACC97}"/>
              </a:ext>
            </a:extLst>
          </p:cNvPr>
          <p:cNvGrpSpPr/>
          <p:nvPr/>
        </p:nvGrpSpPr>
        <p:grpSpPr>
          <a:xfrm>
            <a:off x="563414" y="1887670"/>
            <a:ext cx="8439150" cy="481779"/>
            <a:chOff x="3148718" y="1796993"/>
            <a:chExt cx="5972498" cy="333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7C7EE5-23A4-4522-B0EE-2B02870CE28F}"/>
                </a:ext>
              </a:extLst>
            </p:cNvPr>
            <p:cNvSpPr/>
            <p:nvPr/>
          </p:nvSpPr>
          <p:spPr>
            <a:xfrm>
              <a:off x="3148718" y="1796995"/>
              <a:ext cx="995573" cy="333955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2B8ECEC-3DAD-47CD-9D8A-ED02A1F5A2C0}"/>
                </a:ext>
              </a:extLst>
            </p:cNvPr>
            <p:cNvSpPr/>
            <p:nvPr/>
          </p:nvSpPr>
          <p:spPr>
            <a:xfrm>
              <a:off x="4170447" y="1796994"/>
              <a:ext cx="995573" cy="333955"/>
            </a:xfrm>
            <a:prstGeom prst="rect">
              <a:avLst/>
            </a:prstGeom>
            <a:solidFill>
              <a:srgbClr val="86BC2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2B1A79A-8E67-4BD0-AEFF-D5994D68CF25}"/>
                </a:ext>
              </a:extLst>
            </p:cNvPr>
            <p:cNvSpPr/>
            <p:nvPr/>
          </p:nvSpPr>
          <p:spPr>
            <a:xfrm>
              <a:off x="5192178" y="1796994"/>
              <a:ext cx="947710" cy="333955"/>
            </a:xfrm>
            <a:prstGeom prst="rect">
              <a:avLst/>
            </a:prstGeom>
            <a:solidFill>
              <a:srgbClr val="43B02A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1F1DA7-97DD-49BA-9A81-DCE8A27FDA84}"/>
                </a:ext>
              </a:extLst>
            </p:cNvPr>
            <p:cNvSpPr/>
            <p:nvPr/>
          </p:nvSpPr>
          <p:spPr>
            <a:xfrm>
              <a:off x="6167374" y="1796994"/>
              <a:ext cx="947710" cy="333955"/>
            </a:xfrm>
            <a:prstGeom prst="rect">
              <a:avLst/>
            </a:prstGeom>
            <a:solidFill>
              <a:srgbClr val="046A3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Pentagon 7">
              <a:extLst>
                <a:ext uri="{FF2B5EF4-FFF2-40B4-BE49-F238E27FC236}">
                  <a16:creationId xmlns:a16="http://schemas.microsoft.com/office/drawing/2014/main" id="{FD0FE715-1E6D-4E5E-843D-42705C090839}"/>
                </a:ext>
              </a:extLst>
            </p:cNvPr>
            <p:cNvSpPr/>
            <p:nvPr/>
          </p:nvSpPr>
          <p:spPr>
            <a:xfrm>
              <a:off x="8106497" y="1796993"/>
              <a:ext cx="1014719" cy="333955"/>
            </a:xfrm>
            <a:prstGeom prst="homePlate">
              <a:avLst/>
            </a:prstGeom>
            <a:solidFill>
              <a:srgbClr val="2C523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04E7E8C-85BD-4AB3-9769-1123002072C4}"/>
              </a:ext>
            </a:extLst>
          </p:cNvPr>
          <p:cNvSpPr/>
          <p:nvPr/>
        </p:nvSpPr>
        <p:spPr>
          <a:xfrm>
            <a:off x="563413" y="2512416"/>
            <a:ext cx="130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kern="0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Project Work Plan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kern="0" dirty="0"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kern="0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Automation Suitability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kern="0" dirty="0"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kern="0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Process Metrics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3F1075-CDDC-4443-A084-713A3D4768A6}"/>
              </a:ext>
            </a:extLst>
          </p:cNvPr>
          <p:cNvSpPr/>
          <p:nvPr/>
        </p:nvSpPr>
        <p:spPr>
          <a:xfrm>
            <a:off x="1955592" y="2512416"/>
            <a:ext cx="155468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Map Process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Future State Process 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Governance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Path to Scale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Process Design Documentation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11B130-05EB-46CF-8C7A-3E9A85C7833E}"/>
              </a:ext>
            </a:extLst>
          </p:cNvPr>
          <p:cNvSpPr/>
          <p:nvPr/>
        </p:nvSpPr>
        <p:spPr>
          <a:xfrm>
            <a:off x="3430237" y="2512416"/>
            <a:ext cx="13460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Build Automation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Audit Logs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Test Cases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Documentation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Training Plan</a:t>
            </a:r>
          </a:p>
          <a:p>
            <a:pPr lvl="0"/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8D6255-000E-48F9-963A-114C54A57F19}"/>
              </a:ext>
            </a:extLst>
          </p:cNvPr>
          <p:cNvSpPr/>
          <p:nvPr/>
        </p:nvSpPr>
        <p:spPr>
          <a:xfrm>
            <a:off x="4763691" y="2512416"/>
            <a:ext cx="140420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Test Solution 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Troubleshoot Errors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Deploy Changes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Refine Business Case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54057B-997F-456C-A2A3-12CE46F60700}"/>
              </a:ext>
            </a:extLst>
          </p:cNvPr>
          <p:cNvSpPr/>
          <p:nvPr/>
        </p:nvSpPr>
        <p:spPr>
          <a:xfrm>
            <a:off x="6166747" y="2499065"/>
            <a:ext cx="13806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Production Testing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Regression Testing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Implementation Plan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0AA8BD7-4588-4082-BF2D-DF26610AA00F}"/>
              </a:ext>
            </a:extLst>
          </p:cNvPr>
          <p:cNvGrpSpPr/>
          <p:nvPr/>
        </p:nvGrpSpPr>
        <p:grpSpPr>
          <a:xfrm>
            <a:off x="673584" y="5652452"/>
            <a:ext cx="8175920" cy="307777"/>
            <a:chOff x="3507533" y="3226363"/>
            <a:chExt cx="5577840" cy="25349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48774E0-748F-452E-9A44-C44877D44F6F}"/>
                </a:ext>
              </a:extLst>
            </p:cNvPr>
            <p:cNvCxnSpPr>
              <a:cxnSpLocks/>
            </p:cNvCxnSpPr>
            <p:nvPr/>
          </p:nvCxnSpPr>
          <p:spPr>
            <a:xfrm>
              <a:off x="3507533" y="3339734"/>
              <a:ext cx="5577840" cy="0"/>
            </a:xfrm>
            <a:prstGeom prst="straightConnector1">
              <a:avLst/>
            </a:prstGeom>
            <a:ln w="38100">
              <a:solidFill>
                <a:srgbClr val="046A38"/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E8B10F6-2AAF-4BAE-A9C5-DC8D7F767CB4}"/>
                </a:ext>
              </a:extLst>
            </p:cNvPr>
            <p:cNvSpPr/>
            <p:nvPr/>
          </p:nvSpPr>
          <p:spPr>
            <a:xfrm>
              <a:off x="4970573" y="3226363"/>
              <a:ext cx="3107174" cy="25349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46A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 advice, guidance and technical evaluations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7550CC-0EBB-44C5-B5E0-A5DE85A0A324}"/>
              </a:ext>
            </a:extLst>
          </p:cNvPr>
          <p:cNvGrpSpPr/>
          <p:nvPr/>
        </p:nvGrpSpPr>
        <p:grpSpPr>
          <a:xfrm>
            <a:off x="673584" y="5876868"/>
            <a:ext cx="8175920" cy="307777"/>
            <a:chOff x="3768918" y="3621969"/>
            <a:chExt cx="3468516" cy="15893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3A13B39-6290-4267-856B-C7FF5F6F49F1}"/>
                </a:ext>
              </a:extLst>
            </p:cNvPr>
            <p:cNvCxnSpPr>
              <a:cxnSpLocks/>
            </p:cNvCxnSpPr>
            <p:nvPr/>
          </p:nvCxnSpPr>
          <p:spPr>
            <a:xfrm>
              <a:off x="3768918" y="3721210"/>
              <a:ext cx="3468516" cy="0"/>
            </a:xfrm>
            <a:prstGeom prst="straightConnector1">
              <a:avLst/>
            </a:prstGeom>
            <a:ln w="38100">
              <a:solidFill>
                <a:srgbClr val="046A38"/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CB93D3C-F314-4A87-AC08-BDBEFB54845F}"/>
                </a:ext>
              </a:extLst>
            </p:cNvPr>
            <p:cNvSpPr/>
            <p:nvPr/>
          </p:nvSpPr>
          <p:spPr>
            <a:xfrm>
              <a:off x="4883870" y="3621969"/>
              <a:ext cx="989610" cy="1589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46A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Stakeholder Engagement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626E37-6496-4375-8430-C3441CA8FC40}"/>
              </a:ext>
            </a:extLst>
          </p:cNvPr>
          <p:cNvCxnSpPr>
            <a:cxnSpLocks/>
          </p:cNvCxnSpPr>
          <p:nvPr/>
        </p:nvCxnSpPr>
        <p:spPr>
          <a:xfrm>
            <a:off x="1979987" y="2443031"/>
            <a:ext cx="27132" cy="29156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5F081F1-6260-4A12-BF21-2A7621AB8691}"/>
              </a:ext>
            </a:extLst>
          </p:cNvPr>
          <p:cNvCxnSpPr>
            <a:cxnSpLocks/>
          </p:cNvCxnSpPr>
          <p:nvPr/>
        </p:nvCxnSpPr>
        <p:spPr>
          <a:xfrm>
            <a:off x="3437701" y="2443031"/>
            <a:ext cx="13126" cy="29156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D7E50C-2432-47A7-967E-C82603A8BCB6}"/>
              </a:ext>
            </a:extLst>
          </p:cNvPr>
          <p:cNvCxnSpPr>
            <a:cxnSpLocks/>
          </p:cNvCxnSpPr>
          <p:nvPr/>
        </p:nvCxnSpPr>
        <p:spPr>
          <a:xfrm>
            <a:off x="4797541" y="2443031"/>
            <a:ext cx="31239" cy="29156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D9BD7D0-4BF6-4307-967C-26C502861D98}"/>
              </a:ext>
            </a:extLst>
          </p:cNvPr>
          <p:cNvCxnSpPr>
            <a:cxnSpLocks/>
          </p:cNvCxnSpPr>
          <p:nvPr/>
        </p:nvCxnSpPr>
        <p:spPr>
          <a:xfrm>
            <a:off x="6180961" y="2421675"/>
            <a:ext cx="0" cy="29156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59AB5CE-5C53-4DC9-A3BC-D196E48AB29C}"/>
              </a:ext>
            </a:extLst>
          </p:cNvPr>
          <p:cNvGrpSpPr/>
          <p:nvPr/>
        </p:nvGrpSpPr>
        <p:grpSpPr>
          <a:xfrm>
            <a:off x="999716" y="1835258"/>
            <a:ext cx="569240" cy="569240"/>
            <a:chOff x="4119076" y="1465492"/>
            <a:chExt cx="369064" cy="36906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3E0ABD4-75F9-4EB4-BD2E-835E62ED4D36}"/>
                </a:ext>
              </a:extLst>
            </p:cNvPr>
            <p:cNvSpPr/>
            <p:nvPr/>
          </p:nvSpPr>
          <p:spPr>
            <a:xfrm>
              <a:off x="4119076" y="1465492"/>
              <a:ext cx="369064" cy="369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754">
              <a:extLst>
                <a:ext uri="{FF2B5EF4-FFF2-40B4-BE49-F238E27FC236}">
                  <a16:creationId xmlns:a16="http://schemas.microsoft.com/office/drawing/2014/main" id="{7D2BCED1-5320-4F96-86F9-8ED073631FC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119617" y="1465492"/>
              <a:ext cx="367983" cy="369064"/>
              <a:chOff x="2832" y="3277"/>
              <a:chExt cx="340" cy="341"/>
            </a:xfrm>
            <a:solidFill>
              <a:schemeClr val="tx1"/>
            </a:solidFill>
          </p:grpSpPr>
          <p:sp>
            <p:nvSpPr>
              <p:cNvPr id="47" name="Freeform 755">
                <a:extLst>
                  <a:ext uri="{FF2B5EF4-FFF2-40B4-BE49-F238E27FC236}">
                    <a16:creationId xmlns:a16="http://schemas.microsoft.com/office/drawing/2014/main" id="{FFE75BC4-65B7-47EC-8AA8-7E330C2CF9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32" y="3277"/>
                <a:ext cx="340" cy="341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Freeform 756">
                <a:extLst>
                  <a:ext uri="{FF2B5EF4-FFF2-40B4-BE49-F238E27FC236}">
                    <a16:creationId xmlns:a16="http://schemas.microsoft.com/office/drawing/2014/main" id="{AC0588BE-1EA5-40D8-9FA1-B3EAE968FE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02" y="3355"/>
                <a:ext cx="199" cy="199"/>
              </a:xfrm>
              <a:custGeom>
                <a:avLst/>
                <a:gdLst>
                  <a:gd name="T0" fmla="*/ 165 w 299"/>
                  <a:gd name="T1" fmla="*/ 29 h 299"/>
                  <a:gd name="T2" fmla="*/ 121 w 299"/>
                  <a:gd name="T3" fmla="*/ 24 h 299"/>
                  <a:gd name="T4" fmla="*/ 154 w 299"/>
                  <a:gd name="T5" fmla="*/ 1 h 299"/>
                  <a:gd name="T6" fmla="*/ 64 w 299"/>
                  <a:gd name="T7" fmla="*/ 61 h 299"/>
                  <a:gd name="T8" fmla="*/ 107 w 299"/>
                  <a:gd name="T9" fmla="*/ 31 h 299"/>
                  <a:gd name="T10" fmla="*/ 54 w 299"/>
                  <a:gd name="T11" fmla="*/ 55 h 299"/>
                  <a:gd name="T12" fmla="*/ 26 w 299"/>
                  <a:gd name="T13" fmla="*/ 56 h 299"/>
                  <a:gd name="T14" fmla="*/ 0 w 299"/>
                  <a:gd name="T15" fmla="*/ 96 h 299"/>
                  <a:gd name="T16" fmla="*/ 22 w 299"/>
                  <a:gd name="T17" fmla="*/ 91 h 299"/>
                  <a:gd name="T18" fmla="*/ 40 w 299"/>
                  <a:gd name="T19" fmla="*/ 88 h 299"/>
                  <a:gd name="T20" fmla="*/ 59 w 299"/>
                  <a:gd name="T21" fmla="*/ 109 h 299"/>
                  <a:gd name="T22" fmla="*/ 107 w 299"/>
                  <a:gd name="T23" fmla="*/ 119 h 299"/>
                  <a:gd name="T24" fmla="*/ 54 w 299"/>
                  <a:gd name="T25" fmla="*/ 95 h 299"/>
                  <a:gd name="T26" fmla="*/ 150 w 299"/>
                  <a:gd name="T27" fmla="*/ 127 h 299"/>
                  <a:gd name="T28" fmla="*/ 126 w 299"/>
                  <a:gd name="T29" fmla="*/ 139 h 299"/>
                  <a:gd name="T30" fmla="*/ 150 w 299"/>
                  <a:gd name="T31" fmla="*/ 171 h 299"/>
                  <a:gd name="T32" fmla="*/ 174 w 299"/>
                  <a:gd name="T33" fmla="*/ 139 h 299"/>
                  <a:gd name="T34" fmla="*/ 231 w 299"/>
                  <a:gd name="T35" fmla="*/ 89 h 299"/>
                  <a:gd name="T36" fmla="*/ 202 w 299"/>
                  <a:gd name="T37" fmla="*/ 125 h 299"/>
                  <a:gd name="T38" fmla="*/ 245 w 299"/>
                  <a:gd name="T39" fmla="*/ 95 h 299"/>
                  <a:gd name="T40" fmla="*/ 273 w 299"/>
                  <a:gd name="T41" fmla="*/ 56 h 299"/>
                  <a:gd name="T42" fmla="*/ 259 w 299"/>
                  <a:gd name="T43" fmla="*/ 88 h 299"/>
                  <a:gd name="T44" fmla="*/ 278 w 299"/>
                  <a:gd name="T45" fmla="*/ 91 h 299"/>
                  <a:gd name="T46" fmla="*/ 299 w 299"/>
                  <a:gd name="T47" fmla="*/ 96 h 299"/>
                  <a:gd name="T48" fmla="*/ 240 w 299"/>
                  <a:gd name="T49" fmla="*/ 41 h 299"/>
                  <a:gd name="T50" fmla="*/ 198 w 299"/>
                  <a:gd name="T51" fmla="*/ 45 h 299"/>
                  <a:gd name="T52" fmla="*/ 245 w 299"/>
                  <a:gd name="T53" fmla="*/ 55 h 299"/>
                  <a:gd name="T54" fmla="*/ 22 w 299"/>
                  <a:gd name="T55" fmla="*/ 160 h 299"/>
                  <a:gd name="T56" fmla="*/ 0 w 299"/>
                  <a:gd name="T57" fmla="*/ 128 h 299"/>
                  <a:gd name="T58" fmla="*/ 35 w 299"/>
                  <a:gd name="T59" fmla="*/ 214 h 299"/>
                  <a:gd name="T60" fmla="*/ 11 w 299"/>
                  <a:gd name="T61" fmla="*/ 181 h 299"/>
                  <a:gd name="T62" fmla="*/ 6 w 299"/>
                  <a:gd name="T63" fmla="*/ 223 h 299"/>
                  <a:gd name="T64" fmla="*/ 39 w 299"/>
                  <a:gd name="T65" fmla="*/ 229 h 299"/>
                  <a:gd name="T66" fmla="*/ 69 w 299"/>
                  <a:gd name="T67" fmla="*/ 232 h 299"/>
                  <a:gd name="T68" fmla="*/ 92 w 299"/>
                  <a:gd name="T69" fmla="*/ 269 h 299"/>
                  <a:gd name="T70" fmla="*/ 102 w 299"/>
                  <a:gd name="T71" fmla="*/ 250 h 299"/>
                  <a:gd name="T72" fmla="*/ 160 w 299"/>
                  <a:gd name="T73" fmla="*/ 203 h 299"/>
                  <a:gd name="T74" fmla="*/ 139 w 299"/>
                  <a:gd name="T75" fmla="*/ 235 h 299"/>
                  <a:gd name="T76" fmla="*/ 160 w 299"/>
                  <a:gd name="T77" fmla="*/ 271 h 299"/>
                  <a:gd name="T78" fmla="*/ 139 w 299"/>
                  <a:gd name="T79" fmla="*/ 267 h 299"/>
                  <a:gd name="T80" fmla="*/ 121 w 299"/>
                  <a:gd name="T81" fmla="*/ 273 h 299"/>
                  <a:gd name="T82" fmla="*/ 150 w 299"/>
                  <a:gd name="T83" fmla="*/ 299 h 299"/>
                  <a:gd name="T84" fmla="*/ 174 w 299"/>
                  <a:gd name="T85" fmla="*/ 289 h 299"/>
                  <a:gd name="T86" fmla="*/ 231 w 299"/>
                  <a:gd name="T87" fmla="*/ 239 h 299"/>
                  <a:gd name="T88" fmla="*/ 202 w 299"/>
                  <a:gd name="T89" fmla="*/ 274 h 299"/>
                  <a:gd name="T90" fmla="*/ 245 w 299"/>
                  <a:gd name="T91" fmla="*/ 244 h 299"/>
                  <a:gd name="T92" fmla="*/ 278 w 299"/>
                  <a:gd name="T93" fmla="*/ 203 h 299"/>
                  <a:gd name="T94" fmla="*/ 259 w 299"/>
                  <a:gd name="T95" fmla="*/ 237 h 299"/>
                  <a:gd name="T96" fmla="*/ 293 w 299"/>
                  <a:gd name="T97" fmla="*/ 234 h 299"/>
                  <a:gd name="T98" fmla="*/ 288 w 299"/>
                  <a:gd name="T99" fmla="*/ 192 h 299"/>
                  <a:gd name="T100" fmla="*/ 278 w 299"/>
                  <a:gd name="T101" fmla="*/ 171 h 299"/>
                  <a:gd name="T102" fmla="*/ 299 w 299"/>
                  <a:gd name="T103" fmla="*/ 13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9" h="299">
                    <a:moveTo>
                      <a:pt x="179" y="24"/>
                    </a:moveTo>
                    <a:cubicBezTo>
                      <a:pt x="177" y="28"/>
                      <a:pt x="173" y="30"/>
                      <a:pt x="169" y="30"/>
                    </a:cubicBezTo>
                    <a:cubicBezTo>
                      <a:pt x="168" y="30"/>
                      <a:pt x="166" y="30"/>
                      <a:pt x="165" y="29"/>
                    </a:cubicBezTo>
                    <a:cubicBezTo>
                      <a:pt x="150" y="22"/>
                      <a:pt x="150" y="22"/>
                      <a:pt x="150" y="22"/>
                    </a:cubicBezTo>
                    <a:cubicBezTo>
                      <a:pt x="135" y="29"/>
                      <a:pt x="135" y="29"/>
                      <a:pt x="135" y="29"/>
                    </a:cubicBezTo>
                    <a:cubicBezTo>
                      <a:pt x="129" y="32"/>
                      <a:pt x="123" y="29"/>
                      <a:pt x="121" y="24"/>
                    </a:cubicBezTo>
                    <a:cubicBezTo>
                      <a:pt x="118" y="19"/>
                      <a:pt x="120" y="12"/>
                      <a:pt x="126" y="10"/>
                    </a:cubicBezTo>
                    <a:cubicBezTo>
                      <a:pt x="145" y="1"/>
                      <a:pt x="145" y="1"/>
                      <a:pt x="145" y="1"/>
                    </a:cubicBezTo>
                    <a:cubicBezTo>
                      <a:pt x="148" y="0"/>
                      <a:pt x="151" y="0"/>
                      <a:pt x="154" y="1"/>
                    </a:cubicBezTo>
                    <a:cubicBezTo>
                      <a:pt x="174" y="10"/>
                      <a:pt x="174" y="10"/>
                      <a:pt x="174" y="10"/>
                    </a:cubicBezTo>
                    <a:cubicBezTo>
                      <a:pt x="179" y="12"/>
                      <a:pt x="181" y="19"/>
                      <a:pt x="179" y="24"/>
                    </a:cubicBezTo>
                    <a:close/>
                    <a:moveTo>
                      <a:pt x="64" y="61"/>
                    </a:moveTo>
                    <a:cubicBezTo>
                      <a:pt x="65" y="61"/>
                      <a:pt x="67" y="61"/>
                      <a:pt x="68" y="60"/>
                    </a:cubicBezTo>
                    <a:cubicBezTo>
                      <a:pt x="101" y="45"/>
                      <a:pt x="101" y="45"/>
                      <a:pt x="101" y="45"/>
                    </a:cubicBezTo>
                    <a:cubicBezTo>
                      <a:pt x="107" y="42"/>
                      <a:pt x="109" y="36"/>
                      <a:pt x="107" y="31"/>
                    </a:cubicBezTo>
                    <a:cubicBezTo>
                      <a:pt x="104" y="25"/>
                      <a:pt x="98" y="23"/>
                      <a:pt x="93" y="25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4" y="43"/>
                      <a:pt x="52" y="49"/>
                      <a:pt x="54" y="55"/>
                    </a:cubicBezTo>
                    <a:cubicBezTo>
                      <a:pt x="56" y="59"/>
                      <a:pt x="60" y="61"/>
                      <a:pt x="64" y="61"/>
                    </a:cubicBezTo>
                    <a:close/>
                    <a:moveTo>
                      <a:pt x="40" y="61"/>
                    </a:moveTo>
                    <a:cubicBezTo>
                      <a:pt x="38" y="56"/>
                      <a:pt x="31" y="54"/>
                      <a:pt x="26" y="56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3" y="67"/>
                      <a:pt x="0" y="71"/>
                      <a:pt x="0" y="7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2"/>
                      <a:pt x="5" y="107"/>
                      <a:pt x="11" y="107"/>
                    </a:cubicBezTo>
                    <a:cubicBezTo>
                      <a:pt x="17" y="107"/>
                      <a:pt x="22" y="102"/>
                      <a:pt x="22" y="96"/>
                    </a:cubicBezTo>
                    <a:cubicBezTo>
                      <a:pt x="22" y="91"/>
                      <a:pt x="22" y="91"/>
                      <a:pt x="22" y="91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7" y="94"/>
                      <a:pt x="29" y="94"/>
                      <a:pt x="30" y="94"/>
                    </a:cubicBezTo>
                    <a:cubicBezTo>
                      <a:pt x="34" y="94"/>
                      <a:pt x="38" y="92"/>
                      <a:pt x="40" y="88"/>
                    </a:cubicBezTo>
                    <a:cubicBezTo>
                      <a:pt x="42" y="83"/>
                      <a:pt x="41" y="78"/>
                      <a:pt x="36" y="75"/>
                    </a:cubicBezTo>
                    <a:cubicBezTo>
                      <a:pt x="41" y="72"/>
                      <a:pt x="42" y="66"/>
                      <a:pt x="40" y="61"/>
                    </a:cubicBezTo>
                    <a:close/>
                    <a:moveTo>
                      <a:pt x="59" y="109"/>
                    </a:moveTo>
                    <a:cubicBezTo>
                      <a:pt x="93" y="124"/>
                      <a:pt x="93" y="124"/>
                      <a:pt x="93" y="124"/>
                    </a:cubicBezTo>
                    <a:cubicBezTo>
                      <a:pt x="94" y="125"/>
                      <a:pt x="95" y="125"/>
                      <a:pt x="97" y="125"/>
                    </a:cubicBezTo>
                    <a:cubicBezTo>
                      <a:pt x="101" y="125"/>
                      <a:pt x="105" y="123"/>
                      <a:pt x="107" y="119"/>
                    </a:cubicBezTo>
                    <a:cubicBezTo>
                      <a:pt x="109" y="113"/>
                      <a:pt x="107" y="107"/>
                      <a:pt x="101" y="105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3" y="87"/>
                      <a:pt x="56" y="89"/>
                      <a:pt x="54" y="95"/>
                    </a:cubicBezTo>
                    <a:cubicBezTo>
                      <a:pt x="52" y="100"/>
                      <a:pt x="54" y="106"/>
                      <a:pt x="59" y="109"/>
                    </a:cubicBezTo>
                    <a:close/>
                    <a:moveTo>
                      <a:pt x="165" y="120"/>
                    </a:move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35" y="120"/>
                      <a:pt x="135" y="120"/>
                      <a:pt x="135" y="120"/>
                    </a:cubicBezTo>
                    <a:cubicBezTo>
                      <a:pt x="129" y="118"/>
                      <a:pt x="123" y="120"/>
                      <a:pt x="121" y="125"/>
                    </a:cubicBezTo>
                    <a:cubicBezTo>
                      <a:pt x="118" y="131"/>
                      <a:pt x="120" y="137"/>
                      <a:pt x="126" y="139"/>
                    </a:cubicBezTo>
                    <a:cubicBezTo>
                      <a:pt x="139" y="145"/>
                      <a:pt x="139" y="145"/>
                      <a:pt x="139" y="145"/>
                    </a:cubicBezTo>
                    <a:cubicBezTo>
                      <a:pt x="139" y="160"/>
                      <a:pt x="139" y="160"/>
                      <a:pt x="139" y="160"/>
                    </a:cubicBezTo>
                    <a:cubicBezTo>
                      <a:pt x="139" y="166"/>
                      <a:pt x="144" y="171"/>
                      <a:pt x="150" y="171"/>
                    </a:cubicBezTo>
                    <a:cubicBezTo>
                      <a:pt x="156" y="171"/>
                      <a:pt x="160" y="166"/>
                      <a:pt x="160" y="160"/>
                    </a:cubicBezTo>
                    <a:cubicBezTo>
                      <a:pt x="160" y="145"/>
                      <a:pt x="160" y="145"/>
                      <a:pt x="160" y="145"/>
                    </a:cubicBezTo>
                    <a:cubicBezTo>
                      <a:pt x="174" y="139"/>
                      <a:pt x="174" y="139"/>
                      <a:pt x="174" y="139"/>
                    </a:cubicBezTo>
                    <a:cubicBezTo>
                      <a:pt x="179" y="137"/>
                      <a:pt x="181" y="131"/>
                      <a:pt x="179" y="125"/>
                    </a:cubicBezTo>
                    <a:cubicBezTo>
                      <a:pt x="176" y="120"/>
                      <a:pt x="170" y="118"/>
                      <a:pt x="165" y="120"/>
                    </a:cubicBezTo>
                    <a:close/>
                    <a:moveTo>
                      <a:pt x="231" y="89"/>
                    </a:moveTo>
                    <a:cubicBezTo>
                      <a:pt x="198" y="105"/>
                      <a:pt x="198" y="105"/>
                      <a:pt x="198" y="105"/>
                    </a:cubicBezTo>
                    <a:cubicBezTo>
                      <a:pt x="193" y="107"/>
                      <a:pt x="190" y="113"/>
                      <a:pt x="193" y="119"/>
                    </a:cubicBezTo>
                    <a:cubicBezTo>
                      <a:pt x="194" y="123"/>
                      <a:pt x="198" y="125"/>
                      <a:pt x="202" y="125"/>
                    </a:cubicBezTo>
                    <a:cubicBezTo>
                      <a:pt x="204" y="125"/>
                      <a:pt x="205" y="125"/>
                      <a:pt x="207" y="124"/>
                    </a:cubicBezTo>
                    <a:cubicBezTo>
                      <a:pt x="240" y="109"/>
                      <a:pt x="240" y="109"/>
                      <a:pt x="240" y="109"/>
                    </a:cubicBezTo>
                    <a:cubicBezTo>
                      <a:pt x="245" y="106"/>
                      <a:pt x="248" y="100"/>
                      <a:pt x="245" y="95"/>
                    </a:cubicBezTo>
                    <a:cubicBezTo>
                      <a:pt x="243" y="89"/>
                      <a:pt x="237" y="87"/>
                      <a:pt x="231" y="89"/>
                    </a:cubicBezTo>
                    <a:close/>
                    <a:moveTo>
                      <a:pt x="293" y="65"/>
                    </a:moveTo>
                    <a:cubicBezTo>
                      <a:pt x="273" y="56"/>
                      <a:pt x="273" y="56"/>
                      <a:pt x="273" y="56"/>
                    </a:cubicBezTo>
                    <a:cubicBezTo>
                      <a:pt x="268" y="54"/>
                      <a:pt x="262" y="56"/>
                      <a:pt x="259" y="61"/>
                    </a:cubicBezTo>
                    <a:cubicBezTo>
                      <a:pt x="257" y="66"/>
                      <a:pt x="259" y="72"/>
                      <a:pt x="263" y="75"/>
                    </a:cubicBezTo>
                    <a:cubicBezTo>
                      <a:pt x="259" y="78"/>
                      <a:pt x="257" y="83"/>
                      <a:pt x="259" y="88"/>
                    </a:cubicBezTo>
                    <a:cubicBezTo>
                      <a:pt x="261" y="92"/>
                      <a:pt x="265" y="94"/>
                      <a:pt x="269" y="94"/>
                    </a:cubicBezTo>
                    <a:cubicBezTo>
                      <a:pt x="270" y="94"/>
                      <a:pt x="272" y="94"/>
                      <a:pt x="273" y="93"/>
                    </a:cubicBezTo>
                    <a:cubicBezTo>
                      <a:pt x="278" y="91"/>
                      <a:pt x="278" y="91"/>
                      <a:pt x="278" y="91"/>
                    </a:cubicBezTo>
                    <a:cubicBezTo>
                      <a:pt x="278" y="96"/>
                      <a:pt x="278" y="96"/>
                      <a:pt x="278" y="96"/>
                    </a:cubicBezTo>
                    <a:cubicBezTo>
                      <a:pt x="278" y="102"/>
                      <a:pt x="282" y="107"/>
                      <a:pt x="288" y="107"/>
                    </a:cubicBezTo>
                    <a:cubicBezTo>
                      <a:pt x="294" y="107"/>
                      <a:pt x="299" y="102"/>
                      <a:pt x="299" y="96"/>
                    </a:cubicBezTo>
                    <a:cubicBezTo>
                      <a:pt x="299" y="75"/>
                      <a:pt x="299" y="75"/>
                      <a:pt x="299" y="75"/>
                    </a:cubicBezTo>
                    <a:cubicBezTo>
                      <a:pt x="299" y="71"/>
                      <a:pt x="297" y="67"/>
                      <a:pt x="293" y="65"/>
                    </a:cubicBezTo>
                    <a:close/>
                    <a:moveTo>
                      <a:pt x="240" y="41"/>
                    </a:moveTo>
                    <a:cubicBezTo>
                      <a:pt x="207" y="25"/>
                      <a:pt x="207" y="25"/>
                      <a:pt x="207" y="25"/>
                    </a:cubicBezTo>
                    <a:cubicBezTo>
                      <a:pt x="201" y="23"/>
                      <a:pt x="195" y="25"/>
                      <a:pt x="193" y="31"/>
                    </a:cubicBezTo>
                    <a:cubicBezTo>
                      <a:pt x="190" y="36"/>
                      <a:pt x="193" y="42"/>
                      <a:pt x="198" y="45"/>
                    </a:cubicBezTo>
                    <a:cubicBezTo>
                      <a:pt x="231" y="60"/>
                      <a:pt x="231" y="60"/>
                      <a:pt x="231" y="60"/>
                    </a:cubicBezTo>
                    <a:cubicBezTo>
                      <a:pt x="233" y="61"/>
                      <a:pt x="234" y="61"/>
                      <a:pt x="236" y="61"/>
                    </a:cubicBezTo>
                    <a:cubicBezTo>
                      <a:pt x="240" y="61"/>
                      <a:pt x="244" y="59"/>
                      <a:pt x="245" y="55"/>
                    </a:cubicBezTo>
                    <a:cubicBezTo>
                      <a:pt x="248" y="49"/>
                      <a:pt x="245" y="43"/>
                      <a:pt x="240" y="41"/>
                    </a:cubicBezTo>
                    <a:close/>
                    <a:moveTo>
                      <a:pt x="11" y="171"/>
                    </a:moveTo>
                    <a:cubicBezTo>
                      <a:pt x="17" y="171"/>
                      <a:pt x="22" y="166"/>
                      <a:pt x="22" y="160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2" y="122"/>
                      <a:pt x="17" y="117"/>
                      <a:pt x="11" y="117"/>
                    </a:cubicBezTo>
                    <a:cubicBezTo>
                      <a:pt x="5" y="117"/>
                      <a:pt x="0" y="122"/>
                      <a:pt x="0" y="12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6"/>
                      <a:pt x="5" y="171"/>
                      <a:pt x="11" y="171"/>
                    </a:cubicBezTo>
                    <a:close/>
                    <a:moveTo>
                      <a:pt x="35" y="214"/>
                    </a:moveTo>
                    <a:cubicBezTo>
                      <a:pt x="22" y="207"/>
                      <a:pt x="22" y="207"/>
                      <a:pt x="22" y="207"/>
                    </a:cubicBezTo>
                    <a:cubicBezTo>
                      <a:pt x="22" y="192"/>
                      <a:pt x="22" y="192"/>
                      <a:pt x="22" y="192"/>
                    </a:cubicBezTo>
                    <a:cubicBezTo>
                      <a:pt x="22" y="186"/>
                      <a:pt x="17" y="181"/>
                      <a:pt x="11" y="181"/>
                    </a:cubicBezTo>
                    <a:cubicBezTo>
                      <a:pt x="5" y="181"/>
                      <a:pt x="0" y="186"/>
                      <a:pt x="0" y="192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0" y="217"/>
                      <a:pt x="2" y="221"/>
                      <a:pt x="6" y="223"/>
                    </a:cubicBezTo>
                    <a:cubicBezTo>
                      <a:pt x="25" y="233"/>
                      <a:pt x="25" y="233"/>
                      <a:pt x="25" y="233"/>
                    </a:cubicBezTo>
                    <a:cubicBezTo>
                      <a:pt x="26" y="234"/>
                      <a:pt x="28" y="234"/>
                      <a:pt x="30" y="234"/>
                    </a:cubicBezTo>
                    <a:cubicBezTo>
                      <a:pt x="34" y="234"/>
                      <a:pt x="37" y="232"/>
                      <a:pt x="39" y="229"/>
                    </a:cubicBezTo>
                    <a:cubicBezTo>
                      <a:pt x="42" y="223"/>
                      <a:pt x="40" y="217"/>
                      <a:pt x="35" y="214"/>
                    </a:cubicBezTo>
                    <a:close/>
                    <a:moveTo>
                      <a:pt x="102" y="250"/>
                    </a:moveTo>
                    <a:cubicBezTo>
                      <a:pt x="69" y="232"/>
                      <a:pt x="69" y="232"/>
                      <a:pt x="69" y="232"/>
                    </a:cubicBezTo>
                    <a:cubicBezTo>
                      <a:pt x="63" y="229"/>
                      <a:pt x="57" y="231"/>
                      <a:pt x="54" y="237"/>
                    </a:cubicBezTo>
                    <a:cubicBezTo>
                      <a:pt x="51" y="242"/>
                      <a:pt x="53" y="248"/>
                      <a:pt x="58" y="251"/>
                    </a:cubicBezTo>
                    <a:cubicBezTo>
                      <a:pt x="92" y="269"/>
                      <a:pt x="92" y="269"/>
                      <a:pt x="92" y="269"/>
                    </a:cubicBezTo>
                    <a:cubicBezTo>
                      <a:pt x="94" y="270"/>
                      <a:pt x="95" y="270"/>
                      <a:pt x="97" y="270"/>
                    </a:cubicBezTo>
                    <a:cubicBezTo>
                      <a:pt x="101" y="270"/>
                      <a:pt x="105" y="268"/>
                      <a:pt x="107" y="265"/>
                    </a:cubicBezTo>
                    <a:cubicBezTo>
                      <a:pt x="109" y="260"/>
                      <a:pt x="107" y="253"/>
                      <a:pt x="102" y="250"/>
                    </a:cubicBezTo>
                    <a:close/>
                    <a:moveTo>
                      <a:pt x="150" y="245"/>
                    </a:moveTo>
                    <a:cubicBezTo>
                      <a:pt x="156" y="245"/>
                      <a:pt x="160" y="241"/>
                      <a:pt x="160" y="235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197"/>
                      <a:pt x="156" y="192"/>
                      <a:pt x="150" y="192"/>
                    </a:cubicBezTo>
                    <a:cubicBezTo>
                      <a:pt x="144" y="192"/>
                      <a:pt x="139" y="197"/>
                      <a:pt x="139" y="203"/>
                    </a:cubicBezTo>
                    <a:cubicBezTo>
                      <a:pt x="139" y="235"/>
                      <a:pt x="139" y="235"/>
                      <a:pt x="139" y="235"/>
                    </a:cubicBezTo>
                    <a:cubicBezTo>
                      <a:pt x="139" y="241"/>
                      <a:pt x="144" y="245"/>
                      <a:pt x="150" y="245"/>
                    </a:cubicBezTo>
                    <a:close/>
                    <a:moveTo>
                      <a:pt x="165" y="269"/>
                    </a:moveTo>
                    <a:cubicBezTo>
                      <a:pt x="160" y="271"/>
                      <a:pt x="160" y="271"/>
                      <a:pt x="160" y="271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60" y="261"/>
                      <a:pt x="156" y="256"/>
                      <a:pt x="150" y="256"/>
                    </a:cubicBezTo>
                    <a:cubicBezTo>
                      <a:pt x="144" y="256"/>
                      <a:pt x="139" y="261"/>
                      <a:pt x="139" y="267"/>
                    </a:cubicBezTo>
                    <a:cubicBezTo>
                      <a:pt x="139" y="270"/>
                      <a:pt x="139" y="270"/>
                      <a:pt x="139" y="270"/>
                    </a:cubicBezTo>
                    <a:cubicBezTo>
                      <a:pt x="136" y="268"/>
                      <a:pt x="136" y="268"/>
                      <a:pt x="136" y="268"/>
                    </a:cubicBezTo>
                    <a:cubicBezTo>
                      <a:pt x="131" y="266"/>
                      <a:pt x="124" y="268"/>
                      <a:pt x="121" y="273"/>
                    </a:cubicBezTo>
                    <a:cubicBezTo>
                      <a:pt x="119" y="278"/>
                      <a:pt x="121" y="284"/>
                      <a:pt x="126" y="287"/>
                    </a:cubicBezTo>
                    <a:cubicBezTo>
                      <a:pt x="145" y="297"/>
                      <a:pt x="145" y="297"/>
                      <a:pt x="145" y="297"/>
                    </a:cubicBezTo>
                    <a:cubicBezTo>
                      <a:pt x="146" y="298"/>
                      <a:pt x="148" y="299"/>
                      <a:pt x="150" y="299"/>
                    </a:cubicBezTo>
                    <a:cubicBezTo>
                      <a:pt x="151" y="299"/>
                      <a:pt x="153" y="298"/>
                      <a:pt x="154" y="298"/>
                    </a:cubicBezTo>
                    <a:cubicBezTo>
                      <a:pt x="154" y="298"/>
                      <a:pt x="154" y="298"/>
                      <a:pt x="154" y="298"/>
                    </a:cubicBezTo>
                    <a:cubicBezTo>
                      <a:pt x="174" y="289"/>
                      <a:pt x="174" y="289"/>
                      <a:pt x="174" y="289"/>
                    </a:cubicBezTo>
                    <a:cubicBezTo>
                      <a:pt x="179" y="286"/>
                      <a:pt x="181" y="280"/>
                      <a:pt x="179" y="275"/>
                    </a:cubicBezTo>
                    <a:cubicBezTo>
                      <a:pt x="176" y="269"/>
                      <a:pt x="170" y="267"/>
                      <a:pt x="165" y="269"/>
                    </a:cubicBezTo>
                    <a:close/>
                    <a:moveTo>
                      <a:pt x="231" y="239"/>
                    </a:moveTo>
                    <a:cubicBezTo>
                      <a:pt x="198" y="254"/>
                      <a:pt x="198" y="254"/>
                      <a:pt x="198" y="254"/>
                    </a:cubicBezTo>
                    <a:cubicBezTo>
                      <a:pt x="193" y="256"/>
                      <a:pt x="190" y="263"/>
                      <a:pt x="193" y="268"/>
                    </a:cubicBezTo>
                    <a:cubicBezTo>
                      <a:pt x="194" y="272"/>
                      <a:pt x="198" y="274"/>
                      <a:pt x="202" y="274"/>
                    </a:cubicBezTo>
                    <a:cubicBezTo>
                      <a:pt x="204" y="274"/>
                      <a:pt x="205" y="274"/>
                      <a:pt x="207" y="273"/>
                    </a:cubicBezTo>
                    <a:cubicBezTo>
                      <a:pt x="240" y="258"/>
                      <a:pt x="240" y="258"/>
                      <a:pt x="240" y="258"/>
                    </a:cubicBezTo>
                    <a:cubicBezTo>
                      <a:pt x="245" y="256"/>
                      <a:pt x="248" y="249"/>
                      <a:pt x="245" y="244"/>
                    </a:cubicBezTo>
                    <a:cubicBezTo>
                      <a:pt x="243" y="238"/>
                      <a:pt x="237" y="236"/>
                      <a:pt x="231" y="239"/>
                    </a:cubicBezTo>
                    <a:close/>
                    <a:moveTo>
                      <a:pt x="288" y="192"/>
                    </a:moveTo>
                    <a:cubicBezTo>
                      <a:pt x="282" y="192"/>
                      <a:pt x="278" y="197"/>
                      <a:pt x="278" y="203"/>
                    </a:cubicBezTo>
                    <a:cubicBezTo>
                      <a:pt x="278" y="217"/>
                      <a:pt x="278" y="217"/>
                      <a:pt x="278" y="217"/>
                    </a:cubicBezTo>
                    <a:cubicBezTo>
                      <a:pt x="264" y="223"/>
                      <a:pt x="264" y="223"/>
                      <a:pt x="264" y="223"/>
                    </a:cubicBezTo>
                    <a:cubicBezTo>
                      <a:pt x="259" y="226"/>
                      <a:pt x="257" y="232"/>
                      <a:pt x="259" y="237"/>
                    </a:cubicBezTo>
                    <a:cubicBezTo>
                      <a:pt x="261" y="241"/>
                      <a:pt x="265" y="244"/>
                      <a:pt x="269" y="244"/>
                    </a:cubicBezTo>
                    <a:cubicBezTo>
                      <a:pt x="270" y="244"/>
                      <a:pt x="272" y="243"/>
                      <a:pt x="273" y="243"/>
                    </a:cubicBezTo>
                    <a:cubicBezTo>
                      <a:pt x="293" y="234"/>
                      <a:pt x="293" y="234"/>
                      <a:pt x="293" y="234"/>
                    </a:cubicBezTo>
                    <a:cubicBezTo>
                      <a:pt x="297" y="232"/>
                      <a:pt x="299" y="228"/>
                      <a:pt x="299" y="224"/>
                    </a:cubicBezTo>
                    <a:cubicBezTo>
                      <a:pt x="299" y="203"/>
                      <a:pt x="299" y="203"/>
                      <a:pt x="299" y="203"/>
                    </a:cubicBezTo>
                    <a:cubicBezTo>
                      <a:pt x="299" y="197"/>
                      <a:pt x="294" y="192"/>
                      <a:pt x="288" y="192"/>
                    </a:cubicBezTo>
                    <a:close/>
                    <a:moveTo>
                      <a:pt x="288" y="128"/>
                    </a:moveTo>
                    <a:cubicBezTo>
                      <a:pt x="282" y="128"/>
                      <a:pt x="278" y="133"/>
                      <a:pt x="278" y="139"/>
                    </a:cubicBezTo>
                    <a:cubicBezTo>
                      <a:pt x="278" y="171"/>
                      <a:pt x="278" y="171"/>
                      <a:pt x="278" y="171"/>
                    </a:cubicBezTo>
                    <a:cubicBezTo>
                      <a:pt x="278" y="177"/>
                      <a:pt x="282" y="181"/>
                      <a:pt x="288" y="181"/>
                    </a:cubicBezTo>
                    <a:cubicBezTo>
                      <a:pt x="294" y="181"/>
                      <a:pt x="299" y="177"/>
                      <a:pt x="299" y="171"/>
                    </a:cubicBezTo>
                    <a:cubicBezTo>
                      <a:pt x="299" y="139"/>
                      <a:pt x="299" y="139"/>
                      <a:pt x="299" y="139"/>
                    </a:cubicBezTo>
                    <a:cubicBezTo>
                      <a:pt x="299" y="133"/>
                      <a:pt x="294" y="128"/>
                      <a:pt x="288" y="1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1C32B28F-36EA-41A0-99DF-A0519B4532E8}"/>
              </a:ext>
            </a:extLst>
          </p:cNvPr>
          <p:cNvSpPr/>
          <p:nvPr/>
        </p:nvSpPr>
        <p:spPr>
          <a:xfrm>
            <a:off x="3787512" y="1401392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6581A7-07E4-4679-98ED-A75EAE491188}"/>
              </a:ext>
            </a:extLst>
          </p:cNvPr>
          <p:cNvSpPr/>
          <p:nvPr/>
        </p:nvSpPr>
        <p:spPr>
          <a:xfrm>
            <a:off x="5364674" y="1404511"/>
            <a:ext cx="590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4057937-B081-4832-BE53-86A2D505148D}"/>
              </a:ext>
            </a:extLst>
          </p:cNvPr>
          <p:cNvSpPr/>
          <p:nvPr/>
        </p:nvSpPr>
        <p:spPr>
          <a:xfrm>
            <a:off x="7991583" y="1402419"/>
            <a:ext cx="9605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Operate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C1BC7AC-D6CC-4523-B941-E2A000F63A7D}"/>
              </a:ext>
            </a:extLst>
          </p:cNvPr>
          <p:cNvGrpSpPr/>
          <p:nvPr/>
        </p:nvGrpSpPr>
        <p:grpSpPr>
          <a:xfrm>
            <a:off x="2533988" y="1835258"/>
            <a:ext cx="567571" cy="567571"/>
            <a:chOff x="4939436" y="1428613"/>
            <a:chExt cx="367982" cy="36798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FF75D11-372C-4B8D-A615-F64A56F1F497}"/>
                </a:ext>
              </a:extLst>
            </p:cNvPr>
            <p:cNvSpPr/>
            <p:nvPr/>
          </p:nvSpPr>
          <p:spPr>
            <a:xfrm>
              <a:off x="4946647" y="1435824"/>
              <a:ext cx="353561" cy="3535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F88CFE4-3DB4-4DE0-8D1C-8570B3005ECE}"/>
                </a:ext>
              </a:extLst>
            </p:cNvPr>
            <p:cNvGrpSpPr/>
            <p:nvPr/>
          </p:nvGrpSpPr>
          <p:grpSpPr>
            <a:xfrm>
              <a:off x="4939436" y="1428613"/>
              <a:ext cx="367982" cy="367982"/>
              <a:chOff x="955526" y="1919288"/>
              <a:chExt cx="367982" cy="367982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95D52FE-CE67-45BA-A713-37A003189BE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33016" y="2004744"/>
                <a:ext cx="207211" cy="219018"/>
                <a:chOff x="11280776" y="3148013"/>
                <a:chExt cx="557213" cy="588962"/>
              </a:xfrm>
              <a:solidFill>
                <a:srgbClr val="000000"/>
              </a:solidFill>
            </p:grpSpPr>
            <p:sp>
              <p:nvSpPr>
                <p:cNvPr id="57" name="Freeform 532">
                  <a:extLst>
                    <a:ext uri="{FF2B5EF4-FFF2-40B4-BE49-F238E27FC236}">
                      <a16:creationId xmlns:a16="http://schemas.microsoft.com/office/drawing/2014/main" id="{BEB43AE4-5D6C-44AD-A786-ADAB3CC48F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280776" y="3148013"/>
                  <a:ext cx="557213" cy="588962"/>
                </a:xfrm>
                <a:custGeom>
                  <a:avLst/>
                  <a:gdLst>
                    <a:gd name="T0" fmla="*/ 222 w 225"/>
                    <a:gd name="T1" fmla="*/ 12 h 238"/>
                    <a:gd name="T2" fmla="*/ 174 w 225"/>
                    <a:gd name="T3" fmla="*/ 1 h 238"/>
                    <a:gd name="T4" fmla="*/ 171 w 225"/>
                    <a:gd name="T5" fmla="*/ 1 h 238"/>
                    <a:gd name="T6" fmla="*/ 114 w 225"/>
                    <a:gd name="T7" fmla="*/ 27 h 238"/>
                    <a:gd name="T8" fmla="*/ 61 w 225"/>
                    <a:gd name="T9" fmla="*/ 5 h 238"/>
                    <a:gd name="T10" fmla="*/ 58 w 225"/>
                    <a:gd name="T11" fmla="*/ 5 h 238"/>
                    <a:gd name="T12" fmla="*/ 3 w 225"/>
                    <a:gd name="T13" fmla="*/ 27 h 238"/>
                    <a:gd name="T14" fmla="*/ 0 w 225"/>
                    <a:gd name="T15" fmla="*/ 31 h 238"/>
                    <a:gd name="T16" fmla="*/ 0 w 225"/>
                    <a:gd name="T17" fmla="*/ 182 h 238"/>
                    <a:gd name="T18" fmla="*/ 2 w 225"/>
                    <a:gd name="T19" fmla="*/ 186 h 238"/>
                    <a:gd name="T20" fmla="*/ 6 w 225"/>
                    <a:gd name="T21" fmla="*/ 187 h 238"/>
                    <a:gd name="T22" fmla="*/ 60 w 225"/>
                    <a:gd name="T23" fmla="*/ 166 h 238"/>
                    <a:gd name="T24" fmla="*/ 112 w 225"/>
                    <a:gd name="T25" fmla="*/ 188 h 238"/>
                    <a:gd name="T26" fmla="*/ 114 w 225"/>
                    <a:gd name="T27" fmla="*/ 188 h 238"/>
                    <a:gd name="T28" fmla="*/ 116 w 225"/>
                    <a:gd name="T29" fmla="*/ 188 h 238"/>
                    <a:gd name="T30" fmla="*/ 124 w 225"/>
                    <a:gd name="T31" fmla="*/ 184 h 238"/>
                    <a:gd name="T32" fmla="*/ 154 w 225"/>
                    <a:gd name="T33" fmla="*/ 236 h 238"/>
                    <a:gd name="T34" fmla="*/ 158 w 225"/>
                    <a:gd name="T35" fmla="*/ 238 h 238"/>
                    <a:gd name="T36" fmla="*/ 162 w 225"/>
                    <a:gd name="T37" fmla="*/ 236 h 238"/>
                    <a:gd name="T38" fmla="*/ 199 w 225"/>
                    <a:gd name="T39" fmla="*/ 168 h 238"/>
                    <a:gd name="T40" fmla="*/ 220 w 225"/>
                    <a:gd name="T41" fmla="*/ 172 h 238"/>
                    <a:gd name="T42" fmla="*/ 224 w 225"/>
                    <a:gd name="T43" fmla="*/ 171 h 238"/>
                    <a:gd name="T44" fmla="*/ 225 w 225"/>
                    <a:gd name="T45" fmla="*/ 168 h 238"/>
                    <a:gd name="T46" fmla="*/ 225 w 225"/>
                    <a:gd name="T47" fmla="*/ 16 h 238"/>
                    <a:gd name="T48" fmla="*/ 222 w 225"/>
                    <a:gd name="T49" fmla="*/ 12 h 238"/>
                    <a:gd name="T50" fmla="*/ 158 w 225"/>
                    <a:gd name="T51" fmla="*/ 224 h 238"/>
                    <a:gd name="T52" fmla="*/ 119 w 225"/>
                    <a:gd name="T53" fmla="*/ 144 h 238"/>
                    <a:gd name="T54" fmla="*/ 158 w 225"/>
                    <a:gd name="T55" fmla="*/ 106 h 238"/>
                    <a:gd name="T56" fmla="*/ 196 w 225"/>
                    <a:gd name="T57" fmla="*/ 144 h 238"/>
                    <a:gd name="T58" fmla="*/ 158 w 225"/>
                    <a:gd name="T59" fmla="*/ 224 h 238"/>
                    <a:gd name="T60" fmla="*/ 216 w 225"/>
                    <a:gd name="T61" fmla="*/ 162 h 238"/>
                    <a:gd name="T62" fmla="*/ 202 w 225"/>
                    <a:gd name="T63" fmla="*/ 159 h 238"/>
                    <a:gd name="T64" fmla="*/ 205 w 225"/>
                    <a:gd name="T65" fmla="*/ 144 h 238"/>
                    <a:gd name="T66" fmla="*/ 158 w 225"/>
                    <a:gd name="T67" fmla="*/ 96 h 238"/>
                    <a:gd name="T68" fmla="*/ 110 w 225"/>
                    <a:gd name="T69" fmla="*/ 144 h 238"/>
                    <a:gd name="T70" fmla="*/ 120 w 225"/>
                    <a:gd name="T71" fmla="*/ 176 h 238"/>
                    <a:gd name="T72" fmla="*/ 114 w 225"/>
                    <a:gd name="T73" fmla="*/ 178 h 238"/>
                    <a:gd name="T74" fmla="*/ 61 w 225"/>
                    <a:gd name="T75" fmla="*/ 157 h 238"/>
                    <a:gd name="T76" fmla="*/ 60 w 225"/>
                    <a:gd name="T77" fmla="*/ 156 h 238"/>
                    <a:gd name="T78" fmla="*/ 58 w 225"/>
                    <a:gd name="T79" fmla="*/ 156 h 238"/>
                    <a:gd name="T80" fmla="*/ 9 w 225"/>
                    <a:gd name="T81" fmla="*/ 175 h 238"/>
                    <a:gd name="T82" fmla="*/ 9 w 225"/>
                    <a:gd name="T83" fmla="*/ 34 h 238"/>
                    <a:gd name="T84" fmla="*/ 60 w 225"/>
                    <a:gd name="T85" fmla="*/ 15 h 238"/>
                    <a:gd name="T86" fmla="*/ 112 w 225"/>
                    <a:gd name="T87" fmla="*/ 37 h 238"/>
                    <a:gd name="T88" fmla="*/ 116 w 225"/>
                    <a:gd name="T89" fmla="*/ 37 h 238"/>
                    <a:gd name="T90" fmla="*/ 174 w 225"/>
                    <a:gd name="T91" fmla="*/ 10 h 238"/>
                    <a:gd name="T92" fmla="*/ 216 w 225"/>
                    <a:gd name="T93" fmla="*/ 20 h 238"/>
                    <a:gd name="T94" fmla="*/ 216 w 225"/>
                    <a:gd name="T95" fmla="*/ 162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25" h="238">
                      <a:moveTo>
                        <a:pt x="222" y="12"/>
                      </a:moveTo>
                      <a:cubicBezTo>
                        <a:pt x="174" y="1"/>
                        <a:pt x="174" y="1"/>
                        <a:pt x="174" y="1"/>
                      </a:cubicBezTo>
                      <a:cubicBezTo>
                        <a:pt x="173" y="0"/>
                        <a:pt x="172" y="0"/>
                        <a:pt x="171" y="1"/>
                      </a:cubicBezTo>
                      <a:cubicBezTo>
                        <a:pt x="114" y="27"/>
                        <a:pt x="114" y="27"/>
                        <a:pt x="114" y="27"/>
                      </a:cubicBezTo>
                      <a:cubicBezTo>
                        <a:pt x="61" y="5"/>
                        <a:pt x="61" y="5"/>
                        <a:pt x="61" y="5"/>
                      </a:cubicBezTo>
                      <a:cubicBezTo>
                        <a:pt x="60" y="5"/>
                        <a:pt x="59" y="5"/>
                        <a:pt x="58" y="5"/>
                      </a:cubicBezTo>
                      <a:cubicBezTo>
                        <a:pt x="3" y="27"/>
                        <a:pt x="3" y="27"/>
                        <a:pt x="3" y="27"/>
                      </a:cubicBezTo>
                      <a:cubicBezTo>
                        <a:pt x="1" y="27"/>
                        <a:pt x="0" y="29"/>
                        <a:pt x="0" y="31"/>
                      </a:cubicBezTo>
                      <a:cubicBezTo>
                        <a:pt x="0" y="182"/>
                        <a:pt x="0" y="182"/>
                        <a:pt x="0" y="182"/>
                      </a:cubicBezTo>
                      <a:cubicBezTo>
                        <a:pt x="0" y="184"/>
                        <a:pt x="0" y="185"/>
                        <a:pt x="2" y="186"/>
                      </a:cubicBezTo>
                      <a:cubicBezTo>
                        <a:pt x="3" y="187"/>
                        <a:pt x="5" y="187"/>
                        <a:pt x="6" y="187"/>
                      </a:cubicBezTo>
                      <a:cubicBezTo>
                        <a:pt x="60" y="166"/>
                        <a:pt x="60" y="166"/>
                        <a:pt x="60" y="166"/>
                      </a:cubicBezTo>
                      <a:cubicBezTo>
                        <a:pt x="112" y="188"/>
                        <a:pt x="112" y="188"/>
                        <a:pt x="112" y="188"/>
                      </a:cubicBezTo>
                      <a:cubicBezTo>
                        <a:pt x="113" y="188"/>
                        <a:pt x="113" y="188"/>
                        <a:pt x="114" y="188"/>
                      </a:cubicBezTo>
                      <a:cubicBezTo>
                        <a:pt x="115" y="188"/>
                        <a:pt x="115" y="188"/>
                        <a:pt x="116" y="188"/>
                      </a:cubicBezTo>
                      <a:cubicBezTo>
                        <a:pt x="124" y="184"/>
                        <a:pt x="124" y="184"/>
                        <a:pt x="124" y="184"/>
                      </a:cubicBezTo>
                      <a:cubicBezTo>
                        <a:pt x="136" y="208"/>
                        <a:pt x="151" y="232"/>
                        <a:pt x="154" y="236"/>
                      </a:cubicBezTo>
                      <a:cubicBezTo>
                        <a:pt x="154" y="237"/>
                        <a:pt x="156" y="238"/>
                        <a:pt x="158" y="238"/>
                      </a:cubicBezTo>
                      <a:cubicBezTo>
                        <a:pt x="159" y="238"/>
                        <a:pt x="161" y="237"/>
                        <a:pt x="162" y="236"/>
                      </a:cubicBezTo>
                      <a:cubicBezTo>
                        <a:pt x="165" y="231"/>
                        <a:pt x="188" y="195"/>
                        <a:pt x="199" y="168"/>
                      </a:cubicBezTo>
                      <a:cubicBezTo>
                        <a:pt x="220" y="172"/>
                        <a:pt x="220" y="172"/>
                        <a:pt x="220" y="172"/>
                      </a:cubicBezTo>
                      <a:cubicBezTo>
                        <a:pt x="221" y="173"/>
                        <a:pt x="222" y="172"/>
                        <a:pt x="224" y="171"/>
                      </a:cubicBezTo>
                      <a:cubicBezTo>
                        <a:pt x="225" y="170"/>
                        <a:pt x="225" y="169"/>
                        <a:pt x="225" y="168"/>
                      </a:cubicBezTo>
                      <a:cubicBezTo>
                        <a:pt x="225" y="16"/>
                        <a:pt x="225" y="16"/>
                        <a:pt x="225" y="16"/>
                      </a:cubicBezTo>
                      <a:cubicBezTo>
                        <a:pt x="225" y="14"/>
                        <a:pt x="224" y="12"/>
                        <a:pt x="222" y="12"/>
                      </a:cubicBezTo>
                      <a:close/>
                      <a:moveTo>
                        <a:pt x="158" y="224"/>
                      </a:moveTo>
                      <a:cubicBezTo>
                        <a:pt x="144" y="203"/>
                        <a:pt x="119" y="160"/>
                        <a:pt x="119" y="144"/>
                      </a:cubicBezTo>
                      <a:cubicBezTo>
                        <a:pt x="119" y="123"/>
                        <a:pt x="136" y="106"/>
                        <a:pt x="158" y="106"/>
                      </a:cubicBezTo>
                      <a:cubicBezTo>
                        <a:pt x="179" y="106"/>
                        <a:pt x="196" y="123"/>
                        <a:pt x="196" y="144"/>
                      </a:cubicBezTo>
                      <a:cubicBezTo>
                        <a:pt x="196" y="160"/>
                        <a:pt x="171" y="203"/>
                        <a:pt x="158" y="224"/>
                      </a:cubicBezTo>
                      <a:close/>
                      <a:moveTo>
                        <a:pt x="216" y="162"/>
                      </a:moveTo>
                      <a:cubicBezTo>
                        <a:pt x="202" y="159"/>
                        <a:pt x="202" y="159"/>
                        <a:pt x="202" y="159"/>
                      </a:cubicBezTo>
                      <a:cubicBezTo>
                        <a:pt x="204" y="153"/>
                        <a:pt x="205" y="148"/>
                        <a:pt x="205" y="144"/>
                      </a:cubicBezTo>
                      <a:cubicBezTo>
                        <a:pt x="205" y="117"/>
                        <a:pt x="184" y="96"/>
                        <a:pt x="158" y="96"/>
                      </a:cubicBezTo>
                      <a:cubicBezTo>
                        <a:pt x="131" y="96"/>
                        <a:pt x="110" y="117"/>
                        <a:pt x="110" y="144"/>
                      </a:cubicBezTo>
                      <a:cubicBezTo>
                        <a:pt x="110" y="152"/>
                        <a:pt x="114" y="163"/>
                        <a:pt x="120" y="176"/>
                      </a:cubicBezTo>
                      <a:cubicBezTo>
                        <a:pt x="114" y="178"/>
                        <a:pt x="114" y="178"/>
                        <a:pt x="114" y="178"/>
                      </a:cubicBezTo>
                      <a:cubicBezTo>
                        <a:pt x="61" y="157"/>
                        <a:pt x="61" y="157"/>
                        <a:pt x="61" y="157"/>
                      </a:cubicBezTo>
                      <a:cubicBezTo>
                        <a:pt x="61" y="156"/>
                        <a:pt x="60" y="156"/>
                        <a:pt x="60" y="156"/>
                      </a:cubicBezTo>
                      <a:cubicBezTo>
                        <a:pt x="59" y="156"/>
                        <a:pt x="58" y="156"/>
                        <a:pt x="58" y="156"/>
                      </a:cubicBezTo>
                      <a:cubicBezTo>
                        <a:pt x="9" y="175"/>
                        <a:pt x="9" y="175"/>
                        <a:pt x="9" y="175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60" y="15"/>
                        <a:pt x="60" y="15"/>
                        <a:pt x="60" y="15"/>
                      </a:cubicBezTo>
                      <a:cubicBezTo>
                        <a:pt x="112" y="37"/>
                        <a:pt x="112" y="37"/>
                        <a:pt x="112" y="37"/>
                      </a:cubicBezTo>
                      <a:cubicBezTo>
                        <a:pt x="113" y="37"/>
                        <a:pt x="115" y="37"/>
                        <a:pt x="116" y="37"/>
                      </a:cubicBezTo>
                      <a:cubicBezTo>
                        <a:pt x="174" y="10"/>
                        <a:pt x="174" y="10"/>
                        <a:pt x="174" y="10"/>
                      </a:cubicBezTo>
                      <a:cubicBezTo>
                        <a:pt x="216" y="20"/>
                        <a:pt x="216" y="20"/>
                        <a:pt x="216" y="20"/>
                      </a:cubicBezTo>
                      <a:lnTo>
                        <a:pt x="216" y="1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533">
                  <a:extLst>
                    <a:ext uri="{FF2B5EF4-FFF2-40B4-BE49-F238E27FC236}">
                      <a16:creationId xmlns:a16="http://schemas.microsoft.com/office/drawing/2014/main" id="{BA0D1A90-2C5E-4918-8C5F-D244EFFF48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17301" y="3232150"/>
                  <a:ext cx="22225" cy="260350"/>
                </a:xfrm>
                <a:custGeom>
                  <a:avLst/>
                  <a:gdLst>
                    <a:gd name="T0" fmla="*/ 5 w 9"/>
                    <a:gd name="T1" fmla="*/ 0 h 105"/>
                    <a:gd name="T2" fmla="*/ 0 w 9"/>
                    <a:gd name="T3" fmla="*/ 5 h 105"/>
                    <a:gd name="T4" fmla="*/ 0 w 9"/>
                    <a:gd name="T5" fmla="*/ 101 h 105"/>
                    <a:gd name="T6" fmla="*/ 5 w 9"/>
                    <a:gd name="T7" fmla="*/ 105 h 105"/>
                    <a:gd name="T8" fmla="*/ 9 w 9"/>
                    <a:gd name="T9" fmla="*/ 101 h 105"/>
                    <a:gd name="T10" fmla="*/ 9 w 9"/>
                    <a:gd name="T11" fmla="*/ 5 h 105"/>
                    <a:gd name="T12" fmla="*/ 5 w 9"/>
                    <a:gd name="T13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105">
                      <a:moveTo>
                        <a:pt x="5" y="0"/>
                      </a:move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101"/>
                        <a:pt x="0" y="101"/>
                        <a:pt x="0" y="101"/>
                      </a:cubicBezTo>
                      <a:cubicBezTo>
                        <a:pt x="0" y="103"/>
                        <a:pt x="2" y="105"/>
                        <a:pt x="5" y="105"/>
                      </a:cubicBezTo>
                      <a:cubicBezTo>
                        <a:pt x="7" y="105"/>
                        <a:pt x="9" y="103"/>
                        <a:pt x="9" y="101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2"/>
                        <a:pt x="7" y="0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Freeform 534">
                  <a:extLst>
                    <a:ext uri="{FF2B5EF4-FFF2-40B4-BE49-F238E27FC236}">
                      <a16:creationId xmlns:a16="http://schemas.microsoft.com/office/drawing/2014/main" id="{39B0F6A8-7A55-4FD9-A2B2-2738EFD645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50651" y="3276600"/>
                  <a:ext cx="25400" cy="115887"/>
                </a:xfrm>
                <a:custGeom>
                  <a:avLst/>
                  <a:gdLst>
                    <a:gd name="T0" fmla="*/ 5 w 10"/>
                    <a:gd name="T1" fmla="*/ 0 h 47"/>
                    <a:gd name="T2" fmla="*/ 0 w 10"/>
                    <a:gd name="T3" fmla="*/ 5 h 47"/>
                    <a:gd name="T4" fmla="*/ 0 w 10"/>
                    <a:gd name="T5" fmla="*/ 42 h 47"/>
                    <a:gd name="T6" fmla="*/ 5 w 10"/>
                    <a:gd name="T7" fmla="*/ 47 h 47"/>
                    <a:gd name="T8" fmla="*/ 10 w 10"/>
                    <a:gd name="T9" fmla="*/ 42 h 47"/>
                    <a:gd name="T10" fmla="*/ 10 w 10"/>
                    <a:gd name="T11" fmla="*/ 5 h 47"/>
                    <a:gd name="T12" fmla="*/ 5 w 10"/>
                    <a:gd name="T13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47">
                      <a:moveTo>
                        <a:pt x="5" y="0"/>
                      </a:moveTo>
                      <a:cubicBezTo>
                        <a:pt x="2" y="0"/>
                        <a:pt x="0" y="3"/>
                        <a:pt x="0" y="5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0" y="44"/>
                        <a:pt x="2" y="47"/>
                        <a:pt x="5" y="47"/>
                      </a:cubicBezTo>
                      <a:cubicBezTo>
                        <a:pt x="8" y="47"/>
                        <a:pt x="10" y="44"/>
                        <a:pt x="10" y="42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3"/>
                        <a:pt x="8" y="0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0" name="Freeform 535">
                  <a:extLst>
                    <a:ext uri="{FF2B5EF4-FFF2-40B4-BE49-F238E27FC236}">
                      <a16:creationId xmlns:a16="http://schemas.microsoft.com/office/drawing/2014/main" id="{588F5CC8-EBEC-42A0-954F-80C67A9CF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99876" y="3214688"/>
                  <a:ext cx="25400" cy="142875"/>
                </a:xfrm>
                <a:custGeom>
                  <a:avLst/>
                  <a:gdLst>
                    <a:gd name="T0" fmla="*/ 0 w 10"/>
                    <a:gd name="T1" fmla="*/ 5 h 58"/>
                    <a:gd name="T2" fmla="*/ 0 w 10"/>
                    <a:gd name="T3" fmla="*/ 53 h 58"/>
                    <a:gd name="T4" fmla="*/ 5 w 10"/>
                    <a:gd name="T5" fmla="*/ 58 h 58"/>
                    <a:gd name="T6" fmla="*/ 10 w 10"/>
                    <a:gd name="T7" fmla="*/ 53 h 58"/>
                    <a:gd name="T8" fmla="*/ 10 w 10"/>
                    <a:gd name="T9" fmla="*/ 5 h 58"/>
                    <a:gd name="T10" fmla="*/ 5 w 10"/>
                    <a:gd name="T11" fmla="*/ 0 h 58"/>
                    <a:gd name="T12" fmla="*/ 0 w 10"/>
                    <a:gd name="T13" fmla="*/ 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58">
                      <a:moveTo>
                        <a:pt x="0" y="5"/>
                      </a:move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6"/>
                        <a:pt x="2" y="58"/>
                        <a:pt x="5" y="58"/>
                      </a:cubicBezTo>
                      <a:cubicBezTo>
                        <a:pt x="8" y="58"/>
                        <a:pt x="10" y="56"/>
                        <a:pt x="10" y="53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" name="Freeform 536">
                  <a:extLst>
                    <a:ext uri="{FF2B5EF4-FFF2-40B4-BE49-F238E27FC236}">
                      <a16:creationId xmlns:a16="http://schemas.microsoft.com/office/drawing/2014/main" id="{EC80FDD4-DEBC-4336-BCB4-7677CE6A2F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628438" y="3444875"/>
                  <a:ext cx="85725" cy="88900"/>
                </a:xfrm>
                <a:custGeom>
                  <a:avLst/>
                  <a:gdLst>
                    <a:gd name="T0" fmla="*/ 18 w 35"/>
                    <a:gd name="T1" fmla="*/ 0 h 36"/>
                    <a:gd name="T2" fmla="*/ 0 w 35"/>
                    <a:gd name="T3" fmla="*/ 18 h 36"/>
                    <a:gd name="T4" fmla="*/ 18 w 35"/>
                    <a:gd name="T5" fmla="*/ 36 h 36"/>
                    <a:gd name="T6" fmla="*/ 35 w 35"/>
                    <a:gd name="T7" fmla="*/ 18 h 36"/>
                    <a:gd name="T8" fmla="*/ 18 w 35"/>
                    <a:gd name="T9" fmla="*/ 0 h 36"/>
                    <a:gd name="T10" fmla="*/ 18 w 35"/>
                    <a:gd name="T11" fmla="*/ 27 h 36"/>
                    <a:gd name="T12" fmla="*/ 9 w 35"/>
                    <a:gd name="T13" fmla="*/ 18 h 36"/>
                    <a:gd name="T14" fmla="*/ 18 w 35"/>
                    <a:gd name="T15" fmla="*/ 10 h 36"/>
                    <a:gd name="T16" fmla="*/ 26 w 35"/>
                    <a:gd name="T17" fmla="*/ 18 h 36"/>
                    <a:gd name="T18" fmla="*/ 18 w 35"/>
                    <a:gd name="T19" fmla="*/ 27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" h="36">
                      <a:moveTo>
                        <a:pt x="18" y="0"/>
                      </a:move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8"/>
                        <a:pt x="8" y="36"/>
                        <a:pt x="18" y="36"/>
                      </a:cubicBezTo>
                      <a:cubicBezTo>
                        <a:pt x="27" y="36"/>
                        <a:pt x="35" y="28"/>
                        <a:pt x="35" y="18"/>
                      </a:cubicBezTo>
                      <a:cubicBezTo>
                        <a:pt x="35" y="8"/>
                        <a:pt x="27" y="0"/>
                        <a:pt x="18" y="0"/>
                      </a:cubicBezTo>
                      <a:close/>
                      <a:moveTo>
                        <a:pt x="18" y="27"/>
                      </a:moveTo>
                      <a:cubicBezTo>
                        <a:pt x="13" y="27"/>
                        <a:pt x="9" y="23"/>
                        <a:pt x="9" y="18"/>
                      </a:cubicBezTo>
                      <a:cubicBezTo>
                        <a:pt x="9" y="14"/>
                        <a:pt x="13" y="10"/>
                        <a:pt x="18" y="10"/>
                      </a:cubicBezTo>
                      <a:cubicBezTo>
                        <a:pt x="22" y="10"/>
                        <a:pt x="26" y="14"/>
                        <a:pt x="26" y="18"/>
                      </a:cubicBezTo>
                      <a:cubicBezTo>
                        <a:pt x="26" y="23"/>
                        <a:pt x="22" y="27"/>
                        <a:pt x="18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6" name="Freeform 903">
                <a:extLst>
                  <a:ext uri="{FF2B5EF4-FFF2-40B4-BE49-F238E27FC236}">
                    <a16:creationId xmlns:a16="http://schemas.microsoft.com/office/drawing/2014/main" id="{3941759F-49A2-4996-95BE-052C4928F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55526" y="1919288"/>
                <a:ext cx="367982" cy="367982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solidFill>
                <a:srgbClr val="31313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endParaRP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35BB680-E651-42D1-B703-7DA0EB738D51}"/>
              </a:ext>
            </a:extLst>
          </p:cNvPr>
          <p:cNvGrpSpPr/>
          <p:nvPr/>
        </p:nvGrpSpPr>
        <p:grpSpPr>
          <a:xfrm>
            <a:off x="3970526" y="1835258"/>
            <a:ext cx="567571" cy="567571"/>
            <a:chOff x="5813985" y="1428684"/>
            <a:chExt cx="367982" cy="36798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CA584F4-8C0A-4345-AFB5-FB87770CBEC3}"/>
                </a:ext>
              </a:extLst>
            </p:cNvPr>
            <p:cNvSpPr/>
            <p:nvPr/>
          </p:nvSpPr>
          <p:spPr>
            <a:xfrm>
              <a:off x="5824801" y="1439500"/>
              <a:ext cx="346351" cy="3463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DD3E33-66D4-458E-AD4E-03E79BE7B89A}"/>
                </a:ext>
              </a:extLst>
            </p:cNvPr>
            <p:cNvGrpSpPr/>
            <p:nvPr/>
          </p:nvGrpSpPr>
          <p:grpSpPr>
            <a:xfrm>
              <a:off x="5813985" y="1428684"/>
              <a:ext cx="367982" cy="367982"/>
              <a:chOff x="2899275" y="5443818"/>
              <a:chExt cx="367982" cy="367982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7FB4E72B-148F-4944-B86A-018E6F5D6561}"/>
                  </a:ext>
                </a:extLst>
              </p:cNvPr>
              <p:cNvGrpSpPr/>
              <p:nvPr/>
            </p:nvGrpSpPr>
            <p:grpSpPr>
              <a:xfrm>
                <a:off x="2966344" y="5510887"/>
                <a:ext cx="233845" cy="233845"/>
                <a:chOff x="5562600" y="4875213"/>
                <a:chExt cx="790575" cy="790575"/>
              </a:xfrm>
            </p:grpSpPr>
            <p:sp>
              <p:nvSpPr>
                <p:cNvPr id="67" name="Freeform 55">
                  <a:extLst>
                    <a:ext uri="{FF2B5EF4-FFF2-40B4-BE49-F238E27FC236}">
                      <a16:creationId xmlns:a16="http://schemas.microsoft.com/office/drawing/2014/main" id="{5B285279-E8BA-43D3-A1F9-680B59F271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800725" y="5116513"/>
                  <a:ext cx="311150" cy="311150"/>
                </a:xfrm>
                <a:custGeom>
                  <a:avLst/>
                  <a:gdLst>
                    <a:gd name="T0" fmla="*/ 47 w 93"/>
                    <a:gd name="T1" fmla="*/ 0 h 93"/>
                    <a:gd name="T2" fmla="*/ 0 w 93"/>
                    <a:gd name="T3" fmla="*/ 46 h 93"/>
                    <a:gd name="T4" fmla="*/ 47 w 93"/>
                    <a:gd name="T5" fmla="*/ 93 h 93"/>
                    <a:gd name="T6" fmla="*/ 93 w 93"/>
                    <a:gd name="T7" fmla="*/ 46 h 93"/>
                    <a:gd name="T8" fmla="*/ 47 w 93"/>
                    <a:gd name="T9" fmla="*/ 0 h 93"/>
                    <a:gd name="T10" fmla="*/ 47 w 93"/>
                    <a:gd name="T11" fmla="*/ 84 h 93"/>
                    <a:gd name="T12" fmla="*/ 10 w 93"/>
                    <a:gd name="T13" fmla="*/ 46 h 93"/>
                    <a:gd name="T14" fmla="*/ 47 w 93"/>
                    <a:gd name="T15" fmla="*/ 9 h 93"/>
                    <a:gd name="T16" fmla="*/ 84 w 93"/>
                    <a:gd name="T17" fmla="*/ 46 h 93"/>
                    <a:gd name="T18" fmla="*/ 47 w 93"/>
                    <a:gd name="T19" fmla="*/ 8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93">
                      <a:moveTo>
                        <a:pt x="47" y="0"/>
                      </a:moveTo>
                      <a:cubicBezTo>
                        <a:pt x="21" y="0"/>
                        <a:pt x="0" y="21"/>
                        <a:pt x="0" y="46"/>
                      </a:cubicBezTo>
                      <a:cubicBezTo>
                        <a:pt x="0" y="72"/>
                        <a:pt x="21" y="93"/>
                        <a:pt x="47" y="93"/>
                      </a:cubicBezTo>
                      <a:cubicBezTo>
                        <a:pt x="72" y="93"/>
                        <a:pt x="93" y="72"/>
                        <a:pt x="93" y="46"/>
                      </a:cubicBezTo>
                      <a:cubicBezTo>
                        <a:pt x="93" y="21"/>
                        <a:pt x="72" y="0"/>
                        <a:pt x="47" y="0"/>
                      </a:cubicBezTo>
                      <a:close/>
                      <a:moveTo>
                        <a:pt x="47" y="84"/>
                      </a:moveTo>
                      <a:cubicBezTo>
                        <a:pt x="26" y="84"/>
                        <a:pt x="10" y="67"/>
                        <a:pt x="10" y="46"/>
                      </a:cubicBezTo>
                      <a:cubicBezTo>
                        <a:pt x="10" y="26"/>
                        <a:pt x="26" y="9"/>
                        <a:pt x="47" y="9"/>
                      </a:cubicBezTo>
                      <a:cubicBezTo>
                        <a:pt x="67" y="9"/>
                        <a:pt x="84" y="26"/>
                        <a:pt x="84" y="46"/>
                      </a:cubicBezTo>
                      <a:cubicBezTo>
                        <a:pt x="84" y="67"/>
                        <a:pt x="67" y="84"/>
                        <a:pt x="47" y="84"/>
                      </a:cubicBez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56">
                  <a:extLst>
                    <a:ext uri="{FF2B5EF4-FFF2-40B4-BE49-F238E27FC236}">
                      <a16:creationId xmlns:a16="http://schemas.microsoft.com/office/drawing/2014/main" id="{9819CFDE-2D20-4360-B14A-300EE27ACBF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62600" y="4875213"/>
                  <a:ext cx="790575" cy="790575"/>
                </a:xfrm>
                <a:custGeom>
                  <a:avLst/>
                  <a:gdLst>
                    <a:gd name="T0" fmla="*/ 230 w 236"/>
                    <a:gd name="T1" fmla="*/ 98 h 236"/>
                    <a:gd name="T2" fmla="*/ 195 w 236"/>
                    <a:gd name="T3" fmla="*/ 75 h 236"/>
                    <a:gd name="T4" fmla="*/ 212 w 236"/>
                    <a:gd name="T5" fmla="*/ 47 h 236"/>
                    <a:gd name="T6" fmla="*/ 183 w 236"/>
                    <a:gd name="T7" fmla="*/ 24 h 236"/>
                    <a:gd name="T8" fmla="*/ 142 w 236"/>
                    <a:gd name="T9" fmla="*/ 33 h 236"/>
                    <a:gd name="T10" fmla="*/ 134 w 236"/>
                    <a:gd name="T11" fmla="*/ 2 h 236"/>
                    <a:gd name="T12" fmla="*/ 97 w 236"/>
                    <a:gd name="T13" fmla="*/ 6 h 236"/>
                    <a:gd name="T14" fmla="*/ 74 w 236"/>
                    <a:gd name="T15" fmla="*/ 41 h 236"/>
                    <a:gd name="T16" fmla="*/ 47 w 236"/>
                    <a:gd name="T17" fmla="*/ 24 h 236"/>
                    <a:gd name="T18" fmla="*/ 33 w 236"/>
                    <a:gd name="T19" fmla="*/ 36 h 236"/>
                    <a:gd name="T20" fmla="*/ 24 w 236"/>
                    <a:gd name="T21" fmla="*/ 53 h 236"/>
                    <a:gd name="T22" fmla="*/ 32 w 236"/>
                    <a:gd name="T23" fmla="*/ 94 h 236"/>
                    <a:gd name="T24" fmla="*/ 1 w 236"/>
                    <a:gd name="T25" fmla="*/ 102 h 236"/>
                    <a:gd name="T26" fmla="*/ 0 w 236"/>
                    <a:gd name="T27" fmla="*/ 120 h 236"/>
                    <a:gd name="T28" fmla="*/ 5 w 236"/>
                    <a:gd name="T29" fmla="*/ 139 h 236"/>
                    <a:gd name="T30" fmla="*/ 40 w 236"/>
                    <a:gd name="T31" fmla="*/ 162 h 236"/>
                    <a:gd name="T32" fmla="*/ 24 w 236"/>
                    <a:gd name="T33" fmla="*/ 190 h 236"/>
                    <a:gd name="T34" fmla="*/ 35 w 236"/>
                    <a:gd name="T35" fmla="*/ 203 h 236"/>
                    <a:gd name="T36" fmla="*/ 52 w 236"/>
                    <a:gd name="T37" fmla="*/ 213 h 236"/>
                    <a:gd name="T38" fmla="*/ 94 w 236"/>
                    <a:gd name="T39" fmla="*/ 204 h 236"/>
                    <a:gd name="T40" fmla="*/ 101 w 236"/>
                    <a:gd name="T41" fmla="*/ 235 h 236"/>
                    <a:gd name="T42" fmla="*/ 134 w 236"/>
                    <a:gd name="T43" fmla="*/ 235 h 236"/>
                    <a:gd name="T44" fmla="*/ 142 w 236"/>
                    <a:gd name="T45" fmla="*/ 204 h 236"/>
                    <a:gd name="T46" fmla="*/ 183 w 236"/>
                    <a:gd name="T47" fmla="*/ 213 h 236"/>
                    <a:gd name="T48" fmla="*/ 212 w 236"/>
                    <a:gd name="T49" fmla="*/ 190 h 236"/>
                    <a:gd name="T50" fmla="*/ 195 w 236"/>
                    <a:gd name="T51" fmla="*/ 162 h 236"/>
                    <a:gd name="T52" fmla="*/ 230 w 236"/>
                    <a:gd name="T53" fmla="*/ 139 h 236"/>
                    <a:gd name="T54" fmla="*/ 236 w 236"/>
                    <a:gd name="T55" fmla="*/ 118 h 236"/>
                    <a:gd name="T56" fmla="*/ 225 w 236"/>
                    <a:gd name="T57" fmla="*/ 130 h 236"/>
                    <a:gd name="T58" fmla="*/ 194 w 236"/>
                    <a:gd name="T59" fmla="*/ 137 h 236"/>
                    <a:gd name="T60" fmla="*/ 185 w 236"/>
                    <a:gd name="T61" fmla="*/ 165 h 236"/>
                    <a:gd name="T62" fmla="*/ 186 w 236"/>
                    <a:gd name="T63" fmla="*/ 203 h 236"/>
                    <a:gd name="T64" fmla="*/ 159 w 236"/>
                    <a:gd name="T65" fmla="*/ 186 h 236"/>
                    <a:gd name="T66" fmla="*/ 133 w 236"/>
                    <a:gd name="T67" fmla="*/ 199 h 236"/>
                    <a:gd name="T68" fmla="*/ 106 w 236"/>
                    <a:gd name="T69" fmla="*/ 226 h 236"/>
                    <a:gd name="T70" fmla="*/ 99 w 236"/>
                    <a:gd name="T71" fmla="*/ 195 h 236"/>
                    <a:gd name="T72" fmla="*/ 71 w 236"/>
                    <a:gd name="T73" fmla="*/ 186 h 236"/>
                    <a:gd name="T74" fmla="*/ 42 w 236"/>
                    <a:gd name="T75" fmla="*/ 196 h 236"/>
                    <a:gd name="T76" fmla="*/ 34 w 236"/>
                    <a:gd name="T77" fmla="*/ 187 h 236"/>
                    <a:gd name="T78" fmla="*/ 50 w 236"/>
                    <a:gd name="T79" fmla="*/ 160 h 236"/>
                    <a:gd name="T80" fmla="*/ 37 w 236"/>
                    <a:gd name="T81" fmla="*/ 133 h 236"/>
                    <a:gd name="T82" fmla="*/ 9 w 236"/>
                    <a:gd name="T83" fmla="*/ 120 h 236"/>
                    <a:gd name="T84" fmla="*/ 10 w 236"/>
                    <a:gd name="T85" fmla="*/ 107 h 236"/>
                    <a:gd name="T86" fmla="*/ 41 w 236"/>
                    <a:gd name="T87" fmla="*/ 100 h 236"/>
                    <a:gd name="T88" fmla="*/ 50 w 236"/>
                    <a:gd name="T89" fmla="*/ 72 h 236"/>
                    <a:gd name="T90" fmla="*/ 40 w 236"/>
                    <a:gd name="T91" fmla="*/ 43 h 236"/>
                    <a:gd name="T92" fmla="*/ 50 w 236"/>
                    <a:gd name="T93" fmla="*/ 34 h 236"/>
                    <a:gd name="T94" fmla="*/ 77 w 236"/>
                    <a:gd name="T95" fmla="*/ 51 h 236"/>
                    <a:gd name="T96" fmla="*/ 103 w 236"/>
                    <a:gd name="T97" fmla="*/ 38 h 236"/>
                    <a:gd name="T98" fmla="*/ 129 w 236"/>
                    <a:gd name="T99" fmla="*/ 11 h 236"/>
                    <a:gd name="T100" fmla="*/ 136 w 236"/>
                    <a:gd name="T101" fmla="*/ 42 h 236"/>
                    <a:gd name="T102" fmla="*/ 164 w 236"/>
                    <a:gd name="T103" fmla="*/ 51 h 236"/>
                    <a:gd name="T104" fmla="*/ 202 w 236"/>
                    <a:gd name="T105" fmla="*/ 50 h 236"/>
                    <a:gd name="T106" fmla="*/ 185 w 236"/>
                    <a:gd name="T107" fmla="*/ 77 h 236"/>
                    <a:gd name="T108" fmla="*/ 198 w 236"/>
                    <a:gd name="T109" fmla="*/ 104 h 236"/>
                    <a:gd name="T110" fmla="*/ 226 w 236"/>
                    <a:gd name="T111" fmla="*/ 118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36" h="236">
                      <a:moveTo>
                        <a:pt x="234" y="102"/>
                      </a:moveTo>
                      <a:cubicBezTo>
                        <a:pt x="234" y="100"/>
                        <a:pt x="232" y="98"/>
                        <a:pt x="230" y="98"/>
                      </a:cubicBezTo>
                      <a:cubicBezTo>
                        <a:pt x="203" y="94"/>
                        <a:pt x="203" y="94"/>
                        <a:pt x="203" y="94"/>
                      </a:cubicBezTo>
                      <a:cubicBezTo>
                        <a:pt x="201" y="88"/>
                        <a:pt x="198" y="81"/>
                        <a:pt x="195" y="75"/>
                      </a:cubicBezTo>
                      <a:cubicBezTo>
                        <a:pt x="212" y="53"/>
                        <a:pt x="212" y="53"/>
                        <a:pt x="212" y="53"/>
                      </a:cubicBezTo>
                      <a:cubicBezTo>
                        <a:pt x="213" y="52"/>
                        <a:pt x="213" y="49"/>
                        <a:pt x="212" y="47"/>
                      </a:cubicBezTo>
                      <a:cubicBezTo>
                        <a:pt x="205" y="39"/>
                        <a:pt x="197" y="31"/>
                        <a:pt x="189" y="24"/>
                      </a:cubicBezTo>
                      <a:cubicBezTo>
                        <a:pt x="187" y="23"/>
                        <a:pt x="185" y="23"/>
                        <a:pt x="183" y="24"/>
                      </a:cubicBezTo>
                      <a:cubicBezTo>
                        <a:pt x="161" y="41"/>
                        <a:pt x="161" y="41"/>
                        <a:pt x="161" y="41"/>
                      </a:cubicBezTo>
                      <a:cubicBezTo>
                        <a:pt x="155" y="38"/>
                        <a:pt x="148" y="35"/>
                        <a:pt x="142" y="33"/>
                      </a:cubicBezTo>
                      <a:cubicBezTo>
                        <a:pt x="138" y="6"/>
                        <a:pt x="138" y="6"/>
                        <a:pt x="138" y="6"/>
                      </a:cubicBezTo>
                      <a:cubicBezTo>
                        <a:pt x="138" y="4"/>
                        <a:pt x="136" y="2"/>
                        <a:pt x="134" y="2"/>
                      </a:cubicBezTo>
                      <a:cubicBezTo>
                        <a:pt x="123" y="0"/>
                        <a:pt x="112" y="0"/>
                        <a:pt x="101" y="2"/>
                      </a:cubicBezTo>
                      <a:cubicBezTo>
                        <a:pt x="99" y="2"/>
                        <a:pt x="98" y="4"/>
                        <a:pt x="97" y="6"/>
                      </a:cubicBezTo>
                      <a:cubicBezTo>
                        <a:pt x="94" y="33"/>
                        <a:pt x="94" y="33"/>
                        <a:pt x="94" y="33"/>
                      </a:cubicBezTo>
                      <a:cubicBezTo>
                        <a:pt x="87" y="35"/>
                        <a:pt x="80" y="38"/>
                        <a:pt x="74" y="41"/>
                      </a:cubicBezTo>
                      <a:cubicBezTo>
                        <a:pt x="52" y="24"/>
                        <a:pt x="52" y="24"/>
                        <a:pt x="52" y="24"/>
                      </a:cubicBezTo>
                      <a:cubicBezTo>
                        <a:pt x="51" y="23"/>
                        <a:pt x="48" y="23"/>
                        <a:pt x="47" y="24"/>
                      </a:cubicBezTo>
                      <a:cubicBezTo>
                        <a:pt x="43" y="27"/>
                        <a:pt x="39" y="31"/>
                        <a:pt x="35" y="34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cubicBezTo>
                        <a:pt x="30" y="40"/>
                        <a:pt x="27" y="43"/>
                        <a:pt x="24" y="47"/>
                      </a:cubicBezTo>
                      <a:cubicBezTo>
                        <a:pt x="22" y="49"/>
                        <a:pt x="22" y="51"/>
                        <a:pt x="24" y="53"/>
                      </a:cubicBezTo>
                      <a:cubicBezTo>
                        <a:pt x="40" y="75"/>
                        <a:pt x="40" y="75"/>
                        <a:pt x="40" y="75"/>
                      </a:cubicBezTo>
                      <a:cubicBezTo>
                        <a:pt x="37" y="81"/>
                        <a:pt x="34" y="88"/>
                        <a:pt x="32" y="94"/>
                      </a:cubicBezTo>
                      <a:cubicBezTo>
                        <a:pt x="5" y="98"/>
                        <a:pt x="5" y="98"/>
                        <a:pt x="5" y="98"/>
                      </a:cubicBezTo>
                      <a:cubicBezTo>
                        <a:pt x="3" y="98"/>
                        <a:pt x="1" y="100"/>
                        <a:pt x="1" y="102"/>
                      </a:cubicBezTo>
                      <a:cubicBezTo>
                        <a:pt x="0" y="107"/>
                        <a:pt x="0" y="112"/>
                        <a:pt x="0" y="117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0" y="125"/>
                        <a:pt x="0" y="130"/>
                        <a:pt x="1" y="135"/>
                      </a:cubicBezTo>
                      <a:cubicBezTo>
                        <a:pt x="1" y="137"/>
                        <a:pt x="3" y="139"/>
                        <a:pt x="5" y="139"/>
                      </a:cubicBezTo>
                      <a:cubicBezTo>
                        <a:pt x="32" y="142"/>
                        <a:pt x="32" y="142"/>
                        <a:pt x="32" y="142"/>
                      </a:cubicBezTo>
                      <a:cubicBezTo>
                        <a:pt x="34" y="149"/>
                        <a:pt x="37" y="156"/>
                        <a:pt x="40" y="162"/>
                      </a:cubicBezTo>
                      <a:cubicBezTo>
                        <a:pt x="24" y="184"/>
                        <a:pt x="24" y="184"/>
                        <a:pt x="24" y="184"/>
                      </a:cubicBezTo>
                      <a:cubicBezTo>
                        <a:pt x="22" y="185"/>
                        <a:pt x="22" y="188"/>
                        <a:pt x="24" y="190"/>
                      </a:cubicBezTo>
                      <a:cubicBezTo>
                        <a:pt x="27" y="194"/>
                        <a:pt x="30" y="197"/>
                        <a:pt x="33" y="201"/>
                      </a:cubicBezTo>
                      <a:cubicBezTo>
                        <a:pt x="35" y="203"/>
                        <a:pt x="35" y="203"/>
                        <a:pt x="35" y="203"/>
                      </a:cubicBezTo>
                      <a:cubicBezTo>
                        <a:pt x="39" y="206"/>
                        <a:pt x="43" y="210"/>
                        <a:pt x="47" y="213"/>
                      </a:cubicBezTo>
                      <a:cubicBezTo>
                        <a:pt x="48" y="214"/>
                        <a:pt x="51" y="214"/>
                        <a:pt x="52" y="213"/>
                      </a:cubicBezTo>
                      <a:cubicBezTo>
                        <a:pt x="74" y="196"/>
                        <a:pt x="74" y="196"/>
                        <a:pt x="74" y="196"/>
                      </a:cubicBezTo>
                      <a:cubicBezTo>
                        <a:pt x="80" y="199"/>
                        <a:pt x="87" y="202"/>
                        <a:pt x="94" y="204"/>
                      </a:cubicBezTo>
                      <a:cubicBezTo>
                        <a:pt x="97" y="231"/>
                        <a:pt x="97" y="231"/>
                        <a:pt x="97" y="231"/>
                      </a:cubicBezTo>
                      <a:cubicBezTo>
                        <a:pt x="98" y="233"/>
                        <a:pt x="99" y="235"/>
                        <a:pt x="101" y="235"/>
                      </a:cubicBezTo>
                      <a:cubicBezTo>
                        <a:pt x="107" y="236"/>
                        <a:pt x="112" y="236"/>
                        <a:pt x="118" y="236"/>
                      </a:cubicBezTo>
                      <a:cubicBezTo>
                        <a:pt x="123" y="236"/>
                        <a:pt x="128" y="236"/>
                        <a:pt x="134" y="235"/>
                      </a:cubicBezTo>
                      <a:cubicBezTo>
                        <a:pt x="136" y="235"/>
                        <a:pt x="138" y="233"/>
                        <a:pt x="138" y="231"/>
                      </a:cubicBezTo>
                      <a:cubicBezTo>
                        <a:pt x="142" y="204"/>
                        <a:pt x="142" y="204"/>
                        <a:pt x="142" y="204"/>
                      </a:cubicBezTo>
                      <a:cubicBezTo>
                        <a:pt x="148" y="202"/>
                        <a:pt x="155" y="199"/>
                        <a:pt x="161" y="196"/>
                      </a:cubicBezTo>
                      <a:cubicBezTo>
                        <a:pt x="183" y="213"/>
                        <a:pt x="183" y="213"/>
                        <a:pt x="183" y="213"/>
                      </a:cubicBezTo>
                      <a:cubicBezTo>
                        <a:pt x="185" y="214"/>
                        <a:pt x="187" y="214"/>
                        <a:pt x="189" y="213"/>
                      </a:cubicBezTo>
                      <a:cubicBezTo>
                        <a:pt x="197" y="206"/>
                        <a:pt x="205" y="198"/>
                        <a:pt x="212" y="190"/>
                      </a:cubicBezTo>
                      <a:cubicBezTo>
                        <a:pt x="213" y="188"/>
                        <a:pt x="213" y="185"/>
                        <a:pt x="212" y="184"/>
                      </a:cubicBezTo>
                      <a:cubicBezTo>
                        <a:pt x="195" y="162"/>
                        <a:pt x="195" y="162"/>
                        <a:pt x="195" y="162"/>
                      </a:cubicBezTo>
                      <a:cubicBezTo>
                        <a:pt x="198" y="156"/>
                        <a:pt x="201" y="149"/>
                        <a:pt x="203" y="142"/>
                      </a:cubicBezTo>
                      <a:cubicBezTo>
                        <a:pt x="230" y="139"/>
                        <a:pt x="230" y="139"/>
                        <a:pt x="230" y="139"/>
                      </a:cubicBezTo>
                      <a:cubicBezTo>
                        <a:pt x="232" y="139"/>
                        <a:pt x="234" y="137"/>
                        <a:pt x="234" y="135"/>
                      </a:cubicBezTo>
                      <a:cubicBezTo>
                        <a:pt x="235" y="129"/>
                        <a:pt x="236" y="124"/>
                        <a:pt x="236" y="118"/>
                      </a:cubicBezTo>
                      <a:cubicBezTo>
                        <a:pt x="236" y="113"/>
                        <a:pt x="235" y="108"/>
                        <a:pt x="234" y="102"/>
                      </a:cubicBezTo>
                      <a:close/>
                      <a:moveTo>
                        <a:pt x="225" y="130"/>
                      </a:moveTo>
                      <a:cubicBezTo>
                        <a:pt x="198" y="133"/>
                        <a:pt x="198" y="133"/>
                        <a:pt x="198" y="133"/>
                      </a:cubicBezTo>
                      <a:cubicBezTo>
                        <a:pt x="196" y="134"/>
                        <a:pt x="195" y="135"/>
                        <a:pt x="194" y="137"/>
                      </a:cubicBezTo>
                      <a:cubicBezTo>
                        <a:pt x="192" y="145"/>
                        <a:pt x="189" y="153"/>
                        <a:pt x="185" y="160"/>
                      </a:cubicBezTo>
                      <a:cubicBezTo>
                        <a:pt x="184" y="161"/>
                        <a:pt x="184" y="163"/>
                        <a:pt x="185" y="165"/>
                      </a:cubicBezTo>
                      <a:cubicBezTo>
                        <a:pt x="202" y="187"/>
                        <a:pt x="202" y="187"/>
                        <a:pt x="202" y="187"/>
                      </a:cubicBezTo>
                      <a:cubicBezTo>
                        <a:pt x="197" y="192"/>
                        <a:pt x="192" y="198"/>
                        <a:pt x="186" y="203"/>
                      </a:cubicBezTo>
                      <a:cubicBezTo>
                        <a:pt x="164" y="186"/>
                        <a:pt x="164" y="186"/>
                        <a:pt x="164" y="186"/>
                      </a:cubicBezTo>
                      <a:cubicBezTo>
                        <a:pt x="163" y="185"/>
                        <a:pt x="161" y="185"/>
                        <a:pt x="159" y="186"/>
                      </a:cubicBezTo>
                      <a:cubicBezTo>
                        <a:pt x="152" y="190"/>
                        <a:pt x="144" y="193"/>
                        <a:pt x="136" y="195"/>
                      </a:cubicBezTo>
                      <a:cubicBezTo>
                        <a:pt x="134" y="196"/>
                        <a:pt x="133" y="197"/>
                        <a:pt x="133" y="199"/>
                      </a:cubicBezTo>
                      <a:cubicBezTo>
                        <a:pt x="129" y="226"/>
                        <a:pt x="129" y="226"/>
                        <a:pt x="129" y="226"/>
                      </a:cubicBezTo>
                      <a:cubicBezTo>
                        <a:pt x="121" y="227"/>
                        <a:pt x="114" y="227"/>
                        <a:pt x="106" y="226"/>
                      </a:cubicBezTo>
                      <a:cubicBezTo>
                        <a:pt x="103" y="199"/>
                        <a:pt x="103" y="199"/>
                        <a:pt x="103" y="199"/>
                      </a:cubicBezTo>
                      <a:cubicBezTo>
                        <a:pt x="103" y="197"/>
                        <a:pt x="101" y="196"/>
                        <a:pt x="99" y="195"/>
                      </a:cubicBezTo>
                      <a:cubicBezTo>
                        <a:pt x="91" y="193"/>
                        <a:pt x="84" y="190"/>
                        <a:pt x="77" y="186"/>
                      </a:cubicBezTo>
                      <a:cubicBezTo>
                        <a:pt x="75" y="185"/>
                        <a:pt x="73" y="185"/>
                        <a:pt x="71" y="186"/>
                      </a:cubicBezTo>
                      <a:cubicBezTo>
                        <a:pt x="50" y="203"/>
                        <a:pt x="50" y="203"/>
                        <a:pt x="50" y="203"/>
                      </a:cubicBezTo>
                      <a:cubicBezTo>
                        <a:pt x="47" y="201"/>
                        <a:pt x="44" y="198"/>
                        <a:pt x="42" y="196"/>
                      </a:cubicBezTo>
                      <a:cubicBezTo>
                        <a:pt x="40" y="194"/>
                        <a:pt x="40" y="194"/>
                        <a:pt x="40" y="194"/>
                      </a:cubicBezTo>
                      <a:cubicBezTo>
                        <a:pt x="38" y="192"/>
                        <a:pt x="36" y="189"/>
                        <a:pt x="34" y="187"/>
                      </a:cubicBezTo>
                      <a:cubicBezTo>
                        <a:pt x="50" y="165"/>
                        <a:pt x="50" y="165"/>
                        <a:pt x="50" y="165"/>
                      </a:cubicBezTo>
                      <a:cubicBezTo>
                        <a:pt x="51" y="164"/>
                        <a:pt x="51" y="161"/>
                        <a:pt x="50" y="160"/>
                      </a:cubicBezTo>
                      <a:cubicBezTo>
                        <a:pt x="46" y="153"/>
                        <a:pt x="43" y="145"/>
                        <a:pt x="41" y="137"/>
                      </a:cubicBezTo>
                      <a:cubicBezTo>
                        <a:pt x="41" y="135"/>
                        <a:pt x="39" y="134"/>
                        <a:pt x="37" y="133"/>
                      </a:cubicBezTo>
                      <a:cubicBezTo>
                        <a:pt x="10" y="130"/>
                        <a:pt x="10" y="130"/>
                        <a:pt x="10" y="130"/>
                      </a:cubicBezTo>
                      <a:cubicBezTo>
                        <a:pt x="10" y="127"/>
                        <a:pt x="9" y="123"/>
                        <a:pt x="9" y="120"/>
                      </a:cubicBezTo>
                      <a:cubicBezTo>
                        <a:pt x="9" y="117"/>
                        <a:pt x="9" y="117"/>
                        <a:pt x="9" y="117"/>
                      </a:cubicBezTo>
                      <a:cubicBezTo>
                        <a:pt x="9" y="114"/>
                        <a:pt x="10" y="110"/>
                        <a:pt x="10" y="107"/>
                      </a:cubicBezTo>
                      <a:cubicBezTo>
                        <a:pt x="37" y="104"/>
                        <a:pt x="37" y="104"/>
                        <a:pt x="37" y="104"/>
                      </a:cubicBezTo>
                      <a:cubicBezTo>
                        <a:pt x="39" y="103"/>
                        <a:pt x="41" y="102"/>
                        <a:pt x="41" y="100"/>
                      </a:cubicBezTo>
                      <a:cubicBezTo>
                        <a:pt x="43" y="92"/>
                        <a:pt x="46" y="84"/>
                        <a:pt x="50" y="77"/>
                      </a:cubicBezTo>
                      <a:cubicBezTo>
                        <a:pt x="51" y="76"/>
                        <a:pt x="51" y="73"/>
                        <a:pt x="50" y="72"/>
                      </a:cubicBez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6" y="48"/>
                        <a:pt x="38" y="45"/>
                        <a:pt x="40" y="43"/>
                      </a:cubicBezTo>
                      <a:cubicBezTo>
                        <a:pt x="42" y="41"/>
                        <a:pt x="42" y="41"/>
                        <a:pt x="42" y="41"/>
                      </a:cubicBezTo>
                      <a:cubicBezTo>
                        <a:pt x="44" y="39"/>
                        <a:pt x="47" y="36"/>
                        <a:pt x="50" y="34"/>
                      </a:cubicBezTo>
                      <a:cubicBezTo>
                        <a:pt x="71" y="51"/>
                        <a:pt x="71" y="51"/>
                        <a:pt x="71" y="51"/>
                      </a:cubicBezTo>
                      <a:cubicBezTo>
                        <a:pt x="73" y="52"/>
                        <a:pt x="75" y="52"/>
                        <a:pt x="77" y="51"/>
                      </a:cubicBezTo>
                      <a:cubicBezTo>
                        <a:pt x="84" y="47"/>
                        <a:pt x="91" y="44"/>
                        <a:pt x="99" y="42"/>
                      </a:cubicBezTo>
                      <a:cubicBezTo>
                        <a:pt x="101" y="41"/>
                        <a:pt x="103" y="40"/>
                        <a:pt x="103" y="38"/>
                      </a:cubicBezTo>
                      <a:cubicBezTo>
                        <a:pt x="106" y="11"/>
                        <a:pt x="106" y="11"/>
                        <a:pt x="106" y="11"/>
                      </a:cubicBezTo>
                      <a:cubicBezTo>
                        <a:pt x="114" y="10"/>
                        <a:pt x="121" y="10"/>
                        <a:pt x="129" y="11"/>
                      </a:cubicBezTo>
                      <a:cubicBezTo>
                        <a:pt x="133" y="38"/>
                        <a:pt x="133" y="38"/>
                        <a:pt x="133" y="38"/>
                      </a:cubicBezTo>
                      <a:cubicBezTo>
                        <a:pt x="133" y="40"/>
                        <a:pt x="134" y="41"/>
                        <a:pt x="136" y="42"/>
                      </a:cubicBezTo>
                      <a:cubicBezTo>
                        <a:pt x="144" y="44"/>
                        <a:pt x="152" y="47"/>
                        <a:pt x="159" y="51"/>
                      </a:cubicBezTo>
                      <a:cubicBezTo>
                        <a:pt x="161" y="52"/>
                        <a:pt x="163" y="52"/>
                        <a:pt x="164" y="51"/>
                      </a:cubicBezTo>
                      <a:cubicBezTo>
                        <a:pt x="186" y="34"/>
                        <a:pt x="186" y="34"/>
                        <a:pt x="186" y="34"/>
                      </a:cubicBezTo>
                      <a:cubicBezTo>
                        <a:pt x="192" y="39"/>
                        <a:pt x="197" y="44"/>
                        <a:pt x="202" y="50"/>
                      </a:cubicBezTo>
                      <a:cubicBezTo>
                        <a:pt x="185" y="72"/>
                        <a:pt x="185" y="72"/>
                        <a:pt x="185" y="72"/>
                      </a:cubicBezTo>
                      <a:cubicBezTo>
                        <a:pt x="184" y="73"/>
                        <a:pt x="184" y="76"/>
                        <a:pt x="185" y="77"/>
                      </a:cubicBezTo>
                      <a:cubicBezTo>
                        <a:pt x="189" y="84"/>
                        <a:pt x="192" y="92"/>
                        <a:pt x="194" y="100"/>
                      </a:cubicBezTo>
                      <a:cubicBezTo>
                        <a:pt x="195" y="102"/>
                        <a:pt x="196" y="103"/>
                        <a:pt x="198" y="104"/>
                      </a:cubicBezTo>
                      <a:cubicBezTo>
                        <a:pt x="225" y="107"/>
                        <a:pt x="225" y="107"/>
                        <a:pt x="225" y="107"/>
                      </a:cubicBezTo>
                      <a:cubicBezTo>
                        <a:pt x="226" y="111"/>
                        <a:pt x="226" y="115"/>
                        <a:pt x="226" y="118"/>
                      </a:cubicBezTo>
                      <a:cubicBezTo>
                        <a:pt x="226" y="122"/>
                        <a:pt x="226" y="126"/>
                        <a:pt x="225" y="130"/>
                      </a:cubicBez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6" name="Freeform 547">
                <a:extLst>
                  <a:ext uri="{FF2B5EF4-FFF2-40B4-BE49-F238E27FC236}">
                    <a16:creationId xmlns:a16="http://schemas.microsoft.com/office/drawing/2014/main" id="{4DE3ADF9-2EB2-4CC5-BACF-06B5E2570D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99275" y="5443818"/>
                <a:ext cx="367982" cy="367982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512ECB98-4EB7-4B77-AB2A-AA4C517CC4AC}"/>
              </a:ext>
            </a:extLst>
          </p:cNvPr>
          <p:cNvSpPr txBox="1"/>
          <p:nvPr/>
        </p:nvSpPr>
        <p:spPr>
          <a:xfrm rot="16200000">
            <a:off x="-83178" y="1420262"/>
            <a:ext cx="927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Phases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E09DD93-AB5E-47AB-8878-C904D23BFA1B}"/>
              </a:ext>
            </a:extLst>
          </p:cNvPr>
          <p:cNvGrpSpPr/>
          <p:nvPr/>
        </p:nvGrpSpPr>
        <p:grpSpPr>
          <a:xfrm>
            <a:off x="5289051" y="1835258"/>
            <a:ext cx="569174" cy="570848"/>
            <a:chOff x="7290834" y="1424824"/>
            <a:chExt cx="369021" cy="37010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2F73637-D94F-49BE-B263-76DB6BCD290A}"/>
                </a:ext>
              </a:extLst>
            </p:cNvPr>
            <p:cNvSpPr/>
            <p:nvPr/>
          </p:nvSpPr>
          <p:spPr>
            <a:xfrm>
              <a:off x="7293473" y="1428006"/>
              <a:ext cx="363743" cy="3637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938B482-CEC8-4E7A-8FF2-9E0C00C76723}"/>
                </a:ext>
              </a:extLst>
            </p:cNvPr>
            <p:cNvGrpSpPr/>
            <p:nvPr/>
          </p:nvGrpSpPr>
          <p:grpSpPr>
            <a:xfrm>
              <a:off x="7290834" y="1424824"/>
              <a:ext cx="369021" cy="370106"/>
              <a:chOff x="7154547" y="1424824"/>
              <a:chExt cx="369021" cy="370106"/>
            </a:xfrm>
          </p:grpSpPr>
          <p:grpSp>
            <p:nvGrpSpPr>
              <p:cNvPr id="73" name="Group 892">
                <a:extLst>
                  <a:ext uri="{FF2B5EF4-FFF2-40B4-BE49-F238E27FC236}">
                    <a16:creationId xmlns:a16="http://schemas.microsoft.com/office/drawing/2014/main" id="{6869D89D-18CD-4E3C-B9F4-F6346D5E600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54547" y="1424824"/>
                <a:ext cx="369021" cy="370106"/>
                <a:chOff x="4270" y="3457"/>
                <a:chExt cx="340" cy="341"/>
              </a:xfrm>
              <a:solidFill>
                <a:schemeClr val="tx1"/>
              </a:solidFill>
            </p:grpSpPr>
            <p:sp>
              <p:nvSpPr>
                <p:cNvPr id="75" name="Freeform 893">
                  <a:extLst>
                    <a:ext uri="{FF2B5EF4-FFF2-40B4-BE49-F238E27FC236}">
                      <a16:creationId xmlns:a16="http://schemas.microsoft.com/office/drawing/2014/main" id="{61A7D36E-CFF4-4BF6-9B99-658395A3A18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334" y="3521"/>
                  <a:ext cx="192" cy="192"/>
                </a:xfrm>
                <a:custGeom>
                  <a:avLst/>
                  <a:gdLst>
                    <a:gd name="T0" fmla="*/ 285 w 289"/>
                    <a:gd name="T1" fmla="*/ 269 h 288"/>
                    <a:gd name="T2" fmla="*/ 189 w 289"/>
                    <a:gd name="T3" fmla="*/ 174 h 288"/>
                    <a:gd name="T4" fmla="*/ 213 w 289"/>
                    <a:gd name="T5" fmla="*/ 106 h 288"/>
                    <a:gd name="T6" fmla="*/ 106 w 289"/>
                    <a:gd name="T7" fmla="*/ 0 h 288"/>
                    <a:gd name="T8" fmla="*/ 0 w 289"/>
                    <a:gd name="T9" fmla="*/ 106 h 288"/>
                    <a:gd name="T10" fmla="*/ 106 w 289"/>
                    <a:gd name="T11" fmla="*/ 213 h 288"/>
                    <a:gd name="T12" fmla="*/ 174 w 289"/>
                    <a:gd name="T13" fmla="*/ 189 h 288"/>
                    <a:gd name="T14" fmla="*/ 269 w 289"/>
                    <a:gd name="T15" fmla="*/ 285 h 288"/>
                    <a:gd name="T16" fmla="*/ 277 w 289"/>
                    <a:gd name="T17" fmla="*/ 288 h 288"/>
                    <a:gd name="T18" fmla="*/ 285 w 289"/>
                    <a:gd name="T19" fmla="*/ 285 h 288"/>
                    <a:gd name="T20" fmla="*/ 285 w 289"/>
                    <a:gd name="T21" fmla="*/ 269 h 288"/>
                    <a:gd name="T22" fmla="*/ 106 w 289"/>
                    <a:gd name="T23" fmla="*/ 192 h 288"/>
                    <a:gd name="T24" fmla="*/ 21 w 289"/>
                    <a:gd name="T25" fmla="*/ 106 h 288"/>
                    <a:gd name="T26" fmla="*/ 106 w 289"/>
                    <a:gd name="T27" fmla="*/ 21 h 288"/>
                    <a:gd name="T28" fmla="*/ 192 w 289"/>
                    <a:gd name="T29" fmla="*/ 106 h 288"/>
                    <a:gd name="T30" fmla="*/ 106 w 289"/>
                    <a:gd name="T31" fmla="*/ 192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9" h="288">
                      <a:moveTo>
                        <a:pt x="285" y="269"/>
                      </a:moveTo>
                      <a:cubicBezTo>
                        <a:pt x="189" y="174"/>
                        <a:pt x="189" y="174"/>
                        <a:pt x="189" y="174"/>
                      </a:cubicBezTo>
                      <a:cubicBezTo>
                        <a:pt x="204" y="155"/>
                        <a:pt x="213" y="132"/>
                        <a:pt x="213" y="106"/>
                      </a:cubicBezTo>
                      <a:cubicBezTo>
                        <a:pt x="213" y="48"/>
                        <a:pt x="165" y="0"/>
                        <a:pt x="106" y="0"/>
                      </a:cubicBezTo>
                      <a:cubicBezTo>
                        <a:pt x="48" y="0"/>
                        <a:pt x="0" y="48"/>
                        <a:pt x="0" y="106"/>
                      </a:cubicBezTo>
                      <a:cubicBezTo>
                        <a:pt x="0" y="165"/>
                        <a:pt x="48" y="213"/>
                        <a:pt x="106" y="213"/>
                      </a:cubicBezTo>
                      <a:cubicBezTo>
                        <a:pt x="132" y="213"/>
                        <a:pt x="155" y="204"/>
                        <a:pt x="174" y="189"/>
                      </a:cubicBezTo>
                      <a:cubicBezTo>
                        <a:pt x="269" y="285"/>
                        <a:pt x="269" y="285"/>
                        <a:pt x="269" y="285"/>
                      </a:cubicBezTo>
                      <a:cubicBezTo>
                        <a:pt x="272" y="287"/>
                        <a:pt x="274" y="288"/>
                        <a:pt x="277" y="288"/>
                      </a:cubicBezTo>
                      <a:cubicBezTo>
                        <a:pt x="280" y="288"/>
                        <a:pt x="282" y="287"/>
                        <a:pt x="285" y="285"/>
                      </a:cubicBezTo>
                      <a:cubicBezTo>
                        <a:pt x="289" y="280"/>
                        <a:pt x="289" y="274"/>
                        <a:pt x="285" y="269"/>
                      </a:cubicBezTo>
                      <a:close/>
                      <a:moveTo>
                        <a:pt x="106" y="192"/>
                      </a:moveTo>
                      <a:cubicBezTo>
                        <a:pt x="59" y="192"/>
                        <a:pt x="21" y="153"/>
                        <a:pt x="21" y="106"/>
                      </a:cubicBezTo>
                      <a:cubicBezTo>
                        <a:pt x="21" y="59"/>
                        <a:pt x="59" y="21"/>
                        <a:pt x="106" y="21"/>
                      </a:cubicBezTo>
                      <a:cubicBezTo>
                        <a:pt x="153" y="21"/>
                        <a:pt x="192" y="59"/>
                        <a:pt x="192" y="106"/>
                      </a:cubicBezTo>
                      <a:cubicBezTo>
                        <a:pt x="192" y="153"/>
                        <a:pt x="153" y="192"/>
                        <a:pt x="106" y="19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6" name="Freeform 894">
                  <a:extLst>
                    <a:ext uri="{FF2B5EF4-FFF2-40B4-BE49-F238E27FC236}">
                      <a16:creationId xmlns:a16="http://schemas.microsoft.com/office/drawing/2014/main" id="{74347350-FC3C-471F-87D4-5419DF1881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270" y="3457"/>
                  <a:ext cx="340" cy="341"/>
                </a:xfrm>
                <a:custGeom>
                  <a:avLst/>
                  <a:gdLst>
                    <a:gd name="T0" fmla="*/ 256 w 512"/>
                    <a:gd name="T1" fmla="*/ 21 h 512"/>
                    <a:gd name="T2" fmla="*/ 490 w 512"/>
                    <a:gd name="T3" fmla="*/ 256 h 512"/>
                    <a:gd name="T4" fmla="*/ 256 w 512"/>
                    <a:gd name="T5" fmla="*/ 490 h 512"/>
                    <a:gd name="T6" fmla="*/ 21 w 512"/>
                    <a:gd name="T7" fmla="*/ 256 h 512"/>
                    <a:gd name="T8" fmla="*/ 256 w 512"/>
                    <a:gd name="T9" fmla="*/ 21 h 512"/>
                    <a:gd name="T10" fmla="*/ 256 w 512"/>
                    <a:gd name="T11" fmla="*/ 0 h 512"/>
                    <a:gd name="T12" fmla="*/ 0 w 512"/>
                    <a:gd name="T13" fmla="*/ 256 h 512"/>
                    <a:gd name="T14" fmla="*/ 256 w 512"/>
                    <a:gd name="T15" fmla="*/ 512 h 512"/>
                    <a:gd name="T16" fmla="*/ 512 w 512"/>
                    <a:gd name="T17" fmla="*/ 256 h 512"/>
                    <a:gd name="T18" fmla="*/ 256 w 512"/>
                    <a:gd name="T19" fmla="*/ 0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12" h="512">
                      <a:moveTo>
                        <a:pt x="256" y="21"/>
                      </a:moveTo>
                      <a:cubicBezTo>
                        <a:pt x="385" y="21"/>
                        <a:pt x="490" y="126"/>
                        <a:pt x="490" y="256"/>
                      </a:cubicBezTo>
                      <a:cubicBezTo>
                        <a:pt x="490" y="385"/>
                        <a:pt x="385" y="490"/>
                        <a:pt x="256" y="490"/>
                      </a:cubicBezTo>
                      <a:cubicBezTo>
                        <a:pt x="126" y="490"/>
                        <a:pt x="21" y="385"/>
                        <a:pt x="21" y="256"/>
                      </a:cubicBezTo>
                      <a:cubicBezTo>
                        <a:pt x="21" y="126"/>
                        <a:pt x="126" y="21"/>
                        <a:pt x="256" y="21"/>
                      </a:cubicBezTo>
                      <a:moveTo>
                        <a:pt x="256" y="0"/>
                      </a:moveTo>
                      <a:cubicBezTo>
                        <a:pt x="114" y="0"/>
                        <a:pt x="0" y="114"/>
                        <a:pt x="0" y="256"/>
                      </a:cubicBezTo>
                      <a:cubicBezTo>
                        <a:pt x="0" y="397"/>
                        <a:pt x="114" y="512"/>
                        <a:pt x="256" y="512"/>
                      </a:cubicBezTo>
                      <a:cubicBezTo>
                        <a:pt x="397" y="512"/>
                        <a:pt x="512" y="397"/>
                        <a:pt x="512" y="256"/>
                      </a:cubicBezTo>
                      <a:cubicBezTo>
                        <a:pt x="512" y="114"/>
                        <a:pt x="397" y="0"/>
                        <a:pt x="2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74" name="Freeform 63">
                <a:extLst>
                  <a:ext uri="{FF2B5EF4-FFF2-40B4-BE49-F238E27FC236}">
                    <a16:creationId xmlns:a16="http://schemas.microsoft.com/office/drawing/2014/main" id="{CB3DF223-A57B-40F3-855C-503B4ED30A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6813" y="1551312"/>
                <a:ext cx="68226" cy="59327"/>
              </a:xfrm>
              <a:custGeom>
                <a:avLst/>
                <a:gdLst>
                  <a:gd name="T0" fmla="*/ 65 w 74"/>
                  <a:gd name="T1" fmla="*/ 2 h 65"/>
                  <a:gd name="T2" fmla="*/ 23 w 74"/>
                  <a:gd name="T3" fmla="*/ 53 h 65"/>
                  <a:gd name="T4" fmla="*/ 9 w 74"/>
                  <a:gd name="T5" fmla="*/ 38 h 65"/>
                  <a:gd name="T6" fmla="*/ 2 w 74"/>
                  <a:gd name="T7" fmla="*/ 37 h 65"/>
                  <a:gd name="T8" fmla="*/ 2 w 74"/>
                  <a:gd name="T9" fmla="*/ 44 h 65"/>
                  <a:gd name="T10" fmla="*/ 19 w 74"/>
                  <a:gd name="T11" fmla="*/ 64 h 65"/>
                  <a:gd name="T12" fmla="*/ 23 w 74"/>
                  <a:gd name="T13" fmla="*/ 65 h 65"/>
                  <a:gd name="T14" fmla="*/ 23 w 74"/>
                  <a:gd name="T15" fmla="*/ 65 h 65"/>
                  <a:gd name="T16" fmla="*/ 27 w 74"/>
                  <a:gd name="T17" fmla="*/ 64 h 65"/>
                  <a:gd name="T18" fmla="*/ 72 w 74"/>
                  <a:gd name="T19" fmla="*/ 8 h 65"/>
                  <a:gd name="T20" fmla="*/ 72 w 74"/>
                  <a:gd name="T21" fmla="*/ 1 h 65"/>
                  <a:gd name="T22" fmla="*/ 65 w 74"/>
                  <a:gd name="T23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65">
                    <a:moveTo>
                      <a:pt x="65" y="2"/>
                    </a:moveTo>
                    <a:cubicBezTo>
                      <a:pt x="23" y="53"/>
                      <a:pt x="23" y="53"/>
                      <a:pt x="23" y="53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7" y="36"/>
                      <a:pt x="4" y="36"/>
                      <a:pt x="2" y="37"/>
                    </a:cubicBezTo>
                    <a:cubicBezTo>
                      <a:pt x="0" y="39"/>
                      <a:pt x="0" y="42"/>
                      <a:pt x="2" y="44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5"/>
                      <a:pt x="22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5" y="65"/>
                      <a:pt x="26" y="65"/>
                      <a:pt x="27" y="64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4" y="6"/>
                      <a:pt x="74" y="3"/>
                      <a:pt x="72" y="1"/>
                    </a:cubicBezTo>
                    <a:cubicBezTo>
                      <a:pt x="70" y="0"/>
                      <a:pt x="67" y="0"/>
                      <a:pt x="65" y="2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BDCB023-FFFB-4366-8E48-E9076E6BBCB0}"/>
              </a:ext>
            </a:extLst>
          </p:cNvPr>
          <p:cNvCxnSpPr>
            <a:cxnSpLocks/>
          </p:cNvCxnSpPr>
          <p:nvPr/>
        </p:nvCxnSpPr>
        <p:spPr>
          <a:xfrm>
            <a:off x="563412" y="1150661"/>
            <a:ext cx="1" cy="4305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889F6DD-33A6-4F72-B3FE-ACA8E8A00F45}"/>
              </a:ext>
            </a:extLst>
          </p:cNvPr>
          <p:cNvCxnSpPr>
            <a:cxnSpLocks/>
          </p:cNvCxnSpPr>
          <p:nvPr/>
        </p:nvCxnSpPr>
        <p:spPr>
          <a:xfrm flipH="1">
            <a:off x="7573431" y="2452825"/>
            <a:ext cx="7138" cy="3003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C66BE4CE-BEE9-4AA2-9B9E-C877E2D7760C}"/>
              </a:ext>
            </a:extLst>
          </p:cNvPr>
          <p:cNvSpPr/>
          <p:nvPr/>
        </p:nvSpPr>
        <p:spPr>
          <a:xfrm>
            <a:off x="7575542" y="2512416"/>
            <a:ext cx="13307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Production Automation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Dashboard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O&amp;M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Managed Service</a:t>
            </a: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lvl="0"/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  <a:p>
            <a:pPr marL="111125" lvl="0" indent="-111125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4245EE6-0DD0-4D04-BD4E-15A69663FCB5}"/>
              </a:ext>
            </a:extLst>
          </p:cNvPr>
          <p:cNvSpPr/>
          <p:nvPr/>
        </p:nvSpPr>
        <p:spPr>
          <a:xfrm>
            <a:off x="6579016" y="1402930"/>
            <a:ext cx="9940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7F5959C-7574-4E2C-A414-DF9B11DCB1C6}"/>
              </a:ext>
            </a:extLst>
          </p:cNvPr>
          <p:cNvGrpSpPr/>
          <p:nvPr/>
        </p:nvGrpSpPr>
        <p:grpSpPr>
          <a:xfrm>
            <a:off x="6626778" y="1843427"/>
            <a:ext cx="565002" cy="578248"/>
            <a:chOff x="7433410" y="1481132"/>
            <a:chExt cx="366316" cy="37490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67CA24B-0A67-4DE7-AE9D-043FF80844A0}"/>
                </a:ext>
              </a:extLst>
            </p:cNvPr>
            <p:cNvGrpSpPr/>
            <p:nvPr/>
          </p:nvGrpSpPr>
          <p:grpSpPr>
            <a:xfrm>
              <a:off x="7435983" y="1481132"/>
              <a:ext cx="363743" cy="363743"/>
              <a:chOff x="7435983" y="1481132"/>
              <a:chExt cx="363743" cy="363743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031A6170-4E70-472B-B8BB-CC5E2F31FB0A}"/>
                  </a:ext>
                </a:extLst>
              </p:cNvPr>
              <p:cNvSpPr/>
              <p:nvPr/>
            </p:nvSpPr>
            <p:spPr>
              <a:xfrm>
                <a:off x="7435983" y="1481132"/>
                <a:ext cx="363743" cy="363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28">
                <a:extLst>
                  <a:ext uri="{FF2B5EF4-FFF2-40B4-BE49-F238E27FC236}">
                    <a16:creationId xmlns:a16="http://schemas.microsoft.com/office/drawing/2014/main" id="{05155A5C-7217-49FA-ACE6-3B13F09BBF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25487" y="1547956"/>
                <a:ext cx="184735" cy="230095"/>
              </a:xfrm>
              <a:custGeom>
                <a:avLst/>
                <a:gdLst>
                  <a:gd name="T0" fmla="*/ 213 w 234"/>
                  <a:gd name="T1" fmla="*/ 258 h 320"/>
                  <a:gd name="T2" fmla="*/ 213 w 234"/>
                  <a:gd name="T3" fmla="*/ 192 h 320"/>
                  <a:gd name="T4" fmla="*/ 170 w 234"/>
                  <a:gd name="T5" fmla="*/ 150 h 320"/>
                  <a:gd name="T6" fmla="*/ 128 w 234"/>
                  <a:gd name="T7" fmla="*/ 150 h 320"/>
                  <a:gd name="T8" fmla="*/ 128 w 234"/>
                  <a:gd name="T9" fmla="*/ 64 h 320"/>
                  <a:gd name="T10" fmla="*/ 127 w 234"/>
                  <a:gd name="T11" fmla="*/ 62 h 320"/>
                  <a:gd name="T12" fmla="*/ 149 w 234"/>
                  <a:gd name="T13" fmla="*/ 32 h 320"/>
                  <a:gd name="T14" fmla="*/ 117 w 234"/>
                  <a:gd name="T15" fmla="*/ 0 h 320"/>
                  <a:gd name="T16" fmla="*/ 85 w 234"/>
                  <a:gd name="T17" fmla="*/ 32 h 320"/>
                  <a:gd name="T18" fmla="*/ 107 w 234"/>
                  <a:gd name="T19" fmla="*/ 62 h 320"/>
                  <a:gd name="T20" fmla="*/ 106 w 234"/>
                  <a:gd name="T21" fmla="*/ 64 h 320"/>
                  <a:gd name="T22" fmla="*/ 106 w 234"/>
                  <a:gd name="T23" fmla="*/ 150 h 320"/>
                  <a:gd name="T24" fmla="*/ 64 w 234"/>
                  <a:gd name="T25" fmla="*/ 150 h 320"/>
                  <a:gd name="T26" fmla="*/ 42 w 234"/>
                  <a:gd name="T27" fmla="*/ 128 h 320"/>
                  <a:gd name="T28" fmla="*/ 42 w 234"/>
                  <a:gd name="T29" fmla="*/ 62 h 320"/>
                  <a:gd name="T30" fmla="*/ 64 w 234"/>
                  <a:gd name="T31" fmla="*/ 32 h 320"/>
                  <a:gd name="T32" fmla="*/ 32 w 234"/>
                  <a:gd name="T33" fmla="*/ 0 h 320"/>
                  <a:gd name="T34" fmla="*/ 0 w 234"/>
                  <a:gd name="T35" fmla="*/ 32 h 320"/>
                  <a:gd name="T36" fmla="*/ 21 w 234"/>
                  <a:gd name="T37" fmla="*/ 62 h 320"/>
                  <a:gd name="T38" fmla="*/ 21 w 234"/>
                  <a:gd name="T39" fmla="*/ 128 h 320"/>
                  <a:gd name="T40" fmla="*/ 64 w 234"/>
                  <a:gd name="T41" fmla="*/ 171 h 320"/>
                  <a:gd name="T42" fmla="*/ 106 w 234"/>
                  <a:gd name="T43" fmla="*/ 171 h 320"/>
                  <a:gd name="T44" fmla="*/ 106 w 234"/>
                  <a:gd name="T45" fmla="*/ 258 h 320"/>
                  <a:gd name="T46" fmla="*/ 85 w 234"/>
                  <a:gd name="T47" fmla="*/ 288 h 320"/>
                  <a:gd name="T48" fmla="*/ 117 w 234"/>
                  <a:gd name="T49" fmla="*/ 320 h 320"/>
                  <a:gd name="T50" fmla="*/ 149 w 234"/>
                  <a:gd name="T51" fmla="*/ 288 h 320"/>
                  <a:gd name="T52" fmla="*/ 128 w 234"/>
                  <a:gd name="T53" fmla="*/ 258 h 320"/>
                  <a:gd name="T54" fmla="*/ 128 w 234"/>
                  <a:gd name="T55" fmla="*/ 171 h 320"/>
                  <a:gd name="T56" fmla="*/ 170 w 234"/>
                  <a:gd name="T57" fmla="*/ 171 h 320"/>
                  <a:gd name="T58" fmla="*/ 192 w 234"/>
                  <a:gd name="T59" fmla="*/ 192 h 320"/>
                  <a:gd name="T60" fmla="*/ 192 w 234"/>
                  <a:gd name="T61" fmla="*/ 258 h 320"/>
                  <a:gd name="T62" fmla="*/ 170 w 234"/>
                  <a:gd name="T63" fmla="*/ 288 h 320"/>
                  <a:gd name="T64" fmla="*/ 202 w 234"/>
                  <a:gd name="T65" fmla="*/ 320 h 320"/>
                  <a:gd name="T66" fmla="*/ 234 w 234"/>
                  <a:gd name="T67" fmla="*/ 288 h 320"/>
                  <a:gd name="T68" fmla="*/ 213 w 234"/>
                  <a:gd name="T69" fmla="*/ 258 h 320"/>
                  <a:gd name="T70" fmla="*/ 32 w 234"/>
                  <a:gd name="T71" fmla="*/ 22 h 320"/>
                  <a:gd name="T72" fmla="*/ 42 w 234"/>
                  <a:gd name="T73" fmla="*/ 32 h 320"/>
                  <a:gd name="T74" fmla="*/ 32 w 234"/>
                  <a:gd name="T75" fmla="*/ 43 h 320"/>
                  <a:gd name="T76" fmla="*/ 21 w 234"/>
                  <a:gd name="T77" fmla="*/ 32 h 320"/>
                  <a:gd name="T78" fmla="*/ 32 w 234"/>
                  <a:gd name="T79" fmla="*/ 22 h 320"/>
                  <a:gd name="T80" fmla="*/ 117 w 234"/>
                  <a:gd name="T81" fmla="*/ 22 h 320"/>
                  <a:gd name="T82" fmla="*/ 128 w 234"/>
                  <a:gd name="T83" fmla="*/ 32 h 320"/>
                  <a:gd name="T84" fmla="*/ 117 w 234"/>
                  <a:gd name="T85" fmla="*/ 43 h 320"/>
                  <a:gd name="T86" fmla="*/ 106 w 234"/>
                  <a:gd name="T87" fmla="*/ 32 h 320"/>
                  <a:gd name="T88" fmla="*/ 117 w 234"/>
                  <a:gd name="T89" fmla="*/ 22 h 320"/>
                  <a:gd name="T90" fmla="*/ 117 w 234"/>
                  <a:gd name="T91" fmla="*/ 299 h 320"/>
                  <a:gd name="T92" fmla="*/ 106 w 234"/>
                  <a:gd name="T93" fmla="*/ 288 h 320"/>
                  <a:gd name="T94" fmla="*/ 117 w 234"/>
                  <a:gd name="T95" fmla="*/ 278 h 320"/>
                  <a:gd name="T96" fmla="*/ 128 w 234"/>
                  <a:gd name="T97" fmla="*/ 288 h 320"/>
                  <a:gd name="T98" fmla="*/ 117 w 234"/>
                  <a:gd name="T99" fmla="*/ 299 h 320"/>
                  <a:gd name="T100" fmla="*/ 202 w 234"/>
                  <a:gd name="T101" fmla="*/ 299 h 320"/>
                  <a:gd name="T102" fmla="*/ 192 w 234"/>
                  <a:gd name="T103" fmla="*/ 288 h 320"/>
                  <a:gd name="T104" fmla="*/ 202 w 234"/>
                  <a:gd name="T105" fmla="*/ 278 h 320"/>
                  <a:gd name="T106" fmla="*/ 213 w 234"/>
                  <a:gd name="T107" fmla="*/ 288 h 320"/>
                  <a:gd name="T108" fmla="*/ 202 w 234"/>
                  <a:gd name="T109" fmla="*/ 299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4" h="320">
                    <a:moveTo>
                      <a:pt x="213" y="258"/>
                    </a:moveTo>
                    <a:cubicBezTo>
                      <a:pt x="213" y="192"/>
                      <a:pt x="213" y="192"/>
                      <a:pt x="213" y="192"/>
                    </a:cubicBezTo>
                    <a:cubicBezTo>
                      <a:pt x="213" y="161"/>
                      <a:pt x="187" y="150"/>
                      <a:pt x="170" y="150"/>
                    </a:cubicBezTo>
                    <a:cubicBezTo>
                      <a:pt x="128" y="150"/>
                      <a:pt x="128" y="150"/>
                      <a:pt x="128" y="150"/>
                    </a:cubicBezTo>
                    <a:cubicBezTo>
                      <a:pt x="128" y="64"/>
                      <a:pt x="128" y="64"/>
                      <a:pt x="128" y="64"/>
                    </a:cubicBezTo>
                    <a:cubicBezTo>
                      <a:pt x="128" y="64"/>
                      <a:pt x="127" y="63"/>
                      <a:pt x="127" y="62"/>
                    </a:cubicBezTo>
                    <a:cubicBezTo>
                      <a:pt x="140" y="58"/>
                      <a:pt x="149" y="46"/>
                      <a:pt x="149" y="32"/>
                    </a:cubicBezTo>
                    <a:cubicBezTo>
                      <a:pt x="149" y="15"/>
                      <a:pt x="135" y="0"/>
                      <a:pt x="117" y="0"/>
                    </a:cubicBezTo>
                    <a:cubicBezTo>
                      <a:pt x="99" y="0"/>
                      <a:pt x="85" y="15"/>
                      <a:pt x="85" y="32"/>
                    </a:cubicBezTo>
                    <a:cubicBezTo>
                      <a:pt x="85" y="46"/>
                      <a:pt x="94" y="58"/>
                      <a:pt x="107" y="62"/>
                    </a:cubicBezTo>
                    <a:cubicBezTo>
                      <a:pt x="107" y="63"/>
                      <a:pt x="106" y="64"/>
                      <a:pt x="106" y="64"/>
                    </a:cubicBezTo>
                    <a:cubicBezTo>
                      <a:pt x="106" y="150"/>
                      <a:pt x="106" y="150"/>
                      <a:pt x="106" y="150"/>
                    </a:cubicBezTo>
                    <a:cubicBezTo>
                      <a:pt x="64" y="150"/>
                      <a:pt x="64" y="150"/>
                      <a:pt x="64" y="150"/>
                    </a:cubicBezTo>
                    <a:cubicBezTo>
                      <a:pt x="60" y="150"/>
                      <a:pt x="42" y="149"/>
                      <a:pt x="42" y="128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55" y="58"/>
                      <a:pt x="64" y="46"/>
                      <a:pt x="64" y="32"/>
                    </a:cubicBezTo>
                    <a:cubicBezTo>
                      <a:pt x="64" y="15"/>
                      <a:pt x="49" y="0"/>
                      <a:pt x="32" y="0"/>
                    </a:cubicBezTo>
                    <a:cubicBezTo>
                      <a:pt x="14" y="0"/>
                      <a:pt x="0" y="15"/>
                      <a:pt x="0" y="32"/>
                    </a:cubicBezTo>
                    <a:cubicBezTo>
                      <a:pt x="0" y="46"/>
                      <a:pt x="9" y="58"/>
                      <a:pt x="21" y="62"/>
                    </a:cubicBezTo>
                    <a:cubicBezTo>
                      <a:pt x="21" y="128"/>
                      <a:pt x="21" y="128"/>
                      <a:pt x="21" y="128"/>
                    </a:cubicBezTo>
                    <a:cubicBezTo>
                      <a:pt x="21" y="160"/>
                      <a:pt x="47" y="171"/>
                      <a:pt x="64" y="171"/>
                    </a:cubicBezTo>
                    <a:cubicBezTo>
                      <a:pt x="106" y="171"/>
                      <a:pt x="106" y="171"/>
                      <a:pt x="106" y="171"/>
                    </a:cubicBezTo>
                    <a:cubicBezTo>
                      <a:pt x="106" y="258"/>
                      <a:pt x="106" y="258"/>
                      <a:pt x="106" y="258"/>
                    </a:cubicBezTo>
                    <a:cubicBezTo>
                      <a:pt x="94" y="263"/>
                      <a:pt x="85" y="274"/>
                      <a:pt x="85" y="288"/>
                    </a:cubicBezTo>
                    <a:cubicBezTo>
                      <a:pt x="85" y="306"/>
                      <a:pt x="99" y="320"/>
                      <a:pt x="117" y="320"/>
                    </a:cubicBezTo>
                    <a:cubicBezTo>
                      <a:pt x="135" y="320"/>
                      <a:pt x="149" y="306"/>
                      <a:pt x="149" y="288"/>
                    </a:cubicBezTo>
                    <a:cubicBezTo>
                      <a:pt x="149" y="274"/>
                      <a:pt x="140" y="263"/>
                      <a:pt x="128" y="258"/>
                    </a:cubicBezTo>
                    <a:cubicBezTo>
                      <a:pt x="128" y="171"/>
                      <a:pt x="128" y="171"/>
                      <a:pt x="128" y="171"/>
                    </a:cubicBezTo>
                    <a:cubicBezTo>
                      <a:pt x="170" y="171"/>
                      <a:pt x="170" y="171"/>
                      <a:pt x="170" y="171"/>
                    </a:cubicBezTo>
                    <a:cubicBezTo>
                      <a:pt x="174" y="171"/>
                      <a:pt x="192" y="172"/>
                      <a:pt x="192" y="192"/>
                    </a:cubicBezTo>
                    <a:cubicBezTo>
                      <a:pt x="192" y="258"/>
                      <a:pt x="192" y="258"/>
                      <a:pt x="192" y="258"/>
                    </a:cubicBezTo>
                    <a:cubicBezTo>
                      <a:pt x="179" y="263"/>
                      <a:pt x="170" y="274"/>
                      <a:pt x="170" y="288"/>
                    </a:cubicBezTo>
                    <a:cubicBezTo>
                      <a:pt x="170" y="306"/>
                      <a:pt x="185" y="320"/>
                      <a:pt x="202" y="320"/>
                    </a:cubicBezTo>
                    <a:cubicBezTo>
                      <a:pt x="220" y="320"/>
                      <a:pt x="234" y="306"/>
                      <a:pt x="234" y="288"/>
                    </a:cubicBezTo>
                    <a:cubicBezTo>
                      <a:pt x="234" y="274"/>
                      <a:pt x="225" y="263"/>
                      <a:pt x="213" y="258"/>
                    </a:cubicBezTo>
                    <a:close/>
                    <a:moveTo>
                      <a:pt x="32" y="22"/>
                    </a:moveTo>
                    <a:cubicBezTo>
                      <a:pt x="38" y="22"/>
                      <a:pt x="42" y="26"/>
                      <a:pt x="42" y="32"/>
                    </a:cubicBezTo>
                    <a:cubicBezTo>
                      <a:pt x="42" y="38"/>
                      <a:pt x="38" y="43"/>
                      <a:pt x="32" y="43"/>
                    </a:cubicBezTo>
                    <a:cubicBezTo>
                      <a:pt x="26" y="43"/>
                      <a:pt x="21" y="38"/>
                      <a:pt x="21" y="32"/>
                    </a:cubicBezTo>
                    <a:cubicBezTo>
                      <a:pt x="21" y="26"/>
                      <a:pt x="26" y="22"/>
                      <a:pt x="32" y="22"/>
                    </a:cubicBezTo>
                    <a:close/>
                    <a:moveTo>
                      <a:pt x="117" y="22"/>
                    </a:moveTo>
                    <a:cubicBezTo>
                      <a:pt x="123" y="22"/>
                      <a:pt x="128" y="26"/>
                      <a:pt x="128" y="32"/>
                    </a:cubicBezTo>
                    <a:cubicBezTo>
                      <a:pt x="128" y="38"/>
                      <a:pt x="123" y="43"/>
                      <a:pt x="117" y="43"/>
                    </a:cubicBezTo>
                    <a:cubicBezTo>
                      <a:pt x="111" y="43"/>
                      <a:pt x="106" y="38"/>
                      <a:pt x="106" y="32"/>
                    </a:cubicBezTo>
                    <a:cubicBezTo>
                      <a:pt x="106" y="26"/>
                      <a:pt x="111" y="22"/>
                      <a:pt x="117" y="22"/>
                    </a:cubicBezTo>
                    <a:close/>
                    <a:moveTo>
                      <a:pt x="117" y="299"/>
                    </a:moveTo>
                    <a:cubicBezTo>
                      <a:pt x="111" y="299"/>
                      <a:pt x="106" y="294"/>
                      <a:pt x="106" y="288"/>
                    </a:cubicBezTo>
                    <a:cubicBezTo>
                      <a:pt x="106" y="282"/>
                      <a:pt x="111" y="278"/>
                      <a:pt x="117" y="278"/>
                    </a:cubicBezTo>
                    <a:cubicBezTo>
                      <a:pt x="123" y="278"/>
                      <a:pt x="128" y="282"/>
                      <a:pt x="128" y="288"/>
                    </a:cubicBezTo>
                    <a:cubicBezTo>
                      <a:pt x="128" y="294"/>
                      <a:pt x="123" y="299"/>
                      <a:pt x="117" y="299"/>
                    </a:cubicBezTo>
                    <a:close/>
                    <a:moveTo>
                      <a:pt x="202" y="299"/>
                    </a:moveTo>
                    <a:cubicBezTo>
                      <a:pt x="196" y="299"/>
                      <a:pt x="192" y="294"/>
                      <a:pt x="192" y="288"/>
                    </a:cubicBezTo>
                    <a:cubicBezTo>
                      <a:pt x="192" y="282"/>
                      <a:pt x="196" y="278"/>
                      <a:pt x="202" y="278"/>
                    </a:cubicBezTo>
                    <a:cubicBezTo>
                      <a:pt x="208" y="278"/>
                      <a:pt x="213" y="282"/>
                      <a:pt x="213" y="288"/>
                    </a:cubicBezTo>
                    <a:cubicBezTo>
                      <a:pt x="213" y="294"/>
                      <a:pt x="208" y="299"/>
                      <a:pt x="202" y="29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4" name="Freeform 827">
              <a:extLst>
                <a:ext uri="{FF2B5EF4-FFF2-40B4-BE49-F238E27FC236}">
                  <a16:creationId xmlns:a16="http://schemas.microsoft.com/office/drawing/2014/main" id="{6A97F39E-9AA1-4A23-8799-C8C75E1143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3410" y="1481132"/>
              <a:ext cx="365760" cy="374904"/>
            </a:xfrm>
            <a:custGeom>
              <a:avLst/>
              <a:gdLst>
                <a:gd name="T0" fmla="*/ 256 w 512"/>
                <a:gd name="T1" fmla="*/ 22 h 512"/>
                <a:gd name="T2" fmla="*/ 491 w 512"/>
                <a:gd name="T3" fmla="*/ 256 h 512"/>
                <a:gd name="T4" fmla="*/ 256 w 512"/>
                <a:gd name="T5" fmla="*/ 491 h 512"/>
                <a:gd name="T6" fmla="*/ 21 w 512"/>
                <a:gd name="T7" fmla="*/ 256 h 512"/>
                <a:gd name="T8" fmla="*/ 256 w 512"/>
                <a:gd name="T9" fmla="*/ 22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2"/>
                  </a:moveTo>
                  <a:cubicBezTo>
                    <a:pt x="385" y="22"/>
                    <a:pt x="491" y="127"/>
                    <a:pt x="491" y="256"/>
                  </a:cubicBezTo>
                  <a:cubicBezTo>
                    <a:pt x="491" y="386"/>
                    <a:pt x="385" y="491"/>
                    <a:pt x="256" y="491"/>
                  </a:cubicBezTo>
                  <a:cubicBezTo>
                    <a:pt x="127" y="491"/>
                    <a:pt x="21" y="386"/>
                    <a:pt x="21" y="256"/>
                  </a:cubicBezTo>
                  <a:cubicBezTo>
                    <a:pt x="21" y="127"/>
                    <a:pt x="127" y="22"/>
                    <a:pt x="256" y="22"/>
                  </a:cubicBezTo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8"/>
                    <a:pt x="115" y="512"/>
                    <a:pt x="256" y="512"/>
                  </a:cubicBezTo>
                  <a:cubicBezTo>
                    <a:pt x="397" y="512"/>
                    <a:pt x="512" y="398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DD76126-DF1D-46A9-A8A1-3E2739746021}"/>
              </a:ext>
            </a:extLst>
          </p:cNvPr>
          <p:cNvGrpSpPr/>
          <p:nvPr/>
        </p:nvGrpSpPr>
        <p:grpSpPr>
          <a:xfrm>
            <a:off x="7878338" y="1835258"/>
            <a:ext cx="569174" cy="569174"/>
            <a:chOff x="8383600" y="1463053"/>
            <a:chExt cx="369021" cy="369021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AD44FBF-EA59-43B7-A4F4-A6C5D446A7C1}"/>
                </a:ext>
              </a:extLst>
            </p:cNvPr>
            <p:cNvSpPr/>
            <p:nvPr/>
          </p:nvSpPr>
          <p:spPr>
            <a:xfrm>
              <a:off x="8386239" y="1463053"/>
              <a:ext cx="363743" cy="3637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578">
              <a:extLst>
                <a:ext uri="{FF2B5EF4-FFF2-40B4-BE49-F238E27FC236}">
                  <a16:creationId xmlns:a16="http://schemas.microsoft.com/office/drawing/2014/main" id="{8AB2B41A-6DD7-4513-A7A7-B92505292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162" y="1555308"/>
              <a:ext cx="192108" cy="184510"/>
            </a:xfrm>
            <a:custGeom>
              <a:avLst/>
              <a:gdLst>
                <a:gd name="T0" fmla="*/ 266 w 266"/>
                <a:gd name="T1" fmla="*/ 213 h 256"/>
                <a:gd name="T2" fmla="*/ 256 w 266"/>
                <a:gd name="T3" fmla="*/ 224 h 256"/>
                <a:gd name="T4" fmla="*/ 202 w 266"/>
                <a:gd name="T5" fmla="*/ 224 h 256"/>
                <a:gd name="T6" fmla="*/ 192 w 266"/>
                <a:gd name="T7" fmla="*/ 213 h 256"/>
                <a:gd name="T8" fmla="*/ 192 w 266"/>
                <a:gd name="T9" fmla="*/ 160 h 256"/>
                <a:gd name="T10" fmla="*/ 202 w 266"/>
                <a:gd name="T11" fmla="*/ 149 h 256"/>
                <a:gd name="T12" fmla="*/ 213 w 266"/>
                <a:gd name="T13" fmla="*/ 160 h 256"/>
                <a:gd name="T14" fmla="*/ 213 w 266"/>
                <a:gd name="T15" fmla="*/ 192 h 256"/>
                <a:gd name="T16" fmla="*/ 234 w 266"/>
                <a:gd name="T17" fmla="*/ 128 h 256"/>
                <a:gd name="T18" fmla="*/ 128 w 266"/>
                <a:gd name="T19" fmla="*/ 21 h 256"/>
                <a:gd name="T20" fmla="*/ 21 w 266"/>
                <a:gd name="T21" fmla="*/ 128 h 256"/>
                <a:gd name="T22" fmla="*/ 128 w 266"/>
                <a:gd name="T23" fmla="*/ 234 h 256"/>
                <a:gd name="T24" fmla="*/ 138 w 266"/>
                <a:gd name="T25" fmla="*/ 245 h 256"/>
                <a:gd name="T26" fmla="*/ 128 w 266"/>
                <a:gd name="T27" fmla="*/ 256 h 256"/>
                <a:gd name="T28" fmla="*/ 0 w 266"/>
                <a:gd name="T29" fmla="*/ 128 h 256"/>
                <a:gd name="T30" fmla="*/ 128 w 266"/>
                <a:gd name="T31" fmla="*/ 0 h 256"/>
                <a:gd name="T32" fmla="*/ 256 w 266"/>
                <a:gd name="T33" fmla="*/ 128 h 256"/>
                <a:gd name="T34" fmla="*/ 231 w 266"/>
                <a:gd name="T35" fmla="*/ 202 h 256"/>
                <a:gd name="T36" fmla="*/ 256 w 266"/>
                <a:gd name="T37" fmla="*/ 202 h 256"/>
                <a:gd name="T38" fmla="*/ 266 w 266"/>
                <a:gd name="T39" fmla="*/ 21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6" h="256">
                  <a:moveTo>
                    <a:pt x="266" y="213"/>
                  </a:moveTo>
                  <a:cubicBezTo>
                    <a:pt x="266" y="219"/>
                    <a:pt x="262" y="224"/>
                    <a:pt x="256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96" y="224"/>
                    <a:pt x="192" y="219"/>
                    <a:pt x="192" y="213"/>
                  </a:cubicBezTo>
                  <a:cubicBezTo>
                    <a:pt x="192" y="160"/>
                    <a:pt x="192" y="160"/>
                    <a:pt x="192" y="160"/>
                  </a:cubicBezTo>
                  <a:cubicBezTo>
                    <a:pt x="192" y="154"/>
                    <a:pt x="196" y="149"/>
                    <a:pt x="202" y="149"/>
                  </a:cubicBezTo>
                  <a:cubicBezTo>
                    <a:pt x="208" y="149"/>
                    <a:pt x="213" y="154"/>
                    <a:pt x="213" y="160"/>
                  </a:cubicBezTo>
                  <a:cubicBezTo>
                    <a:pt x="213" y="192"/>
                    <a:pt x="213" y="192"/>
                    <a:pt x="213" y="192"/>
                  </a:cubicBezTo>
                  <a:cubicBezTo>
                    <a:pt x="227" y="173"/>
                    <a:pt x="234" y="151"/>
                    <a:pt x="234" y="128"/>
                  </a:cubicBezTo>
                  <a:cubicBezTo>
                    <a:pt x="234" y="69"/>
                    <a:pt x="186" y="21"/>
                    <a:pt x="128" y="21"/>
                  </a:cubicBezTo>
                  <a:cubicBezTo>
                    <a:pt x="69" y="21"/>
                    <a:pt x="21" y="69"/>
                    <a:pt x="21" y="128"/>
                  </a:cubicBezTo>
                  <a:cubicBezTo>
                    <a:pt x="21" y="186"/>
                    <a:pt x="69" y="234"/>
                    <a:pt x="128" y="234"/>
                  </a:cubicBezTo>
                  <a:cubicBezTo>
                    <a:pt x="134" y="234"/>
                    <a:pt x="138" y="239"/>
                    <a:pt x="138" y="245"/>
                  </a:cubicBezTo>
                  <a:cubicBezTo>
                    <a:pt x="138" y="251"/>
                    <a:pt x="134" y="256"/>
                    <a:pt x="128" y="256"/>
                  </a:cubicBezTo>
                  <a:cubicBezTo>
                    <a:pt x="57" y="256"/>
                    <a:pt x="0" y="198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8" y="0"/>
                    <a:pt x="256" y="57"/>
                    <a:pt x="256" y="128"/>
                  </a:cubicBezTo>
                  <a:cubicBezTo>
                    <a:pt x="256" y="155"/>
                    <a:pt x="247" y="181"/>
                    <a:pt x="231" y="202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62" y="202"/>
                    <a:pt x="266" y="207"/>
                    <a:pt x="266" y="21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1" name="Freeform 579">
              <a:extLst>
                <a:ext uri="{FF2B5EF4-FFF2-40B4-BE49-F238E27FC236}">
                  <a16:creationId xmlns:a16="http://schemas.microsoft.com/office/drawing/2014/main" id="{793213EC-5EB6-4EAE-8F5A-4414A858E2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3600" y="1463053"/>
              <a:ext cx="369021" cy="36902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62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254D-6C00-4FEF-8093-411D7F3C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2632799"/>
            <a:ext cx="7905750" cy="1592403"/>
          </a:xfrm>
        </p:spPr>
        <p:txBody>
          <a:bodyPr anchor="ctr"/>
          <a:lstStyle/>
          <a:p>
            <a:r>
              <a:rPr lang="en-US" dirty="0"/>
              <a:t>Scaling Process Robotics</a:t>
            </a:r>
          </a:p>
        </p:txBody>
      </p:sp>
    </p:spTree>
    <p:extLst>
      <p:ext uri="{BB962C8B-B14F-4D97-AF65-F5344CB8AC3E}">
        <p14:creationId xmlns:p14="http://schemas.microsoft.com/office/powerpoint/2010/main" val="41526095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CF9A1A8-1AA3-4CB0-95F4-C38B47D3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ysClr val="windowText" lastClr="000000"/>
                </a:solidFill>
              </a:rPr>
              <a:t>Introduction to Scaling Process Robotics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D417448-2334-436F-B8FD-114A7711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38" y="2661044"/>
            <a:ext cx="8374062" cy="2858874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sz="1800" b="1" dirty="0"/>
              <a:t>Demystifying Scaling.  The Facts.</a:t>
            </a:r>
          </a:p>
          <a:p>
            <a:pPr marL="230188" indent="-230188">
              <a:spcBef>
                <a:spcPts val="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same level of effort required to standup your first 5-10 bots is </a:t>
            </a:r>
            <a:r>
              <a:rPr lang="en-US" sz="1600" b="1" dirty="0"/>
              <a:t>not cost efficient for long-term scaling</a:t>
            </a:r>
            <a:r>
              <a:rPr lang="en-US" sz="1600" dirty="0"/>
              <a:t>. </a:t>
            </a:r>
          </a:p>
          <a:p>
            <a:pPr marL="230188" indent="-230188">
              <a:spcBef>
                <a:spcPts val="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The development of the automation is usually the easiest part of the overall process. </a:t>
            </a:r>
            <a:r>
              <a:rPr lang="en-US" sz="1600" dirty="0"/>
              <a:t>The additional time needed for the first 5-10 bots is usually tied to extensive reviews, participation of too many stakeholders, and unnecessary documentation.</a:t>
            </a:r>
          </a:p>
          <a:p>
            <a:pPr marL="230188" indent="-230188">
              <a:spcBef>
                <a:spcPts val="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Formal documentation, review cycles, and people’s involvement </a:t>
            </a:r>
            <a:r>
              <a:rPr lang="en-US" sz="1600" b="1" dirty="0"/>
              <a:t>should get easier over time</a:t>
            </a:r>
            <a:r>
              <a:rPr lang="en-US" sz="1600" dirty="0"/>
              <a:t>.</a:t>
            </a:r>
          </a:p>
          <a:p>
            <a:pPr marL="230188" indent="-230188">
              <a:spcBef>
                <a:spcPts val="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Faster bot building and deployments will vary with process complexity – </a:t>
            </a:r>
            <a:r>
              <a:rPr lang="en-US" sz="1600" b="1" dirty="0"/>
              <a:t>but speed should be the goal.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D3DC8B3-F747-4230-9F29-9A140DFB82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8493" y="1056279"/>
            <a:ext cx="6628772" cy="991977"/>
          </a:xfrm>
          <a:solidFill>
            <a:srgbClr val="DA291C"/>
          </a:solidFill>
        </p:spPr>
        <p:txBody>
          <a:bodyPr/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Verdana"/>
              </a:rPr>
              <a:t>Many organizations that get started with bots often hit a wall when figuring out how to scale bots appropriately. </a:t>
            </a:r>
            <a:endParaRPr lang="en-US" b="1" i="1" dirty="0">
              <a:solidFill>
                <a:schemeClr val="bg1"/>
              </a:solidFill>
            </a:endParaRPr>
          </a:p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9487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16_9 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1" id="{11ACAC10-E114-437A-8A81-234CDA58E235}" vid="{34F66B37-322D-49DC-BBD6-F427F1E3219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FE520776FA44F8A9819D9C04A9D39" ma:contentTypeVersion="0" ma:contentTypeDescription="Create a new document." ma:contentTypeScope="" ma:versionID="3f697273fa97f70f75f77cd58733af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1DEB34-3AFA-4430-A216-F7C984C13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7A996C-F020-454B-A841-20C7298F94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070C43-4B7E-4D69-B164-26DBF0804E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Deloitte_4_3_Onscreen_US</Template>
  <TotalTime>47533</TotalTime>
  <Words>1355</Words>
  <Application>Microsoft Office PowerPoint</Application>
  <PresentationFormat>On-screen Show (4:3)</PresentationFormat>
  <Paragraphs>241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Open Sans</vt:lpstr>
      <vt:lpstr>Segoe UI</vt:lpstr>
      <vt:lpstr>Segoe UI Light</vt:lpstr>
      <vt:lpstr>Verdana</vt:lpstr>
      <vt:lpstr>Wingdings</vt:lpstr>
      <vt:lpstr>Wingdings 2</vt:lpstr>
      <vt:lpstr>Deloitte 16_9 onscreen</vt:lpstr>
      <vt:lpstr>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Lifecycle of a Bot Project</vt:lpstr>
      <vt:lpstr>PowerPoint Presentation</vt:lpstr>
      <vt:lpstr>Scaling Process Robotics</vt:lpstr>
      <vt:lpstr>Introduction to Scaling Process Robotics</vt:lpstr>
      <vt:lpstr>PowerPoint Presentation</vt:lpstr>
      <vt:lpstr>Scaling Roadmap Overview</vt:lpstr>
      <vt:lpstr>What should we do next?</vt:lpstr>
      <vt:lpstr>Confirm, strengthen, and then transition to scale</vt:lpstr>
      <vt:lpstr>What should you do… now!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Huff, Christopher (US - Arlington)</dc:creator>
  <cp:lastModifiedBy>Administrator</cp:lastModifiedBy>
  <cp:revision>484</cp:revision>
  <cp:lastPrinted>2017-10-02T20:14:14Z</cp:lastPrinted>
  <dcterms:created xsi:type="dcterms:W3CDTF">2016-08-09T17:48:40Z</dcterms:created>
  <dcterms:modified xsi:type="dcterms:W3CDTF">2019-04-18T19:39:20Z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0x010100B2AFE520776FA44F8A9819D9C04A9D39</vt:lpwstr>
  </property>
</Properties>
</file>