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4" r:id="rId3"/>
    <p:sldId id="258" r:id="rId4"/>
    <p:sldId id="285" r:id="rId5"/>
    <p:sldId id="262" r:id="rId6"/>
    <p:sldId id="281" r:id="rId7"/>
    <p:sldId id="259" r:id="rId8"/>
    <p:sldId id="269" r:id="rId9"/>
    <p:sldId id="284" r:id="rId10"/>
    <p:sldId id="257" r:id="rId11"/>
    <p:sldId id="267" r:id="rId12"/>
    <p:sldId id="278" r:id="rId13"/>
    <p:sldId id="286" r:id="rId14"/>
    <p:sldId id="283" r:id="rId15"/>
    <p:sldId id="263" r:id="rId16"/>
    <p:sldId id="268" r:id="rId17"/>
    <p:sldId id="264" r:id="rId18"/>
    <p:sldId id="265" r:id="rId19"/>
    <p:sldId id="280" r:id="rId20"/>
    <p:sldId id="275" r:id="rId21"/>
    <p:sldId id="276" r:id="rId22"/>
    <p:sldId id="273" r:id="rId23"/>
    <p:sldId id="277" r:id="rId24"/>
  </p:sldIdLst>
  <p:sldSz cx="9144000" cy="6858000" type="screen4x3"/>
  <p:notesSz cx="6851650" cy="922655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777" autoAdjust="0"/>
    <p:restoredTop sz="98390" autoAdjust="0"/>
  </p:normalViewPr>
  <p:slideViewPr>
    <p:cSldViewPr>
      <p:cViewPr varScale="1">
        <p:scale>
          <a:sx n="74" d="100"/>
          <a:sy n="74" d="100"/>
        </p:scale>
        <p:origin x="-103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4"/>
    </p:cViewPr>
  </p:sorterViewPr>
  <p:notesViewPr>
    <p:cSldViewPr>
      <p:cViewPr>
        <p:scale>
          <a:sx n="100" d="100"/>
          <a:sy n="100" d="100"/>
        </p:scale>
        <p:origin x="-1548" y="648"/>
      </p:cViewPr>
      <p:guideLst>
        <p:guide orient="horz" pos="2906"/>
        <p:guide pos="215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686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883025" y="0"/>
            <a:ext cx="29686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8676" name="Rectangle 4"/>
          <p:cNvSpPr>
            <a:spLocks noChangeArrowheads="1" noTextEdit="1"/>
          </p:cNvSpPr>
          <p:nvPr>
            <p:ph type="sldImg" idx="2"/>
          </p:nvPr>
        </p:nvSpPr>
        <p:spPr bwMode="auto">
          <a:xfrm>
            <a:off x="1119188" y="692150"/>
            <a:ext cx="4613275" cy="34591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2813" y="4383088"/>
            <a:ext cx="5026025" cy="415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64588"/>
            <a:ext cx="29686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883025" y="8764588"/>
            <a:ext cx="29686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9C053B1-A97E-4849-9297-FE94672E070B}" type="slidenum">
              <a:rPr lang="en-US"/>
              <a:pPr>
                <a:defRPr/>
              </a:pPr>
              <a:t>‹#›</a:t>
            </a:fld>
            <a:endParaRPr lang="en-US"/>
          </a:p>
        </p:txBody>
      </p:sp>
    </p:spTree>
    <p:extLst>
      <p:ext uri="{BB962C8B-B14F-4D97-AF65-F5344CB8AC3E}">
        <p14:creationId xmlns:p14="http://schemas.microsoft.com/office/powerpoint/2010/main" val="2085581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E2D864B-B958-4497-91DD-175AD02D34A7}" type="slidenum">
              <a:rPr lang="en-US" sz="1200"/>
              <a:pPr eaLnBrk="1" hangingPunct="1"/>
              <a:t>1</a:t>
            </a:fld>
            <a:endParaRPr lang="en-US" sz="1200"/>
          </a:p>
        </p:txBody>
      </p:sp>
      <p:sp>
        <p:nvSpPr>
          <p:cNvPr id="29699" name="Rectangle 2"/>
          <p:cNvSpPr>
            <a:spLocks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smtClean="0"/>
              <a:t>Most techniques = common sense … </a:t>
            </a:r>
          </a:p>
          <a:p>
            <a:pPr eaLnBrk="1" hangingPunct="1"/>
            <a:r>
              <a:rPr lang="en-US" smtClean="0"/>
              <a:t>Search engine success = integration common sense</a:t>
            </a:r>
          </a:p>
          <a:p>
            <a:pPr eaLnBrk="1" hangingPunct="1"/>
            <a:r>
              <a:rPr lang="en-US" smtClean="0"/>
              <a:t>Surface - search engines and search engine optimization </a:t>
            </a:r>
          </a:p>
          <a:p>
            <a:pPr eaLnBrk="1" hangingPunct="1"/>
            <a:r>
              <a:rPr lang="en-US" smtClean="0"/>
              <a:t>Increase sales, traffic, and conversions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7E54CA1-210A-4B00-B493-9FE669DF7FED}" type="slidenum">
              <a:rPr lang="en-US" sz="1200"/>
              <a:pPr eaLnBrk="1" hangingPunct="1"/>
              <a:t>10</a:t>
            </a:fld>
            <a:endParaRPr lang="en-US" sz="1200"/>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smtClean="0"/>
          </a:p>
          <a:p>
            <a:pPr eaLnBrk="1" hangingPunct="1"/>
            <a:r>
              <a:rPr lang="en-US" smtClean="0"/>
              <a:t>Directory are listing of static information that are usually inputted manually and not CRAWLED.</a:t>
            </a:r>
          </a:p>
          <a:p>
            <a:pPr eaLnBrk="1" hangingPunct="1"/>
            <a:endParaRPr lang="en-US" smtClean="0"/>
          </a:p>
          <a:p>
            <a:pPr eaLnBrk="1" hangingPunct="1"/>
            <a:r>
              <a:rPr lang="en-US" smtClean="0"/>
              <a:t>Some of the common characteristics of today’s search engines are as follows:</a:t>
            </a:r>
          </a:p>
          <a:p>
            <a:pPr eaLnBrk="1" hangingPunct="1"/>
            <a:r>
              <a:rPr lang="en-US" smtClean="0"/>
              <a:t>* A search engine component usually contain the following components… I would like you to take a mental note of the Spider … since this will be a important topic we will discuss later on today.</a:t>
            </a:r>
          </a:p>
          <a:p>
            <a:pPr eaLnBrk="1" hangingPunct="1"/>
            <a:endParaRPr lang="en-US" smtClean="0"/>
          </a:p>
          <a:p>
            <a:pPr eaLnBrk="1" hangingPunct="1"/>
            <a:r>
              <a:rPr lang="en-US" smtClean="0"/>
              <a:t>In early day’s for you who  remember this WebCrawler was one of the many crawler based directory search engines …. another common one that still exists today is AltaVista search engine.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FE1F9BD-AE5F-400E-9666-E068F6C9F1E7}" type="slidenum">
              <a:rPr lang="en-US" sz="1200"/>
              <a:pPr eaLnBrk="1" hangingPunct="1"/>
              <a:t>11</a:t>
            </a:fld>
            <a:endParaRPr lang="en-US" sz="1200"/>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8F5525E-C9F9-46C2-831F-CD5AEF1031A7}" type="slidenum">
              <a:rPr lang="en-US" sz="1200"/>
              <a:pPr eaLnBrk="1" hangingPunct="1"/>
              <a:t>14</a:t>
            </a:fld>
            <a:endParaRPr lang="en-US" sz="1200"/>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06AAF86-DBEB-4132-B78A-E623CAE15576}" type="slidenum">
              <a:rPr lang="en-US" sz="1200"/>
              <a:pPr eaLnBrk="1" hangingPunct="1"/>
              <a:t>15</a:t>
            </a:fld>
            <a:endParaRPr lang="en-US" sz="1200"/>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35BFA34-0D91-45C8-A67C-51C485390233}" type="slidenum">
              <a:rPr lang="en-US" sz="1200"/>
              <a:pPr eaLnBrk="1" hangingPunct="1"/>
              <a:t>16</a:t>
            </a:fld>
            <a:endParaRPr lang="en-US" sz="1200"/>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96D90C8-2179-4653-99B5-5DD852E02668}" type="slidenum">
              <a:rPr lang="en-US" sz="1200"/>
              <a:pPr eaLnBrk="1" hangingPunct="1"/>
              <a:t>17</a:t>
            </a:fld>
            <a:endParaRPr lang="en-US" sz="1200"/>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smtClean="0"/>
              <a:t>Anchor text is the visible hyperlinked text on the page.  </a:t>
            </a:r>
          </a:p>
          <a:p>
            <a:pPr eaLnBrk="1" hangingPunct="1"/>
            <a:r>
              <a:rPr lang="en-US" smtClean="0"/>
              <a:t>anchor text is usually used to indicate the subject matter of the page that it links to. For example, the text “7</a:t>
            </a:r>
            <a:r>
              <a:rPr lang="en-US" baseline="30000" smtClean="0"/>
              <a:t>th</a:t>
            </a:r>
            <a:r>
              <a:rPr lang="en-US" smtClean="0"/>
              <a:t> world congress ebusiness" indicates to visitors that they can expect to see content about conference pertaining to ebusiness if they visit the link. </a:t>
            </a:r>
          </a:p>
          <a:p>
            <a:pPr eaLnBrk="1" hangingPunct="1"/>
            <a:endParaRPr lang="en-US" smtClean="0"/>
          </a:p>
          <a:p>
            <a:pPr eaLnBrk="1" hangingPunct="1"/>
            <a:r>
              <a:rPr lang="en-US" smtClean="0"/>
              <a:t>This pattern of usage has been applied in search engine algorithms to enhance the relevance of the "target" or the "landing page" URL for the keywords appearing within the anchor text. </a:t>
            </a:r>
            <a:br>
              <a:rPr lang="en-US" smtClean="0"/>
            </a:b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71DE821-657A-4DD8-AC4D-547000CF158F}" type="slidenum">
              <a:rPr lang="en-US" sz="1200"/>
              <a:pPr eaLnBrk="1" hangingPunct="1"/>
              <a:t>18</a:t>
            </a:fld>
            <a:endParaRPr lang="en-US" sz="1200"/>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23773F5-738B-47F3-A89A-46B64D72DB90}" type="slidenum">
              <a:rPr lang="en-US" sz="1200"/>
              <a:pPr eaLnBrk="1" hangingPunct="1"/>
              <a:t>19</a:t>
            </a:fld>
            <a:endParaRPr lang="en-US" sz="1200"/>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7F26C0-F1A7-42D6-8766-99DA4B661592}" type="slidenum">
              <a:rPr lang="en-US" sz="1200"/>
              <a:pPr eaLnBrk="1" hangingPunct="1"/>
              <a:t>20</a:t>
            </a:fld>
            <a:endParaRPr lang="en-US" sz="1200"/>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5CBED49-80D3-499F-8417-B10E86CD3C76}" type="slidenum">
              <a:rPr lang="en-US" sz="1200"/>
              <a:pPr eaLnBrk="1" hangingPunct="1"/>
              <a:t>21</a:t>
            </a:fld>
            <a:endParaRPr lang="en-US" sz="1200"/>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DD5586B-B86E-4692-97DD-FC53B380F215}" type="slidenum">
              <a:rPr lang="en-US" sz="1200"/>
              <a:pPr eaLnBrk="1" hangingPunct="1"/>
              <a:t>2</a:t>
            </a:fld>
            <a:endParaRPr lang="en-US" sz="1200"/>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smtClean="0"/>
              <a:t>My agenda for today will encompass the following high level topics and I have allocated 4-8 minutes for Q&amp;A session.</a:t>
            </a:r>
          </a:p>
          <a:p>
            <a:pPr eaLnBrk="1" hangingPunct="1"/>
            <a:endParaRPr lang="en-US" smtClean="0"/>
          </a:p>
          <a:p>
            <a:pPr eaLnBrk="1" hangingPunct="1"/>
            <a:r>
              <a:rPr lang="en-US" smtClean="0"/>
              <a:t>I will also email list of resources if you are interested in exploring SEO and other internet marketing techniques such as email marketing, PPC ads, in-line text, etc.</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F180022-CB92-49E6-BF91-C1D8876417D7}" type="slidenum">
              <a:rPr lang="en-US" sz="1200"/>
              <a:pPr eaLnBrk="1" hangingPunct="1"/>
              <a:t>22</a:t>
            </a:fld>
            <a:endParaRPr lang="en-US" sz="1200"/>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A4570D1-5C5A-4EA0-B85E-E845784F64A9}" type="slidenum">
              <a:rPr lang="en-US" sz="1200"/>
              <a:pPr eaLnBrk="1" hangingPunct="1"/>
              <a:t>23</a:t>
            </a:fld>
            <a:endParaRPr lang="en-US" sz="1200"/>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24DD9A-E3D0-4480-B6BC-19F3DD2B6E7F}" type="slidenum">
              <a:rPr lang="en-US" sz="1200"/>
              <a:pPr eaLnBrk="1" hangingPunct="1"/>
              <a:t>3</a:t>
            </a:fld>
            <a:endParaRPr lang="en-US" sz="1200"/>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US" smtClean="0"/>
              <a:t>Today the undisputed leader in search engine usage is Google.</a:t>
            </a:r>
          </a:p>
          <a:p>
            <a:pPr eaLnBrk="1" hangingPunct="1"/>
            <a:endParaRPr lang="en-US" smtClean="0"/>
          </a:p>
          <a:p>
            <a:pPr eaLnBrk="1" hangingPunct="1"/>
            <a:r>
              <a:rPr lang="en-US" smtClean="0"/>
              <a:t>Yahoo Claims to have the largest index of all search engines ranking over 5 Billion pages.</a:t>
            </a:r>
          </a:p>
          <a:p>
            <a:pPr eaLnBrk="1" hangingPunct="1"/>
            <a:endParaRPr lang="en-US" smtClean="0"/>
          </a:p>
          <a:p>
            <a:pPr eaLnBrk="1" hangingPunct="1"/>
            <a:r>
              <a:rPr lang="en-US" smtClean="0"/>
              <a:t>MSN is the leading third, they have done a tremendous job at catching up to Google and yahoo but they still have a long time to catch up…. This a true example of the first mover advantage </a:t>
            </a:r>
            <a:r>
              <a:rPr lang="en-US" smtClean="0">
                <a:sym typeface="Wingdings" pitchFamily="2" charset="2"/>
              </a:rPr>
              <a:t></a:t>
            </a:r>
          </a:p>
          <a:p>
            <a:pPr eaLnBrk="1" hangingPunct="1"/>
            <a:endParaRPr lang="en-US" smtClean="0">
              <a:sym typeface="Wingdings" pitchFamily="2" charset="2"/>
            </a:endParaRPr>
          </a:p>
          <a:p>
            <a:pPr eaLnBrk="1" hangingPunct="1"/>
            <a:r>
              <a:rPr lang="en-US" smtClean="0">
                <a:sym typeface="Wingdings" pitchFamily="2" charset="2"/>
              </a:rPr>
              <a:t>I don’t usually talk about Ask Jeeves but I have been seeing an increased level of  traffic from Ask.com and according to recent statistics, Ask is now representative of approximately 7-8% of all searches.</a:t>
            </a:r>
          </a:p>
          <a:p>
            <a:pPr eaLnBrk="1" hangingPunct="1"/>
            <a:endParaRPr lang="en-US" smtClean="0">
              <a:sym typeface="Wingdings" pitchFamily="2" charset="2"/>
            </a:endParaRPr>
          </a:p>
          <a:p>
            <a:pPr eaLnBrk="1" hangingPunct="1"/>
            <a:r>
              <a:rPr lang="en-US" smtClean="0"/>
              <a:t>Every search engine has a different algorithm and ranking…. Our main focus today will be to look at the common and basic elements that every search engine company uses to rank and index pages.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C012832-BFFD-4EB8-B555-1CEA6E0A124C}" type="slidenum">
              <a:rPr lang="en-US" sz="1200"/>
              <a:pPr eaLnBrk="1" hangingPunct="1"/>
              <a:t>4</a:t>
            </a:fld>
            <a:endParaRPr lang="en-US" sz="1200"/>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smtClean="0"/>
              <a:t>Today the undisputed leader in search engine usage is Google.</a:t>
            </a:r>
          </a:p>
          <a:p>
            <a:pPr eaLnBrk="1" hangingPunct="1"/>
            <a:endParaRPr lang="en-US" smtClean="0"/>
          </a:p>
          <a:p>
            <a:pPr eaLnBrk="1" hangingPunct="1"/>
            <a:r>
              <a:rPr lang="en-US" smtClean="0"/>
              <a:t>Yahoo Claims to have the largest index of all search engines ranking over 5 Billion pages.</a:t>
            </a:r>
          </a:p>
          <a:p>
            <a:pPr eaLnBrk="1" hangingPunct="1"/>
            <a:endParaRPr lang="en-US" smtClean="0"/>
          </a:p>
          <a:p>
            <a:pPr eaLnBrk="1" hangingPunct="1"/>
            <a:r>
              <a:rPr lang="en-US" smtClean="0"/>
              <a:t>MSN is the leading third, they have done a tremendous job at catching up to Google and yahoo but they still have a long time to catch up…. This a true example of the first mover advantage </a:t>
            </a:r>
            <a:r>
              <a:rPr lang="en-US" smtClean="0">
                <a:sym typeface="Wingdings" pitchFamily="2" charset="2"/>
              </a:rPr>
              <a:t></a:t>
            </a:r>
          </a:p>
          <a:p>
            <a:pPr eaLnBrk="1" hangingPunct="1"/>
            <a:endParaRPr lang="en-US" smtClean="0">
              <a:sym typeface="Wingdings" pitchFamily="2" charset="2"/>
            </a:endParaRPr>
          </a:p>
          <a:p>
            <a:pPr eaLnBrk="1" hangingPunct="1"/>
            <a:r>
              <a:rPr lang="en-US" smtClean="0">
                <a:sym typeface="Wingdings" pitchFamily="2" charset="2"/>
              </a:rPr>
              <a:t>I don’t usually talk about Ask Jeeves but I have been seeing an increased level of  traffic from Ask.com and according to recent statistics, Ask is now representative of approximately 7-8% of all searches.</a:t>
            </a:r>
          </a:p>
          <a:p>
            <a:pPr eaLnBrk="1" hangingPunct="1"/>
            <a:endParaRPr lang="en-US" smtClean="0">
              <a:sym typeface="Wingdings" pitchFamily="2" charset="2"/>
            </a:endParaRPr>
          </a:p>
          <a:p>
            <a:pPr eaLnBrk="1" hangingPunct="1"/>
            <a:r>
              <a:rPr lang="en-US" smtClean="0"/>
              <a:t>Every search engine has a different algorithm and ranking…. Our main focus today will be to look at the common and basic elements that every search engine company uses to rank and index pages.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FACFF72-75D6-48A8-8920-5ACEF2F00710}" type="slidenum">
              <a:rPr lang="en-US" sz="1200"/>
              <a:pPr eaLnBrk="1" hangingPunct="1"/>
              <a:t>5</a:t>
            </a:fld>
            <a:endParaRPr lang="en-US" sz="1200"/>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smtClean="0"/>
              <a:t>If you were not take anything away from this session today… and only understand how Spider or crawlers work you would have understood 40% of Search engines.</a:t>
            </a:r>
          </a:p>
        </p:txBody>
      </p:sp>
      <p:sp>
        <p:nvSpPr>
          <p:cNvPr id="38916" name="AutoShape 4"/>
          <p:cNvSpPr>
            <a:spLocks noChangeArrowheads="1"/>
          </p:cNvSpPr>
          <p:nvPr/>
        </p:nvSpPr>
        <p:spPr bwMode="auto">
          <a:xfrm>
            <a:off x="5224463" y="1198563"/>
            <a:ext cx="504825" cy="508000"/>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486F513-B378-458A-BE2D-BA17BC7CA2C1}" type="slidenum">
              <a:rPr lang="en-US" sz="1200"/>
              <a:pPr eaLnBrk="1" hangingPunct="1"/>
              <a:t>6</a:t>
            </a:fld>
            <a:endParaRPr lang="en-US" sz="1200"/>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smtClean="0"/>
              <a:t>If you were not take anything away from this session today… and only understand how Spider or crawlers work you would have understood 40% of Search engines.</a:t>
            </a:r>
          </a:p>
        </p:txBody>
      </p:sp>
      <p:sp>
        <p:nvSpPr>
          <p:cNvPr id="38916" name="AutoShape 4"/>
          <p:cNvSpPr>
            <a:spLocks noChangeArrowheads="1"/>
          </p:cNvSpPr>
          <p:nvPr/>
        </p:nvSpPr>
        <p:spPr bwMode="auto">
          <a:xfrm>
            <a:off x="5224463" y="1198563"/>
            <a:ext cx="504825" cy="508000"/>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F3029E6-B14D-4834-B870-DE9904445E9B}" type="slidenum">
              <a:rPr lang="en-US" sz="1200"/>
              <a:pPr eaLnBrk="1" hangingPunct="1"/>
              <a:t>7</a:t>
            </a:fld>
            <a:endParaRPr lang="en-US" sz="1200"/>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US" smtClean="0"/>
              <a:t>According to Nielsen/Net rating</a:t>
            </a:r>
          </a:p>
          <a:p>
            <a:pPr eaLnBrk="1" hangingPunct="1"/>
            <a:endParaRPr lang="en-US" smtClean="0"/>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E3540E3-00FE-4DC5-BAF8-DB4D9D887675}" type="slidenum">
              <a:rPr lang="en-US" sz="1200"/>
              <a:pPr eaLnBrk="1" hangingPunct="1"/>
              <a:t>8</a:t>
            </a:fld>
            <a:endParaRPr lang="en-US" sz="1200"/>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0125E54-9611-4DE3-9BBD-B372948E15B4}" type="slidenum">
              <a:rPr lang="en-US" sz="1200"/>
              <a:pPr eaLnBrk="1" hangingPunct="1"/>
              <a:t>9</a:t>
            </a:fld>
            <a:endParaRPr lang="en-US" sz="1200"/>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67774F2A-F144-4144-802A-DBB563086845}" type="datetimeFigureOut">
              <a:rPr lang="en-US"/>
              <a:pPr>
                <a:defRPr/>
              </a:pPr>
              <a:t>7/12/2012</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2411AEE2-82B8-4B96-85FB-D154968E0BA8}" type="slidenum">
              <a:rPr lang="en-US"/>
              <a:pPr>
                <a:defRPr/>
              </a:pPr>
              <a:t>‹#›</a:t>
            </a:fld>
            <a:endParaRPr lang="en-US"/>
          </a:p>
        </p:txBody>
      </p:sp>
    </p:spTree>
    <p:extLst>
      <p:ext uri="{BB962C8B-B14F-4D97-AF65-F5344CB8AC3E}">
        <p14:creationId xmlns:p14="http://schemas.microsoft.com/office/powerpoint/2010/main" val="247993232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51845B9-CE99-4436-9FAB-46199AC5B740}" type="datetimeFigureOut">
              <a:rPr lang="en-US"/>
              <a:pPr>
                <a:defRPr/>
              </a:pPr>
              <a:t>7/12/2012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5FDE99B-15E5-4AF3-AA14-48EDD43A5537}" type="slidenum">
              <a:rPr lang="en-US"/>
              <a:pPr>
                <a:defRPr/>
              </a:pPr>
              <a:t>‹#›</a:t>
            </a:fld>
            <a:endParaRPr lang="en-US"/>
          </a:p>
        </p:txBody>
      </p:sp>
    </p:spTree>
    <p:extLst>
      <p:ext uri="{BB962C8B-B14F-4D97-AF65-F5344CB8AC3E}">
        <p14:creationId xmlns:p14="http://schemas.microsoft.com/office/powerpoint/2010/main" val="306459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94DE0A8-DFD7-4B1D-AEAC-C64EF9F445CA}" type="datetimeFigureOut">
              <a:rPr lang="en-US"/>
              <a:pPr>
                <a:defRPr/>
              </a:pPr>
              <a:t>7/12/2012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1AD01DB-9887-4E41-A411-E337EEF7D1F9}" type="slidenum">
              <a:rPr lang="en-US"/>
              <a:pPr>
                <a:defRPr/>
              </a:pPr>
              <a:t>‹#›</a:t>
            </a:fld>
            <a:endParaRPr lang="en-US"/>
          </a:p>
        </p:txBody>
      </p:sp>
    </p:spTree>
    <p:extLst>
      <p:ext uri="{BB962C8B-B14F-4D97-AF65-F5344CB8AC3E}">
        <p14:creationId xmlns:p14="http://schemas.microsoft.com/office/powerpoint/2010/main" val="4271394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6F4B4DD-598F-415F-8190-74167885A3BF}" type="datetimeFigureOut">
              <a:rPr lang="en-US"/>
              <a:pPr>
                <a:defRPr/>
              </a:pPr>
              <a:t>7/12/2012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E982394-C9BE-4ACE-BDB7-D0D29B4F3D92}" type="slidenum">
              <a:rPr lang="en-US"/>
              <a:pPr>
                <a:defRPr/>
              </a:pPr>
              <a:t>‹#›</a:t>
            </a:fld>
            <a:endParaRPr lang="en-US"/>
          </a:p>
        </p:txBody>
      </p:sp>
    </p:spTree>
    <p:extLst>
      <p:ext uri="{BB962C8B-B14F-4D97-AF65-F5344CB8AC3E}">
        <p14:creationId xmlns:p14="http://schemas.microsoft.com/office/powerpoint/2010/main" val="1453431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639B728-030E-43F6-81D7-3489FD2F2D49}" type="datetimeFigureOut">
              <a:rPr lang="en-US"/>
              <a:pPr>
                <a:defRPr/>
              </a:pPr>
              <a:t>7/12/2012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0D7144-B855-46D0-BDF6-F9894517642D}" type="slidenum">
              <a:rPr lang="en-US"/>
              <a:pPr>
                <a:defRPr/>
              </a:pPr>
              <a:t>‹#›</a:t>
            </a:fld>
            <a:endParaRPr lang="en-US"/>
          </a:p>
        </p:txBody>
      </p:sp>
    </p:spTree>
    <p:extLst>
      <p:ext uri="{BB962C8B-B14F-4D97-AF65-F5344CB8AC3E}">
        <p14:creationId xmlns:p14="http://schemas.microsoft.com/office/powerpoint/2010/main" val="7425219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2110E58-E6F4-47C6-9C53-7C2BC14178D6}" type="datetimeFigureOut">
              <a:rPr lang="en-US"/>
              <a:pPr>
                <a:defRPr/>
              </a:pPr>
              <a:t>7/12/2012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515615A-2696-45D7-B64C-EC2CF0EC66E3}" type="slidenum">
              <a:rPr lang="en-US"/>
              <a:pPr>
                <a:defRPr/>
              </a:pPr>
              <a:t>‹#›</a:t>
            </a:fld>
            <a:endParaRPr lang="en-US"/>
          </a:p>
        </p:txBody>
      </p:sp>
    </p:spTree>
    <p:extLst>
      <p:ext uri="{BB962C8B-B14F-4D97-AF65-F5344CB8AC3E}">
        <p14:creationId xmlns:p14="http://schemas.microsoft.com/office/powerpoint/2010/main" val="1489693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A77DF87E-7A80-488F-8BE7-4E800DC8F28A}" type="datetimeFigureOut">
              <a:rPr lang="en-US"/>
              <a:pPr>
                <a:defRPr/>
              </a:pPr>
              <a:t>7/12/2012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C9D14504-4845-4967-B768-FD46665EE439}" type="slidenum">
              <a:rPr lang="en-US"/>
              <a:pPr>
                <a:defRPr/>
              </a:pPr>
              <a:t>‹#›</a:t>
            </a:fld>
            <a:endParaRPr lang="en-US"/>
          </a:p>
        </p:txBody>
      </p:sp>
    </p:spTree>
    <p:extLst>
      <p:ext uri="{BB962C8B-B14F-4D97-AF65-F5344CB8AC3E}">
        <p14:creationId xmlns:p14="http://schemas.microsoft.com/office/powerpoint/2010/main" val="2904636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71FE0DE6-9FA7-4DC2-B3C3-9DB01F269205}" type="datetimeFigureOut">
              <a:rPr lang="en-US"/>
              <a:pPr>
                <a:defRPr/>
              </a:pPr>
              <a:t>7/12/2012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56334913-774A-4DB2-BF55-9C0874ABB9D6}" type="slidenum">
              <a:rPr lang="en-US"/>
              <a:pPr>
                <a:defRPr/>
              </a:pPr>
              <a:t>‹#›</a:t>
            </a:fld>
            <a:endParaRPr lang="en-US"/>
          </a:p>
        </p:txBody>
      </p:sp>
    </p:spTree>
    <p:extLst>
      <p:ext uri="{BB962C8B-B14F-4D97-AF65-F5344CB8AC3E}">
        <p14:creationId xmlns:p14="http://schemas.microsoft.com/office/powerpoint/2010/main" val="2358010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DF99E68-17C0-4D69-BB5C-80CA4091A71F}" type="datetimeFigureOut">
              <a:rPr lang="en-US"/>
              <a:pPr>
                <a:defRPr/>
              </a:pPr>
              <a:t>7/12/2012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8848544-23CC-46EA-BD8F-48AA4B39D054}" type="slidenum">
              <a:rPr lang="en-US"/>
              <a:pPr>
                <a:defRPr/>
              </a:pPr>
              <a:t>‹#›</a:t>
            </a:fld>
            <a:endParaRPr lang="en-US"/>
          </a:p>
        </p:txBody>
      </p:sp>
    </p:spTree>
    <p:extLst>
      <p:ext uri="{BB962C8B-B14F-4D97-AF65-F5344CB8AC3E}">
        <p14:creationId xmlns:p14="http://schemas.microsoft.com/office/powerpoint/2010/main" val="316526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C0D4F6A-C77E-4D5F-9A8D-11D1861E7B78}" type="datetimeFigureOut">
              <a:rPr lang="en-US"/>
              <a:pPr>
                <a:defRPr/>
              </a:pPr>
              <a:t>7/12/2012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16CD3D7-2F49-4C81-B85B-F8767BCA0251}" type="slidenum">
              <a:rPr lang="en-US"/>
              <a:pPr>
                <a:defRPr/>
              </a:pPr>
              <a:t>‹#›</a:t>
            </a:fld>
            <a:endParaRPr lang="en-US"/>
          </a:p>
        </p:txBody>
      </p:sp>
    </p:spTree>
    <p:extLst>
      <p:ext uri="{BB962C8B-B14F-4D97-AF65-F5344CB8AC3E}">
        <p14:creationId xmlns:p14="http://schemas.microsoft.com/office/powerpoint/2010/main" val="315516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FA5F68E-91DF-434F-87E8-CD1F92BD433E}" type="datetimeFigureOut">
              <a:rPr lang="en-US"/>
              <a:pPr>
                <a:defRPr/>
              </a:pPr>
              <a:t>7/12/2012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14F808C-E652-45C8-9CD2-EF9B2365EB29}" type="slidenum">
              <a:rPr lang="en-US"/>
              <a:pPr>
                <a:defRPr/>
              </a:pPr>
              <a:t>‹#›</a:t>
            </a:fld>
            <a:endParaRPr lang="en-US"/>
          </a:p>
        </p:txBody>
      </p:sp>
    </p:spTree>
    <p:extLst>
      <p:ext uri="{BB962C8B-B14F-4D97-AF65-F5344CB8AC3E}">
        <p14:creationId xmlns:p14="http://schemas.microsoft.com/office/powerpoint/2010/main" val="308913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smtClean="0">
                <a:solidFill>
                  <a:schemeClr val="tx2">
                    <a:shade val="90000"/>
                  </a:schemeClr>
                </a:solidFill>
              </a:defRPr>
            </a:lvl1pPr>
          </a:lstStyle>
          <a:p>
            <a:pPr>
              <a:defRPr/>
            </a:pPr>
            <a:fld id="{62A4A8DB-9B33-4687-9F5C-575D8BC3E909}" type="datetimeFigureOut">
              <a:rPr lang="en-US"/>
              <a:pPr>
                <a:defRPr/>
              </a:pPr>
              <a:t>7/12/2012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E08C1AA1-178B-42C0-8DA1-FCAB40AF2B15}"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1034" name="Line 9"/>
          <p:cNvSpPr>
            <a:spLocks noChangeShapeType="1"/>
          </p:cNvSpPr>
          <p:nvPr userDrawn="1"/>
        </p:nvSpPr>
        <p:spPr bwMode="auto">
          <a:xfrm>
            <a:off x="685800" y="990600"/>
            <a:ext cx="777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83" r:id="rId1"/>
    <p:sldLayoutId id="2147483675" r:id="rId2"/>
    <p:sldLayoutId id="2147483684" r:id="rId3"/>
    <p:sldLayoutId id="2147483676" r:id="rId4"/>
    <p:sldLayoutId id="2147483677" r:id="rId5"/>
    <p:sldLayoutId id="2147483678" r:id="rId6"/>
    <p:sldLayoutId id="2147483679" r:id="rId7"/>
    <p:sldLayoutId id="2147483680" r:id="rId8"/>
    <p:sldLayoutId id="2147483685" r:id="rId9"/>
    <p:sldLayoutId id="2147483681" r:id="rId10"/>
    <p:sldLayoutId id="2147483682"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wordtracker.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google.com/ads" TargetMode="External"/><Relationship Id="rId4" Type="http://schemas.openxmlformats.org/officeDocument/2006/relationships/hyperlink" Target="http://www.overture.co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ad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overture.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11188" y="1484313"/>
            <a:ext cx="7772400" cy="1143000"/>
          </a:xfrm>
        </p:spPr>
        <p:txBody>
          <a:bodyPr/>
          <a:lstStyle/>
          <a:p>
            <a:pPr algn="ctr" fontAlgn="auto">
              <a:spcAft>
                <a:spcPts val="0"/>
              </a:spcAft>
              <a:defRPr/>
            </a:pPr>
            <a:r>
              <a:rPr lang="en-US" sz="4400" dirty="0" smtClean="0"/>
              <a:t>Search </a:t>
            </a:r>
            <a:r>
              <a:rPr lang="en-US" sz="4400" dirty="0"/>
              <a:t>Engine Optimization (SEO)</a:t>
            </a:r>
          </a:p>
        </p:txBody>
      </p:sp>
      <p:sp>
        <p:nvSpPr>
          <p:cNvPr id="5123" name="Rectangle 3"/>
          <p:cNvSpPr>
            <a:spLocks noGrp="1" noChangeArrowheads="1"/>
          </p:cNvSpPr>
          <p:nvPr>
            <p:ph type="subTitle" idx="1"/>
          </p:nvPr>
        </p:nvSpPr>
        <p:spPr>
          <a:xfrm>
            <a:off x="533400" y="3228975"/>
            <a:ext cx="7854950" cy="1752600"/>
          </a:xfrm>
        </p:spPr>
        <p:txBody>
          <a:bodyPr/>
          <a:lstStyle/>
          <a:p>
            <a:pPr marR="0"/>
            <a:r>
              <a:rPr lang="en-US" sz="3200" b="1" smtClean="0"/>
              <a:t>Daniel Kauffman</a:t>
            </a:r>
          </a:p>
          <a:p>
            <a:pPr marR="0"/>
            <a:endParaRPr lang="en-US" sz="3200" b="1" smtClean="0"/>
          </a:p>
          <a:p>
            <a:pPr marR="0"/>
            <a:endParaRPr lang="en-US" sz="32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1188" y="260350"/>
            <a:ext cx="7772400" cy="609600"/>
          </a:xfrm>
        </p:spPr>
        <p:txBody>
          <a:bodyPr>
            <a:normAutofit fontScale="90000"/>
          </a:bodyPr>
          <a:lstStyle/>
          <a:p>
            <a:pPr fontAlgn="auto">
              <a:spcAft>
                <a:spcPts val="0"/>
              </a:spcAft>
              <a:defRPr/>
            </a:pPr>
            <a:r>
              <a:rPr lang="en-US" dirty="0" smtClean="0"/>
              <a:t>SEO Effectiveness</a:t>
            </a:r>
            <a:endParaRPr lang="en-US" sz="1600" dirty="0"/>
          </a:p>
        </p:txBody>
      </p:sp>
      <p:pic>
        <p:nvPicPr>
          <p:cNvPr id="14339"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27088" y="1052513"/>
            <a:ext cx="7418387" cy="555942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4213" y="260350"/>
            <a:ext cx="7772400" cy="609600"/>
          </a:xfrm>
        </p:spPr>
        <p:txBody>
          <a:bodyPr>
            <a:normAutofit fontScale="90000"/>
          </a:bodyPr>
          <a:lstStyle/>
          <a:p>
            <a:pPr fontAlgn="auto">
              <a:spcAft>
                <a:spcPts val="0"/>
              </a:spcAft>
              <a:defRPr/>
            </a:pPr>
            <a:r>
              <a:rPr lang="en-US" dirty="0" smtClean="0"/>
              <a:t>What is SEO?</a:t>
            </a:r>
            <a:endParaRPr lang="en-US" dirty="0"/>
          </a:p>
        </p:txBody>
      </p:sp>
      <p:sp>
        <p:nvSpPr>
          <p:cNvPr id="15363" name="Rectangle 3"/>
          <p:cNvSpPr>
            <a:spLocks noGrp="1" noChangeArrowheads="1"/>
          </p:cNvSpPr>
          <p:nvPr>
            <p:ph idx="1"/>
          </p:nvPr>
        </p:nvSpPr>
        <p:spPr>
          <a:xfrm>
            <a:off x="685800" y="1196975"/>
            <a:ext cx="7772400" cy="4899025"/>
          </a:xfrm>
        </p:spPr>
        <p:txBody>
          <a:bodyPr/>
          <a:lstStyle/>
          <a:p>
            <a:r>
              <a:rPr lang="en-US" smtClean="0"/>
              <a:t>SEO = Search Engine Optimization</a:t>
            </a:r>
            <a:br>
              <a:rPr lang="en-US" smtClean="0"/>
            </a:br>
            <a:endParaRPr lang="en-US" smtClean="0"/>
          </a:p>
          <a:p>
            <a:pPr lvl="1"/>
            <a:r>
              <a:rPr lang="en-US" smtClean="0"/>
              <a:t>Refers to the process of “optimizing” both the on-page and off-page ranking factors in order to achieve high search engine rankings for targeted search terms.</a:t>
            </a:r>
            <a:br>
              <a:rPr lang="en-US" smtClean="0"/>
            </a:br>
            <a:endParaRPr lang="en-US" smtClean="0"/>
          </a:p>
          <a:p>
            <a:pPr lvl="1"/>
            <a:r>
              <a:rPr lang="en-US" smtClean="0"/>
              <a:t>Refers to the “industry” that has been created regarding using keyword searching a a means of increasing relevant traffic to a website</a:t>
            </a:r>
            <a:endParaRPr lang="en-US" sz="12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47700" y="881063"/>
            <a:ext cx="7885113" cy="586105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1052513"/>
            <a:ext cx="6324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4213" y="260350"/>
            <a:ext cx="7772400" cy="609600"/>
          </a:xfrm>
        </p:spPr>
        <p:txBody>
          <a:bodyPr>
            <a:normAutofit fontScale="90000"/>
          </a:bodyPr>
          <a:lstStyle/>
          <a:p>
            <a:pPr fontAlgn="auto">
              <a:spcAft>
                <a:spcPts val="0"/>
              </a:spcAft>
              <a:defRPr/>
            </a:pPr>
            <a:r>
              <a:rPr lang="en-US"/>
              <a:t>What is a SEO Algorithm?</a:t>
            </a:r>
          </a:p>
        </p:txBody>
      </p:sp>
      <p:sp>
        <p:nvSpPr>
          <p:cNvPr id="18435" name="Rectangle 3"/>
          <p:cNvSpPr>
            <a:spLocks noGrp="1" noChangeArrowheads="1"/>
          </p:cNvSpPr>
          <p:nvPr>
            <p:ph idx="1"/>
          </p:nvPr>
        </p:nvSpPr>
        <p:spPr>
          <a:xfrm>
            <a:off x="685800" y="1484313"/>
            <a:ext cx="7772400" cy="4611687"/>
          </a:xfrm>
        </p:spPr>
        <p:txBody>
          <a:bodyPr/>
          <a:lstStyle/>
          <a:p>
            <a:pPr>
              <a:lnSpc>
                <a:spcPct val="90000"/>
              </a:lnSpc>
            </a:pPr>
            <a:r>
              <a:rPr lang="en-US" sz="1800" b="1" smtClean="0"/>
              <a:t>Top Secret!</a:t>
            </a:r>
            <a:r>
              <a:rPr lang="en-US" sz="1800" smtClean="0"/>
              <a:t>  Only select employees of a search engines company </a:t>
            </a:r>
            <a:r>
              <a:rPr lang="en-US" sz="1800" i="1" smtClean="0"/>
              <a:t>know</a:t>
            </a:r>
            <a:r>
              <a:rPr lang="en-US" sz="1800" smtClean="0"/>
              <a:t> for certain</a:t>
            </a:r>
          </a:p>
          <a:p>
            <a:pPr>
              <a:lnSpc>
                <a:spcPct val="90000"/>
              </a:lnSpc>
            </a:pPr>
            <a:endParaRPr lang="en-US" sz="1800" smtClean="0"/>
          </a:p>
          <a:p>
            <a:pPr>
              <a:lnSpc>
                <a:spcPct val="90000"/>
              </a:lnSpc>
            </a:pPr>
            <a:r>
              <a:rPr lang="en-US" sz="1800" smtClean="0"/>
              <a:t>Reverse engineering, research and experiments gives SEOs (search engine optimization professionals) a “pretty good” idea of the major factors and approximate weight assignments</a:t>
            </a:r>
          </a:p>
          <a:p>
            <a:pPr>
              <a:lnSpc>
                <a:spcPct val="90000"/>
              </a:lnSpc>
            </a:pPr>
            <a:endParaRPr lang="en-US" sz="1800" smtClean="0"/>
          </a:p>
          <a:p>
            <a:pPr>
              <a:lnSpc>
                <a:spcPct val="90000"/>
              </a:lnSpc>
            </a:pPr>
            <a:r>
              <a:rPr lang="en-US" sz="1800" smtClean="0"/>
              <a:t>The SEO algorithm is constantly changed, tweaked &amp; updated</a:t>
            </a:r>
          </a:p>
          <a:p>
            <a:pPr>
              <a:lnSpc>
                <a:spcPct val="90000"/>
              </a:lnSpc>
            </a:pPr>
            <a:endParaRPr lang="en-US" sz="1800" smtClean="0"/>
          </a:p>
          <a:p>
            <a:pPr>
              <a:lnSpc>
                <a:spcPct val="90000"/>
              </a:lnSpc>
            </a:pPr>
            <a:r>
              <a:rPr lang="en-US" sz="1800" smtClean="0"/>
              <a:t>Websites and documents being searched are also constantly changing</a:t>
            </a:r>
          </a:p>
          <a:p>
            <a:pPr>
              <a:lnSpc>
                <a:spcPct val="90000"/>
              </a:lnSpc>
            </a:pPr>
            <a:endParaRPr lang="en-US" sz="1800" b="1" u="sng" smtClean="0"/>
          </a:p>
          <a:p>
            <a:pPr>
              <a:lnSpc>
                <a:spcPct val="90000"/>
              </a:lnSpc>
            </a:pPr>
            <a:r>
              <a:rPr lang="en-US" sz="1800" smtClean="0"/>
              <a:t>Varies by Search Engine – some give more weight to on-page factors, some to link popularity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4213" y="260350"/>
            <a:ext cx="7772400" cy="609600"/>
          </a:xfrm>
        </p:spPr>
        <p:txBody>
          <a:bodyPr>
            <a:normAutofit fontScale="90000"/>
          </a:bodyPr>
          <a:lstStyle/>
          <a:p>
            <a:pPr fontAlgn="auto">
              <a:spcAft>
                <a:spcPts val="0"/>
              </a:spcAft>
              <a:defRPr/>
            </a:pPr>
            <a:r>
              <a:rPr lang="en-US" sz="5400" dirty="0"/>
              <a:t>Online </a:t>
            </a:r>
            <a:r>
              <a:rPr lang="en-US" sz="5400" dirty="0" smtClean="0"/>
              <a:t>Spending Growth</a:t>
            </a:r>
            <a:endParaRPr lang="en-US" dirty="0"/>
          </a:p>
        </p:txBody>
      </p:sp>
      <p:sp>
        <p:nvSpPr>
          <p:cNvPr id="19459" name="Content Placeholder 1"/>
          <p:cNvSpPr>
            <a:spLocks noGrp="1"/>
          </p:cNvSpPr>
          <p:nvPr>
            <p:ph idx="1"/>
          </p:nvPr>
        </p:nvSpPr>
        <p:spPr/>
        <p:txBody>
          <a:bodyPr/>
          <a:lstStyle/>
          <a:p>
            <a:endParaRPr lang="en-US" smtClean="0"/>
          </a:p>
        </p:txBody>
      </p:sp>
      <p:pic>
        <p:nvPicPr>
          <p:cNvPr id="19460" name="Picture 4" descr="http://www.wfanet.org/whatpics/645.jpg"/>
          <p:cNvPicPr>
            <a:picLocks noChangeAspect="1" noChangeArrowheads="1"/>
          </p:cNvPicPr>
          <p:nvPr/>
        </p:nvPicPr>
        <p:blipFill rotWithShape="1">
          <a:blip r:embed="rId3">
            <a:extLst>
              <a:ext uri="{28A0092B-C50C-407E-A947-70E740481C1C}">
                <a14:useLocalDpi xmlns:a14="http://schemas.microsoft.com/office/drawing/2010/main" val="0"/>
              </a:ext>
            </a:extLst>
          </a:blip>
          <a:srcRect b="3382"/>
          <a:stretch/>
        </p:blipFill>
        <p:spPr bwMode="auto">
          <a:xfrm>
            <a:off x="827088" y="1052513"/>
            <a:ext cx="7489825" cy="58054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4213" y="260350"/>
            <a:ext cx="7772400" cy="609600"/>
          </a:xfrm>
        </p:spPr>
        <p:txBody>
          <a:bodyPr>
            <a:normAutofit fontScale="90000"/>
          </a:bodyPr>
          <a:lstStyle/>
          <a:p>
            <a:pPr fontAlgn="auto">
              <a:spcAft>
                <a:spcPts val="0"/>
              </a:spcAft>
              <a:defRPr/>
            </a:pPr>
            <a:r>
              <a:rPr lang="en-US" dirty="0" smtClean="0"/>
              <a:t>A  </a:t>
            </a:r>
            <a:r>
              <a:rPr lang="en-US" dirty="0"/>
              <a:t>good SEO strategy:</a:t>
            </a:r>
          </a:p>
        </p:txBody>
      </p:sp>
      <p:sp>
        <p:nvSpPr>
          <p:cNvPr id="20483" name="Rectangle 3"/>
          <p:cNvSpPr>
            <a:spLocks noGrp="1" noChangeArrowheads="1"/>
          </p:cNvSpPr>
          <p:nvPr>
            <p:ph idx="1"/>
          </p:nvPr>
        </p:nvSpPr>
        <p:spPr>
          <a:xfrm>
            <a:off x="685800" y="1484313"/>
            <a:ext cx="7772400" cy="4611687"/>
          </a:xfrm>
        </p:spPr>
        <p:txBody>
          <a:bodyPr/>
          <a:lstStyle/>
          <a:p>
            <a:pPr>
              <a:lnSpc>
                <a:spcPct val="90000"/>
              </a:lnSpc>
            </a:pPr>
            <a:r>
              <a:rPr lang="en-US" sz="1600" smtClean="0"/>
              <a:t>Research desirable keywords and search phrases </a:t>
            </a:r>
            <a:br>
              <a:rPr lang="en-US" sz="1600" smtClean="0"/>
            </a:br>
            <a:r>
              <a:rPr lang="en-US" sz="1600" smtClean="0"/>
              <a:t>(</a:t>
            </a:r>
            <a:r>
              <a:rPr lang="en-US" sz="1600" smtClean="0">
                <a:hlinkClick r:id="rId3"/>
              </a:rPr>
              <a:t>WordTracker</a:t>
            </a:r>
            <a:r>
              <a:rPr lang="en-US" sz="1600" smtClean="0"/>
              <a:t>, </a:t>
            </a:r>
            <a:r>
              <a:rPr lang="en-US" sz="1600" smtClean="0">
                <a:hlinkClick r:id="rId4"/>
              </a:rPr>
              <a:t>Overture</a:t>
            </a:r>
            <a:r>
              <a:rPr lang="en-US" sz="1600" smtClean="0"/>
              <a:t>, </a:t>
            </a:r>
            <a:r>
              <a:rPr lang="en-US" sz="1600" smtClean="0">
                <a:hlinkClick r:id="rId5"/>
              </a:rPr>
              <a:t>Google AdWords</a:t>
            </a:r>
            <a:r>
              <a:rPr lang="en-US" sz="1600" smtClean="0"/>
              <a:t>)</a:t>
            </a:r>
            <a:br>
              <a:rPr lang="en-US" sz="1600" smtClean="0"/>
            </a:br>
            <a:endParaRPr lang="en-US" sz="1600" smtClean="0"/>
          </a:p>
          <a:p>
            <a:pPr>
              <a:lnSpc>
                <a:spcPct val="90000"/>
              </a:lnSpc>
            </a:pPr>
            <a:r>
              <a:rPr lang="en-US" sz="1600" smtClean="0"/>
              <a:t>Identify search phrases to target (should be relevant to business/market, obtainable and profitable)</a:t>
            </a:r>
            <a:br>
              <a:rPr lang="en-US" sz="1600" smtClean="0"/>
            </a:br>
            <a:endParaRPr lang="en-US" sz="1600" smtClean="0"/>
          </a:p>
          <a:p>
            <a:pPr>
              <a:lnSpc>
                <a:spcPct val="90000"/>
              </a:lnSpc>
            </a:pPr>
            <a:r>
              <a:rPr lang="en-US" sz="1600" smtClean="0"/>
              <a:t>“Clean” and optimize a website’s HTML code for appropriate keyword density, title tag optimization, internal linking structure, headings and subheadings, etc.</a:t>
            </a:r>
            <a:br>
              <a:rPr lang="en-US" sz="1600" smtClean="0"/>
            </a:br>
            <a:endParaRPr lang="en-US" sz="1600" smtClean="0"/>
          </a:p>
          <a:p>
            <a:pPr>
              <a:lnSpc>
                <a:spcPct val="90000"/>
              </a:lnSpc>
            </a:pPr>
            <a:r>
              <a:rPr lang="en-US" sz="1600" smtClean="0"/>
              <a:t>Help in writing copy to appeal to both search engines and actual website visitors</a:t>
            </a:r>
            <a:br>
              <a:rPr lang="en-US" sz="1600" smtClean="0"/>
            </a:br>
            <a:endParaRPr lang="en-US" sz="1600" smtClean="0"/>
          </a:p>
          <a:p>
            <a:pPr>
              <a:lnSpc>
                <a:spcPct val="90000"/>
              </a:lnSpc>
            </a:pPr>
            <a:r>
              <a:rPr lang="en-US" sz="1600" smtClean="0"/>
              <a:t>Study competitors (competing websites) and search engines</a:t>
            </a:r>
            <a:br>
              <a:rPr lang="en-US" sz="1600" smtClean="0"/>
            </a:br>
            <a:endParaRPr lang="en-US" sz="1600" smtClean="0"/>
          </a:p>
          <a:p>
            <a:pPr>
              <a:lnSpc>
                <a:spcPct val="90000"/>
              </a:lnSpc>
            </a:pPr>
            <a:r>
              <a:rPr lang="en-US" sz="1600" smtClean="0"/>
              <a:t>Implement a quality link building campaign</a:t>
            </a:r>
            <a:br>
              <a:rPr lang="en-US" sz="1600" smtClean="0"/>
            </a:br>
            <a:endParaRPr lang="en-US" sz="1600" smtClean="0"/>
          </a:p>
          <a:p>
            <a:pPr>
              <a:lnSpc>
                <a:spcPct val="90000"/>
              </a:lnSpc>
            </a:pPr>
            <a:r>
              <a:rPr lang="en-US" sz="1600" smtClean="0"/>
              <a:t>Add Quality content</a:t>
            </a:r>
          </a:p>
          <a:p>
            <a:pPr>
              <a:lnSpc>
                <a:spcPct val="90000"/>
              </a:lnSpc>
            </a:pPr>
            <a:endParaRPr lang="en-US" sz="1600" smtClean="0"/>
          </a:p>
          <a:p>
            <a:pPr>
              <a:lnSpc>
                <a:spcPct val="90000"/>
              </a:lnSpc>
            </a:pPr>
            <a:r>
              <a:rPr lang="en-US" sz="1600" smtClean="0"/>
              <a:t>Constant monitoring of rankings for targeted search terms</a:t>
            </a:r>
          </a:p>
          <a:p>
            <a:pPr>
              <a:lnSpc>
                <a:spcPct val="90000"/>
              </a:lnSpc>
            </a:pPr>
            <a:endParaRPr lang="en-US" sz="16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4213" y="260350"/>
            <a:ext cx="7772400" cy="609600"/>
          </a:xfrm>
        </p:spPr>
        <p:txBody>
          <a:bodyPr>
            <a:normAutofit fontScale="90000"/>
          </a:bodyPr>
          <a:lstStyle/>
          <a:p>
            <a:pPr fontAlgn="auto">
              <a:spcAft>
                <a:spcPts val="0"/>
              </a:spcAft>
              <a:defRPr/>
            </a:pPr>
            <a:r>
              <a:rPr lang="en-US"/>
              <a:t>Ranking factors</a:t>
            </a:r>
          </a:p>
        </p:txBody>
      </p:sp>
      <p:sp>
        <p:nvSpPr>
          <p:cNvPr id="21507" name="Rectangle 3"/>
          <p:cNvSpPr>
            <a:spLocks noGrp="1" noChangeArrowheads="1"/>
          </p:cNvSpPr>
          <p:nvPr>
            <p:ph idx="1"/>
          </p:nvPr>
        </p:nvSpPr>
        <p:spPr>
          <a:xfrm>
            <a:off x="685800" y="1268413"/>
            <a:ext cx="7772400" cy="4827587"/>
          </a:xfrm>
        </p:spPr>
        <p:txBody>
          <a:bodyPr/>
          <a:lstStyle/>
          <a:p>
            <a:r>
              <a:rPr lang="en-US" smtClean="0"/>
              <a:t>On-Page Factors (Code &amp; Content)</a:t>
            </a:r>
          </a:p>
          <a:p>
            <a:pPr lvl="2" indent="0">
              <a:buFont typeface="Wingdings 2" pitchFamily="18" charset="2"/>
              <a:buNone/>
            </a:pPr>
            <a:r>
              <a:rPr lang="en-US" smtClean="0"/>
              <a:t>#3 - Title tags &lt;title&gt;</a:t>
            </a:r>
          </a:p>
          <a:p>
            <a:pPr lvl="2" indent="0">
              <a:buFont typeface="Wingdings 2" pitchFamily="18" charset="2"/>
              <a:buNone/>
            </a:pPr>
            <a:r>
              <a:rPr lang="en-US" smtClean="0"/>
              <a:t>#5 - Header tags &lt;h1&gt;</a:t>
            </a:r>
          </a:p>
          <a:p>
            <a:pPr lvl="2" indent="0">
              <a:buFont typeface="Wingdings 2" pitchFamily="18" charset="2"/>
              <a:buNone/>
            </a:pPr>
            <a:r>
              <a:rPr lang="en-US" smtClean="0"/>
              <a:t>#4 - ALT image tags </a:t>
            </a:r>
          </a:p>
          <a:p>
            <a:pPr lvl="2" indent="0">
              <a:buFont typeface="Wingdings 2" pitchFamily="18" charset="2"/>
              <a:buNone/>
            </a:pPr>
            <a:r>
              <a:rPr lang="en-US" smtClean="0"/>
              <a:t>#1 - Content, Content, Content (Body text) &lt;body&gt; </a:t>
            </a:r>
          </a:p>
          <a:p>
            <a:pPr lvl="2" indent="0">
              <a:buFont typeface="Wingdings 2" pitchFamily="18" charset="2"/>
              <a:buNone/>
            </a:pPr>
            <a:r>
              <a:rPr lang="en-US" smtClean="0"/>
              <a:t>#6 - Hyperlink text </a:t>
            </a:r>
          </a:p>
          <a:p>
            <a:pPr lvl="2" indent="0">
              <a:buFont typeface="Wingdings 2" pitchFamily="18" charset="2"/>
              <a:buNone/>
            </a:pPr>
            <a:r>
              <a:rPr lang="en-US" smtClean="0"/>
              <a:t>#2 - Keyword frequency &amp; density</a:t>
            </a:r>
          </a:p>
          <a:p>
            <a:r>
              <a:rPr lang="en-US" smtClean="0"/>
              <a:t>Off-Page Factors</a:t>
            </a:r>
          </a:p>
          <a:p>
            <a:pPr lvl="2" indent="0">
              <a:buFont typeface="Wingdings 2" pitchFamily="18" charset="2"/>
              <a:buNone/>
            </a:pPr>
            <a:r>
              <a:rPr lang="en-US" smtClean="0"/>
              <a:t>#1 Anchor text</a:t>
            </a:r>
          </a:p>
          <a:p>
            <a:pPr lvl="2" indent="0">
              <a:buFont typeface="Wingdings 2" pitchFamily="18" charset="2"/>
              <a:buNone/>
            </a:pPr>
            <a:r>
              <a:rPr lang="en-US" smtClean="0"/>
              <a:t>#2 - Link Popularity (“votes” for your site) – adds credibility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55650" y="188913"/>
            <a:ext cx="7772400" cy="609600"/>
          </a:xfrm>
        </p:spPr>
        <p:txBody>
          <a:bodyPr>
            <a:normAutofit fontScale="90000"/>
          </a:bodyPr>
          <a:lstStyle/>
          <a:p>
            <a:pPr fontAlgn="auto">
              <a:spcAft>
                <a:spcPts val="0"/>
              </a:spcAft>
              <a:defRPr/>
            </a:pPr>
            <a:r>
              <a:rPr lang="en-US" dirty="0" smtClean="0"/>
              <a:t>Google Insights for Search</a:t>
            </a:r>
            <a:endParaRPr lang="en-US" dirty="0"/>
          </a:p>
        </p:txBody>
      </p:sp>
      <p:sp>
        <p:nvSpPr>
          <p:cNvPr id="22531" name="Content Placeholder 1"/>
          <p:cNvSpPr>
            <a:spLocks noGrp="1"/>
          </p:cNvSpPr>
          <p:nvPr>
            <p:ph idx="1"/>
          </p:nvPr>
        </p:nvSpPr>
        <p:spPr/>
        <p:txBody>
          <a:bodyPr/>
          <a:lstStyle/>
          <a:p>
            <a:endParaRPr lang="en-US" smtClean="0"/>
          </a:p>
        </p:txBody>
      </p:sp>
      <p:pic>
        <p:nvPicPr>
          <p:cNvPr id="22532" name="Content Placeholder 3" descr="mapuche Google Insights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23963"/>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55650" y="188913"/>
            <a:ext cx="7772400" cy="609600"/>
          </a:xfrm>
        </p:spPr>
        <p:txBody>
          <a:bodyPr>
            <a:normAutofit fontScale="90000"/>
          </a:bodyPr>
          <a:lstStyle/>
          <a:p>
            <a:pPr fontAlgn="auto">
              <a:spcAft>
                <a:spcPts val="0"/>
              </a:spcAft>
              <a:defRPr/>
            </a:pPr>
            <a:r>
              <a:rPr lang="en-US"/>
              <a:t>What a Search Engine Sees</a:t>
            </a:r>
          </a:p>
        </p:txBody>
      </p:sp>
      <p:sp>
        <p:nvSpPr>
          <p:cNvPr id="23555" name="Rectangle 3"/>
          <p:cNvSpPr>
            <a:spLocks noGrp="1" noChangeArrowheads="1"/>
          </p:cNvSpPr>
          <p:nvPr>
            <p:ph idx="1"/>
          </p:nvPr>
        </p:nvSpPr>
        <p:spPr>
          <a:xfrm>
            <a:off x="685800" y="1196975"/>
            <a:ext cx="7772400" cy="4899025"/>
          </a:xfrm>
        </p:spPr>
        <p:txBody>
          <a:bodyPr/>
          <a:lstStyle/>
          <a:p>
            <a:r>
              <a:rPr lang="en-US" smtClean="0"/>
              <a:t>View &gt; Source (HTML code)</a:t>
            </a:r>
            <a:br>
              <a:rPr lang="en-US" smtClean="0"/>
            </a:br>
            <a:endParaRPr lang="en-US" smtClean="0"/>
          </a:p>
        </p:txBody>
      </p:sp>
      <p:pic>
        <p:nvPicPr>
          <p:cNvPr id="2355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00213"/>
            <a:ext cx="8208962" cy="416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4213" y="260350"/>
            <a:ext cx="7772400" cy="609600"/>
          </a:xfrm>
        </p:spPr>
        <p:txBody>
          <a:bodyPr>
            <a:normAutofit fontScale="90000"/>
          </a:bodyPr>
          <a:lstStyle/>
          <a:p>
            <a:pPr fontAlgn="auto">
              <a:spcAft>
                <a:spcPts val="0"/>
              </a:spcAft>
              <a:defRPr/>
            </a:pPr>
            <a:r>
              <a:rPr lang="en-US"/>
              <a:t>Agenda</a:t>
            </a:r>
          </a:p>
        </p:txBody>
      </p:sp>
      <p:sp>
        <p:nvSpPr>
          <p:cNvPr id="6147" name="Text Box 20"/>
          <p:cNvSpPr txBox="1">
            <a:spLocks noChangeArrowheads="1"/>
          </p:cNvSpPr>
          <p:nvPr/>
        </p:nvSpPr>
        <p:spPr bwMode="auto">
          <a:xfrm>
            <a:off x="827088" y="1268413"/>
            <a:ext cx="770572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Char char="•"/>
            </a:pPr>
            <a:r>
              <a:rPr lang="en-US" sz="2000">
                <a:solidFill>
                  <a:schemeClr val="tx2"/>
                </a:solidFill>
              </a:rPr>
              <a:t> What is a Search Engine?</a:t>
            </a:r>
          </a:p>
          <a:p>
            <a:pPr eaLnBrk="1" hangingPunct="1">
              <a:spcBef>
                <a:spcPct val="50000"/>
              </a:spcBef>
              <a:buFontTx/>
              <a:buChar char="•"/>
            </a:pPr>
            <a:r>
              <a:rPr lang="en-US" sz="2000">
                <a:solidFill>
                  <a:schemeClr val="tx2"/>
                </a:solidFill>
              </a:rPr>
              <a:t> Examples of popular Search Engines</a:t>
            </a:r>
          </a:p>
          <a:p>
            <a:pPr eaLnBrk="1" hangingPunct="1">
              <a:spcBef>
                <a:spcPct val="50000"/>
              </a:spcBef>
              <a:buFontTx/>
              <a:buChar char="•"/>
            </a:pPr>
            <a:r>
              <a:rPr lang="en-US" sz="2000">
                <a:solidFill>
                  <a:schemeClr val="tx2"/>
                </a:solidFill>
              </a:rPr>
              <a:t> Search Engines statistics</a:t>
            </a:r>
          </a:p>
          <a:p>
            <a:pPr eaLnBrk="1" hangingPunct="1">
              <a:spcBef>
                <a:spcPct val="50000"/>
              </a:spcBef>
              <a:buFontTx/>
              <a:buChar char="•"/>
            </a:pPr>
            <a:r>
              <a:rPr lang="en-US" sz="2000">
                <a:solidFill>
                  <a:schemeClr val="tx2"/>
                </a:solidFill>
              </a:rPr>
              <a:t> Why is Search Engine marketing important?</a:t>
            </a:r>
            <a:r>
              <a:rPr lang="en-US" sz="2000"/>
              <a:t> </a:t>
            </a:r>
          </a:p>
          <a:p>
            <a:pPr eaLnBrk="1" hangingPunct="1">
              <a:spcBef>
                <a:spcPct val="50000"/>
              </a:spcBef>
              <a:buFontTx/>
              <a:buChar char="•"/>
            </a:pPr>
            <a:r>
              <a:rPr lang="en-US" sz="2000">
                <a:solidFill>
                  <a:schemeClr val="tx2"/>
                </a:solidFill>
              </a:rPr>
              <a:t> What is a SEO Algorithm?</a:t>
            </a:r>
          </a:p>
          <a:p>
            <a:pPr eaLnBrk="1" hangingPunct="1">
              <a:spcBef>
                <a:spcPct val="50000"/>
              </a:spcBef>
              <a:buFontTx/>
              <a:buChar char="•"/>
            </a:pPr>
            <a:r>
              <a:rPr lang="en-US" sz="2000">
                <a:solidFill>
                  <a:schemeClr val="tx2"/>
                </a:solidFill>
              </a:rPr>
              <a:t> Steps to developing a good SEO strategy</a:t>
            </a:r>
          </a:p>
          <a:p>
            <a:pPr eaLnBrk="1" hangingPunct="1">
              <a:spcBef>
                <a:spcPct val="50000"/>
              </a:spcBef>
              <a:buFontTx/>
              <a:buChar char="•"/>
            </a:pPr>
            <a:r>
              <a:rPr lang="en-US" sz="2000">
                <a:solidFill>
                  <a:schemeClr val="tx2"/>
                </a:solidFill>
              </a:rPr>
              <a:t> Ranking factors</a:t>
            </a:r>
          </a:p>
          <a:p>
            <a:pPr eaLnBrk="1" hangingPunct="1">
              <a:spcBef>
                <a:spcPct val="50000"/>
              </a:spcBef>
              <a:buFontTx/>
              <a:buChar char="•"/>
            </a:pPr>
            <a:r>
              <a:rPr lang="en-US" sz="2000">
                <a:solidFill>
                  <a:schemeClr val="tx2"/>
                </a:solidFill>
              </a:rPr>
              <a:t> Basic tips for optimization</a:t>
            </a:r>
          </a:p>
          <a:p>
            <a:pPr eaLnBrk="1" hangingPunct="1">
              <a:spcBef>
                <a:spcPct val="50000"/>
              </a:spcBef>
            </a:pPr>
            <a:endParaRPr lang="en-US" sz="2000"/>
          </a:p>
          <a:p>
            <a:pPr eaLnBrk="1" hangingPunct="1">
              <a:spcBef>
                <a:spcPct val="50000"/>
              </a:spcBef>
              <a:buFontTx/>
              <a:buChar char="•"/>
            </a:pP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4213" y="260350"/>
            <a:ext cx="7772400" cy="609600"/>
          </a:xfrm>
        </p:spPr>
        <p:txBody>
          <a:bodyPr>
            <a:normAutofit fontScale="90000"/>
          </a:bodyPr>
          <a:lstStyle/>
          <a:p>
            <a:pPr fontAlgn="auto">
              <a:spcAft>
                <a:spcPts val="0"/>
              </a:spcAft>
              <a:defRPr/>
            </a:pPr>
            <a:r>
              <a:rPr lang="en-US"/>
              <a:t>Pay Per Click</a:t>
            </a:r>
          </a:p>
        </p:txBody>
      </p:sp>
      <p:sp>
        <p:nvSpPr>
          <p:cNvPr id="27661" name="Rectangle 13"/>
          <p:cNvSpPr>
            <a:spLocks noGrp="1" noChangeArrowheads="1"/>
          </p:cNvSpPr>
          <p:nvPr>
            <p:ph idx="1"/>
          </p:nvPr>
        </p:nvSpPr>
        <p:spPr>
          <a:xfrm>
            <a:off x="685800" y="2924175"/>
            <a:ext cx="7772400" cy="3171825"/>
          </a:xfrm>
        </p:spPr>
        <p:txBody>
          <a:bodyPr>
            <a:normAutofit fontScale="92500"/>
          </a:bodyPr>
          <a:lstStyle/>
          <a:p>
            <a:pPr marL="274320" indent="-274320" fontAlgn="auto">
              <a:spcAft>
                <a:spcPts val="0"/>
              </a:spcAft>
              <a:buClr>
                <a:schemeClr val="accent3"/>
              </a:buClr>
              <a:buFont typeface="Wingdings 2"/>
              <a:buChar char=""/>
              <a:defRPr/>
            </a:pPr>
            <a:r>
              <a:rPr lang="en-US"/>
              <a:t>PPC ads appear as “sponsored listings”</a:t>
            </a:r>
          </a:p>
          <a:p>
            <a:pPr marL="274320" indent="-274320" fontAlgn="auto">
              <a:spcAft>
                <a:spcPts val="0"/>
              </a:spcAft>
              <a:buClr>
                <a:schemeClr val="accent3"/>
              </a:buClr>
              <a:buFont typeface="Wingdings 2"/>
              <a:buChar char=""/>
              <a:defRPr/>
            </a:pPr>
            <a:r>
              <a:rPr lang="en-US"/>
              <a:t>Companies bid on price they are willing to pay “per click”</a:t>
            </a:r>
          </a:p>
          <a:p>
            <a:pPr marL="274320" indent="-274320" fontAlgn="auto">
              <a:spcAft>
                <a:spcPts val="0"/>
              </a:spcAft>
              <a:buClr>
                <a:schemeClr val="accent3"/>
              </a:buClr>
              <a:buFont typeface="Wingdings 2"/>
              <a:buChar char=""/>
              <a:defRPr/>
            </a:pPr>
            <a:r>
              <a:rPr lang="en-US"/>
              <a:t>Typically have very good tracking tools and statistics</a:t>
            </a:r>
          </a:p>
          <a:p>
            <a:pPr marL="274320" indent="-274320" fontAlgn="auto">
              <a:spcAft>
                <a:spcPts val="0"/>
              </a:spcAft>
              <a:buClr>
                <a:schemeClr val="accent3"/>
              </a:buClr>
              <a:buFont typeface="Wingdings 2"/>
              <a:buChar char=""/>
              <a:defRPr/>
            </a:pPr>
            <a:r>
              <a:rPr lang="en-US"/>
              <a:t>Ability to control ad text</a:t>
            </a:r>
          </a:p>
          <a:p>
            <a:pPr marL="274320" indent="-274320" fontAlgn="auto">
              <a:spcAft>
                <a:spcPts val="0"/>
              </a:spcAft>
              <a:buClr>
                <a:schemeClr val="accent3"/>
              </a:buClr>
              <a:buFont typeface="Wingdings 2"/>
              <a:buChar char=""/>
              <a:defRPr/>
            </a:pPr>
            <a:r>
              <a:rPr lang="en-US"/>
              <a:t>Can set budgets and spending limits</a:t>
            </a:r>
          </a:p>
          <a:p>
            <a:pPr marL="274320" indent="-274320" fontAlgn="auto">
              <a:spcAft>
                <a:spcPts val="0"/>
              </a:spcAft>
              <a:buClr>
                <a:schemeClr val="accent3"/>
              </a:buClr>
              <a:buFont typeface="Wingdings 2"/>
              <a:buChar char=""/>
              <a:defRPr/>
            </a:pPr>
            <a:r>
              <a:rPr lang="en-US">
                <a:hlinkClick r:id="rId3"/>
              </a:rPr>
              <a:t>Google AdWords</a:t>
            </a:r>
            <a:r>
              <a:rPr lang="en-US"/>
              <a:t> and </a:t>
            </a:r>
            <a:r>
              <a:rPr lang="en-US">
                <a:hlinkClick r:id="rId4"/>
              </a:rPr>
              <a:t>Overture</a:t>
            </a:r>
            <a:r>
              <a:rPr lang="en-US"/>
              <a:t> are the two leaders</a:t>
            </a:r>
          </a:p>
          <a:p>
            <a:pPr marL="274320" indent="-274320" fontAlgn="auto">
              <a:spcAft>
                <a:spcPts val="0"/>
              </a:spcAft>
              <a:buClr>
                <a:schemeClr val="accent3"/>
              </a:buClr>
              <a:buFont typeface="Wingdings 2"/>
              <a:buChar char=""/>
              <a:defRPr/>
            </a:pPr>
            <a:endParaRPr lang="en-US"/>
          </a:p>
        </p:txBody>
      </p:sp>
      <p:pic>
        <p:nvPicPr>
          <p:cNvPr id="2458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1341438"/>
            <a:ext cx="5727700" cy="116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4213" y="333375"/>
            <a:ext cx="7772400" cy="609600"/>
          </a:xfrm>
        </p:spPr>
        <p:txBody>
          <a:bodyPr>
            <a:normAutofit fontScale="90000"/>
          </a:bodyPr>
          <a:lstStyle/>
          <a:p>
            <a:pPr fontAlgn="auto">
              <a:spcAft>
                <a:spcPts val="0"/>
              </a:spcAft>
              <a:defRPr/>
            </a:pPr>
            <a:r>
              <a:rPr lang="en-US"/>
              <a:t>PPC vs. “Organic” SEO </a:t>
            </a:r>
          </a:p>
        </p:txBody>
      </p:sp>
      <p:graphicFrame>
        <p:nvGraphicFramePr>
          <p:cNvPr id="28701" name="Group 29"/>
          <p:cNvGraphicFramePr>
            <a:graphicFrameLocks noGrp="1"/>
          </p:cNvGraphicFramePr>
          <p:nvPr/>
        </p:nvGraphicFramePr>
        <p:xfrm>
          <a:off x="685800" y="1268413"/>
          <a:ext cx="7772400" cy="4973637"/>
        </p:xfrm>
        <a:graphic>
          <a:graphicData uri="http://schemas.openxmlformats.org/drawingml/2006/table">
            <a:tbl>
              <a:tblPr/>
              <a:tblGrid>
                <a:gridCol w="3886200"/>
                <a:gridCol w="3886200"/>
              </a:tblGrid>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Pay-Per-Click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“Organic” SEO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27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 results in 1-2 days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 easier for a novice or one little knowledge of SEO</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 ability to turn on and off at any moment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 generally more costly per visitor and per conversion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 fewer impressions and exposure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 easier to compete in highly competitive market space (but it will cost you)</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 Ability to generate exposure on related sites (AdSense)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 ability to target “local” markets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 better for short-term and high-margin campaigns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 results take 2 weeks to 4 months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 requires ongoing learning and experience to achieve results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 very difficult to control flow of traffic</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 generally more cost-effective, does not penalize for more traffic</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 SERPs are more popular than sponsored ads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 very difficult to compete in highly competitive market space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 ability to generate exposure on related websites and directories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 more difficult to target local markets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 better for long-term and lower margin campaigns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4213" y="260350"/>
            <a:ext cx="7772400" cy="609600"/>
          </a:xfrm>
        </p:spPr>
        <p:txBody>
          <a:bodyPr>
            <a:normAutofit fontScale="90000"/>
          </a:bodyPr>
          <a:lstStyle/>
          <a:p>
            <a:pPr fontAlgn="auto">
              <a:spcAft>
                <a:spcPts val="0"/>
              </a:spcAft>
              <a:defRPr/>
            </a:pPr>
            <a:r>
              <a:rPr lang="en-US" dirty="0" smtClean="0"/>
              <a:t>Tips </a:t>
            </a:r>
            <a:r>
              <a:rPr lang="en-US" dirty="0"/>
              <a:t>&amp; Optimization Techniques</a:t>
            </a:r>
          </a:p>
        </p:txBody>
      </p:sp>
      <p:sp>
        <p:nvSpPr>
          <p:cNvPr id="26627" name="Rectangle 3"/>
          <p:cNvSpPr>
            <a:spLocks noGrp="1" noChangeArrowheads="1"/>
          </p:cNvSpPr>
          <p:nvPr>
            <p:ph idx="1"/>
          </p:nvPr>
        </p:nvSpPr>
        <p:spPr>
          <a:xfrm>
            <a:off x="685800" y="1268413"/>
            <a:ext cx="7772400" cy="4827587"/>
          </a:xfrm>
        </p:spPr>
        <p:txBody>
          <a:bodyPr/>
          <a:lstStyle/>
          <a:p>
            <a:r>
              <a:rPr lang="en-US" sz="1600" smtClean="0"/>
              <a:t>Research keywords related to your business</a:t>
            </a:r>
          </a:p>
          <a:p>
            <a:r>
              <a:rPr lang="en-US" sz="1600" smtClean="0"/>
              <a:t>Identify competitors, utilize benchmarking techniques and identify level of competition</a:t>
            </a:r>
          </a:p>
          <a:p>
            <a:r>
              <a:rPr lang="en-US" sz="1600" smtClean="0"/>
              <a:t>Utilize descriptive title tags for each page</a:t>
            </a:r>
          </a:p>
          <a:p>
            <a:r>
              <a:rPr lang="en-US" sz="1600" smtClean="0"/>
              <a:t>Ensure that your text is HTML-text and not image text</a:t>
            </a:r>
          </a:p>
          <a:p>
            <a:r>
              <a:rPr lang="en-US" sz="1600" smtClean="0"/>
              <a:t>Use text links when ever possible</a:t>
            </a:r>
          </a:p>
          <a:p>
            <a:r>
              <a:rPr lang="en-US" sz="1600" smtClean="0"/>
              <a:t>Use appropriate keywords in your content and internal hyperlinks (don’t overdo!)</a:t>
            </a:r>
          </a:p>
          <a:p>
            <a:r>
              <a:rPr lang="en-US" sz="1600" smtClean="0"/>
              <a:t>Obtain inbound links from related websites</a:t>
            </a:r>
          </a:p>
          <a:p>
            <a:r>
              <a:rPr lang="en-US" sz="1600" smtClean="0"/>
              <a:t>Monitor your search engine rankings and more importantly your website traffic statistics and sales/leads produced</a:t>
            </a:r>
          </a:p>
          <a:p>
            <a:r>
              <a:rPr lang="en-US" sz="1600" smtClean="0"/>
              <a:t>Educate yourself about search engine marketing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a:r>
              <a:rPr lang="en-US" smtClean="0"/>
              <a:t>QUESTIONS</a:t>
            </a:r>
          </a:p>
        </p:txBody>
      </p:sp>
      <p:sp>
        <p:nvSpPr>
          <p:cNvPr id="58371" name="Rectangle 3"/>
          <p:cNvSpPr>
            <a:spLocks noGrp="1" noChangeArrowheads="1"/>
          </p:cNvSpPr>
          <p:nvPr>
            <p:ph idx="1"/>
          </p:nvPr>
        </p:nvSpPr>
        <p:spPr>
          <a:xfrm>
            <a:off x="3924300" y="2420938"/>
            <a:ext cx="1439863" cy="2738437"/>
          </a:xfrm>
        </p:spPr>
        <p:txBody>
          <a:bodyPr>
            <a:normAutofit fontScale="92500" lnSpcReduction="10000"/>
          </a:bodyPr>
          <a:lstStyle/>
          <a:p>
            <a:pPr marL="274320" indent="-274320" fontAlgn="auto">
              <a:spcAft>
                <a:spcPts val="0"/>
              </a:spcAft>
              <a:buClr>
                <a:schemeClr val="accent3"/>
              </a:buClr>
              <a:buFontTx/>
              <a:buNone/>
              <a:defRPr/>
            </a:pPr>
            <a:r>
              <a:rPr lang="en-US" sz="2000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4213" y="333375"/>
            <a:ext cx="7772400" cy="609600"/>
          </a:xfrm>
        </p:spPr>
        <p:txBody>
          <a:bodyPr>
            <a:normAutofit fontScale="90000"/>
          </a:bodyPr>
          <a:lstStyle/>
          <a:p>
            <a:pPr fontAlgn="auto">
              <a:spcAft>
                <a:spcPts val="0"/>
              </a:spcAft>
              <a:defRPr/>
            </a:pPr>
            <a:r>
              <a:rPr lang="en-US"/>
              <a:t>Examples popular Search Engines</a:t>
            </a:r>
          </a:p>
        </p:txBody>
      </p:sp>
      <p:pic>
        <p:nvPicPr>
          <p:cNvPr id="7171"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58888" y="1484313"/>
            <a:ext cx="6557962" cy="396240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earch Engine Market Share February 2012"/>
          <p:cNvPicPr>
            <a:picLocks noChangeAspect="1" noChangeArrowheads="1"/>
          </p:cNvPicPr>
          <p:nvPr/>
        </p:nvPicPr>
        <p:blipFill rotWithShape="1">
          <a:blip r:embed="rId3">
            <a:extLst>
              <a:ext uri="{28A0092B-C50C-407E-A947-70E740481C1C}">
                <a14:useLocalDpi xmlns:a14="http://schemas.microsoft.com/office/drawing/2010/main" val="0"/>
              </a:ext>
            </a:extLst>
          </a:blip>
          <a:srcRect t="3750" b="16145"/>
          <a:stretch/>
        </p:blipFill>
        <p:spPr bwMode="auto">
          <a:xfrm>
            <a:off x="1552575" y="1005839"/>
            <a:ext cx="6043613" cy="585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55650" y="333375"/>
            <a:ext cx="7772400" cy="609600"/>
          </a:xfrm>
        </p:spPr>
        <p:txBody>
          <a:bodyPr>
            <a:normAutofit fontScale="90000"/>
          </a:bodyPr>
          <a:lstStyle/>
          <a:p>
            <a:pPr fontAlgn="auto">
              <a:spcAft>
                <a:spcPts val="0"/>
              </a:spcAft>
              <a:defRPr/>
            </a:pPr>
            <a:r>
              <a:rPr lang="en-US"/>
              <a:t>How Do Search Engines Work?</a:t>
            </a:r>
          </a:p>
        </p:txBody>
      </p:sp>
      <p:sp>
        <p:nvSpPr>
          <p:cNvPr id="9219" name="Rectangle 3"/>
          <p:cNvSpPr>
            <a:spLocks noGrp="1" noChangeArrowheads="1"/>
          </p:cNvSpPr>
          <p:nvPr>
            <p:ph idx="1"/>
          </p:nvPr>
        </p:nvSpPr>
        <p:spPr>
          <a:xfrm>
            <a:off x="685800" y="1341438"/>
            <a:ext cx="7772400" cy="4754562"/>
          </a:xfrm>
        </p:spPr>
        <p:txBody>
          <a:bodyPr/>
          <a:lstStyle/>
          <a:p>
            <a:r>
              <a:rPr lang="en-US" sz="1600" smtClean="0"/>
              <a:t>Spider “crawls” the web to find new documents (web pages, other documents) typically by following hyperlinks from websites already in their database</a:t>
            </a:r>
          </a:p>
          <a:p>
            <a:endParaRPr lang="en-US" sz="1600" smtClean="0"/>
          </a:p>
          <a:p>
            <a:r>
              <a:rPr lang="en-US" sz="1600" smtClean="0"/>
              <a:t>Search engines indexes the content (text, code) in these documents by adding it to their databases and then periodically updates this content</a:t>
            </a:r>
          </a:p>
          <a:p>
            <a:endParaRPr lang="en-US" sz="1600" smtClean="0"/>
          </a:p>
          <a:p>
            <a:r>
              <a:rPr lang="en-US" sz="1600" smtClean="0"/>
              <a:t>Search engines search their own databases when a user enters in a search to find related documents (not searching web pages in real-time)</a:t>
            </a:r>
          </a:p>
          <a:p>
            <a:endParaRPr lang="en-US" sz="1600" smtClean="0"/>
          </a:p>
          <a:p>
            <a:r>
              <a:rPr lang="en-US" sz="1600" smtClean="0"/>
              <a:t>Search engines rank the resulting documents using an algorithm (mathematical formula) by assigning various weights and ranking factors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55650" y="333375"/>
            <a:ext cx="7772400" cy="609600"/>
          </a:xfrm>
        </p:spPr>
        <p:txBody>
          <a:bodyPr>
            <a:normAutofit fontScale="90000"/>
          </a:bodyPr>
          <a:lstStyle/>
          <a:p>
            <a:pPr fontAlgn="auto">
              <a:spcAft>
                <a:spcPts val="0"/>
              </a:spcAft>
              <a:defRPr/>
            </a:pPr>
            <a:r>
              <a:rPr lang="en-US"/>
              <a:t>How Do Search Engines Work?</a:t>
            </a:r>
          </a:p>
        </p:txBody>
      </p:sp>
      <p:sp>
        <p:nvSpPr>
          <p:cNvPr id="10243" name="Rectangle 3"/>
          <p:cNvSpPr>
            <a:spLocks noGrp="1" noChangeArrowheads="1"/>
          </p:cNvSpPr>
          <p:nvPr>
            <p:ph idx="1"/>
          </p:nvPr>
        </p:nvSpPr>
        <p:spPr>
          <a:xfrm>
            <a:off x="685800" y="1341438"/>
            <a:ext cx="7772400" cy="4754562"/>
          </a:xfrm>
        </p:spPr>
        <p:txBody>
          <a:bodyPr/>
          <a:lstStyle/>
          <a:p>
            <a:r>
              <a:rPr lang="en-US" sz="1600" smtClean="0"/>
              <a:t>Spider “crawls” the web to find new documents (web pages, other documents) typically by following hyperlinks from websites already in their database</a:t>
            </a:r>
          </a:p>
          <a:p>
            <a:endParaRPr lang="en-US" sz="1600" smtClean="0"/>
          </a:p>
          <a:p>
            <a:r>
              <a:rPr lang="en-US" sz="1600" smtClean="0"/>
              <a:t>Search engines indexes the content (text, code) in these documents by adding it to their databases and then periodically updates this content</a:t>
            </a:r>
          </a:p>
          <a:p>
            <a:endParaRPr lang="en-US" sz="1600" smtClean="0"/>
          </a:p>
          <a:p>
            <a:r>
              <a:rPr lang="en-US" sz="1600" smtClean="0"/>
              <a:t>Search engines search their own databases when a user enters in a search to find related documents (not searching web pages in real-time)</a:t>
            </a:r>
          </a:p>
          <a:p>
            <a:endParaRPr lang="en-US" sz="1600" smtClean="0"/>
          </a:p>
          <a:p>
            <a:r>
              <a:rPr lang="en-US" sz="1600" smtClean="0"/>
              <a:t>Search engines rank the resulting documents using an algorithm (mathematical formula) by assigning various weights and ranking factors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4213" y="333375"/>
            <a:ext cx="7772400" cy="609600"/>
          </a:xfrm>
        </p:spPr>
        <p:txBody>
          <a:bodyPr>
            <a:normAutofit fontScale="90000"/>
          </a:bodyPr>
          <a:lstStyle/>
          <a:p>
            <a:pPr fontAlgn="auto">
              <a:spcAft>
                <a:spcPts val="0"/>
              </a:spcAft>
              <a:defRPr/>
            </a:pPr>
            <a:r>
              <a:rPr lang="en-US" dirty="0" smtClean="0"/>
              <a:t>100+ Billion Searches / Month</a:t>
            </a:r>
            <a:endParaRPr lang="en-US" dirty="0"/>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1143000"/>
            <a:ext cx="8242300" cy="495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4213" y="260350"/>
            <a:ext cx="7772400" cy="609600"/>
          </a:xfrm>
        </p:spPr>
        <p:txBody>
          <a:bodyPr>
            <a:normAutofit fontScale="90000"/>
          </a:bodyPr>
          <a:lstStyle/>
          <a:p>
            <a:pPr fontAlgn="auto">
              <a:spcAft>
                <a:spcPts val="0"/>
              </a:spcAft>
              <a:defRPr/>
            </a:pPr>
            <a:r>
              <a:rPr lang="en-US" dirty="0"/>
              <a:t>I</a:t>
            </a:r>
            <a:r>
              <a:rPr lang="en-US" dirty="0" smtClean="0"/>
              <a:t>mportant</a:t>
            </a:r>
            <a:r>
              <a:rPr lang="en-US" dirty="0"/>
              <a:t>?</a:t>
            </a:r>
          </a:p>
        </p:txBody>
      </p:sp>
      <p:sp>
        <p:nvSpPr>
          <p:cNvPr id="19459" name="Rectangle 3"/>
          <p:cNvSpPr>
            <a:spLocks noGrp="1" noChangeArrowheads="1"/>
          </p:cNvSpPr>
          <p:nvPr>
            <p:ph idx="1"/>
          </p:nvPr>
        </p:nvSpPr>
        <p:spPr>
          <a:xfrm>
            <a:off x="755650" y="1412875"/>
            <a:ext cx="7772400" cy="3962400"/>
          </a:xfrm>
        </p:spPr>
        <p:txBody>
          <a:bodyPr>
            <a:normAutofit fontScale="92500" lnSpcReduction="10000"/>
          </a:bodyPr>
          <a:lstStyle/>
          <a:p>
            <a:pPr marL="274320" indent="-274320" fontAlgn="auto">
              <a:spcAft>
                <a:spcPts val="0"/>
              </a:spcAft>
              <a:buClr>
                <a:schemeClr val="accent3"/>
              </a:buClr>
              <a:buFont typeface="Wingdings 2"/>
              <a:buChar char=""/>
              <a:defRPr/>
            </a:pPr>
            <a:r>
              <a:rPr lang="en-US" sz="1800" dirty="0"/>
              <a:t>80% of consumers find your website by first writing a query into a box on a search engine (Google, Yahoo, Bing)</a:t>
            </a:r>
          </a:p>
          <a:p>
            <a:pPr marL="0" indent="0" fontAlgn="auto">
              <a:spcAft>
                <a:spcPts val="0"/>
              </a:spcAft>
              <a:buClr>
                <a:schemeClr val="accent3"/>
              </a:buClr>
              <a:buFont typeface="Wingdings 2"/>
              <a:buNone/>
              <a:defRPr/>
            </a:pPr>
            <a:endParaRPr lang="en-US" sz="1800" dirty="0"/>
          </a:p>
          <a:p>
            <a:pPr marL="274320" indent="-274320" fontAlgn="auto">
              <a:spcAft>
                <a:spcPts val="0"/>
              </a:spcAft>
              <a:buClr>
                <a:schemeClr val="accent3"/>
              </a:buClr>
              <a:buFont typeface="Wingdings 2"/>
              <a:buChar char=""/>
              <a:defRPr/>
            </a:pPr>
            <a:r>
              <a:rPr lang="en-US" sz="1800" dirty="0"/>
              <a:t>90% choose a site listed on the first page</a:t>
            </a:r>
          </a:p>
          <a:p>
            <a:pPr marL="0" indent="0" fontAlgn="auto">
              <a:lnSpc>
                <a:spcPct val="80000"/>
              </a:lnSpc>
              <a:spcAft>
                <a:spcPts val="0"/>
              </a:spcAft>
              <a:buClr>
                <a:schemeClr val="accent3"/>
              </a:buClr>
              <a:buFont typeface="Wingdings 2"/>
              <a:buNone/>
              <a:defRPr/>
            </a:pPr>
            <a:endParaRPr lang="en-US" sz="1800" dirty="0"/>
          </a:p>
          <a:p>
            <a:pPr marL="274320" indent="-274320" fontAlgn="auto">
              <a:lnSpc>
                <a:spcPct val="80000"/>
              </a:lnSpc>
              <a:spcAft>
                <a:spcPts val="0"/>
              </a:spcAft>
              <a:buClr>
                <a:schemeClr val="accent3"/>
              </a:buClr>
              <a:buFont typeface="Wingdings 2"/>
              <a:buChar char=""/>
              <a:defRPr/>
            </a:pPr>
            <a:r>
              <a:rPr lang="en-US" sz="1800" dirty="0" smtClean="0"/>
              <a:t>85</a:t>
            </a:r>
            <a:r>
              <a:rPr lang="en-US" sz="1800" dirty="0"/>
              <a:t>% of all traffic on the internet is referred to by search engines</a:t>
            </a:r>
          </a:p>
          <a:p>
            <a:pPr marL="274320" indent="-274320" fontAlgn="auto">
              <a:lnSpc>
                <a:spcPct val="80000"/>
              </a:lnSpc>
              <a:spcAft>
                <a:spcPts val="0"/>
              </a:spcAft>
              <a:buClr>
                <a:schemeClr val="accent3"/>
              </a:buClr>
              <a:buFont typeface="Wingdings 2"/>
              <a:buChar char=""/>
              <a:defRPr/>
            </a:pPr>
            <a:endParaRPr lang="en-US" sz="1800" dirty="0"/>
          </a:p>
          <a:p>
            <a:pPr marL="274320" indent="-274320" fontAlgn="auto">
              <a:lnSpc>
                <a:spcPct val="80000"/>
              </a:lnSpc>
              <a:spcAft>
                <a:spcPts val="0"/>
              </a:spcAft>
              <a:buClr>
                <a:schemeClr val="accent3"/>
              </a:buClr>
              <a:buFont typeface="Wingdings 2"/>
              <a:buChar char=""/>
              <a:defRPr/>
            </a:pPr>
            <a:r>
              <a:rPr lang="en-US" sz="1800" dirty="0"/>
              <a:t>T</a:t>
            </a:r>
            <a:r>
              <a:rPr lang="en-US" sz="1800" dirty="0" smtClean="0"/>
              <a:t>he </a:t>
            </a:r>
            <a:r>
              <a:rPr lang="en-US" sz="1800" dirty="0"/>
              <a:t>top three organic positions receive </a:t>
            </a:r>
            <a:r>
              <a:rPr lang="en-US" sz="1800" dirty="0" smtClean="0"/>
              <a:t>59% </a:t>
            </a:r>
            <a:r>
              <a:rPr lang="en-US" sz="1800" dirty="0"/>
              <a:t>percent of user </a:t>
            </a:r>
            <a:r>
              <a:rPr lang="en-US" sz="1800" dirty="0" smtClean="0"/>
              <a:t>clicks.</a:t>
            </a:r>
          </a:p>
          <a:p>
            <a:pPr marL="274320" indent="-274320" fontAlgn="auto">
              <a:lnSpc>
                <a:spcPct val="80000"/>
              </a:lnSpc>
              <a:spcAft>
                <a:spcPts val="0"/>
              </a:spcAft>
              <a:buClr>
                <a:schemeClr val="accent3"/>
              </a:buClr>
              <a:buFont typeface="Wingdings 2"/>
              <a:buChar char=""/>
              <a:defRPr/>
            </a:pPr>
            <a:endParaRPr lang="en-US" sz="1800" dirty="0"/>
          </a:p>
          <a:p>
            <a:pPr marL="274320" indent="-274320" fontAlgn="auto">
              <a:lnSpc>
                <a:spcPct val="80000"/>
              </a:lnSpc>
              <a:spcAft>
                <a:spcPts val="0"/>
              </a:spcAft>
              <a:buClr>
                <a:schemeClr val="accent3"/>
              </a:buClr>
              <a:buFont typeface="Wingdings 2"/>
              <a:buChar char=""/>
              <a:defRPr/>
            </a:pPr>
            <a:r>
              <a:rPr lang="en-US" sz="1800" dirty="0"/>
              <a:t>Cost-effective advertising</a:t>
            </a:r>
            <a:br>
              <a:rPr lang="en-US" sz="1800" dirty="0"/>
            </a:br>
            <a:endParaRPr lang="en-US" sz="1800" dirty="0"/>
          </a:p>
          <a:p>
            <a:pPr marL="274320" indent="-274320" fontAlgn="auto">
              <a:lnSpc>
                <a:spcPct val="80000"/>
              </a:lnSpc>
              <a:spcAft>
                <a:spcPts val="0"/>
              </a:spcAft>
              <a:buClr>
                <a:schemeClr val="accent3"/>
              </a:buClr>
              <a:buFont typeface="Wingdings 2"/>
              <a:buChar char=""/>
              <a:defRPr/>
            </a:pPr>
            <a:r>
              <a:rPr lang="en-US" sz="1800" dirty="0"/>
              <a:t>Clear and measurable ROI</a:t>
            </a:r>
          </a:p>
          <a:p>
            <a:pPr marL="274320" indent="-274320" fontAlgn="auto">
              <a:lnSpc>
                <a:spcPct val="80000"/>
              </a:lnSpc>
              <a:spcAft>
                <a:spcPts val="0"/>
              </a:spcAft>
              <a:buClr>
                <a:schemeClr val="accent3"/>
              </a:buClr>
              <a:buFont typeface="Wingdings 2"/>
              <a:buChar char=""/>
              <a:defRPr/>
            </a:pPr>
            <a:endParaRPr lang="en-US" sz="1800" dirty="0"/>
          </a:p>
          <a:p>
            <a:pPr marL="274320" indent="-274320" fontAlgn="auto">
              <a:lnSpc>
                <a:spcPct val="80000"/>
              </a:lnSpc>
              <a:spcAft>
                <a:spcPts val="0"/>
              </a:spcAft>
              <a:buClr>
                <a:schemeClr val="accent3"/>
              </a:buClr>
              <a:buFont typeface="Wingdings 2"/>
              <a:buChar char=""/>
              <a:defRPr/>
            </a:pPr>
            <a:r>
              <a:rPr lang="en-US" sz="1800" dirty="0"/>
              <a:t>Operates under this assumption:</a:t>
            </a:r>
          </a:p>
          <a:p>
            <a:pPr marL="640080" lvl="1" indent="-246888" algn="ctr" fontAlgn="auto">
              <a:lnSpc>
                <a:spcPct val="80000"/>
              </a:lnSpc>
              <a:spcAft>
                <a:spcPts val="0"/>
              </a:spcAft>
              <a:buFontTx/>
              <a:buNone/>
              <a:defRPr/>
            </a:pPr>
            <a:r>
              <a:rPr lang="en-US" sz="1800" i="1" dirty="0"/>
              <a:t>More (relevant) traffic + Good Conversions Rate = More Sales/Leads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4213" y="260350"/>
            <a:ext cx="7772400" cy="609600"/>
          </a:xfrm>
        </p:spPr>
        <p:txBody>
          <a:bodyPr>
            <a:normAutofit fontScale="90000"/>
          </a:bodyPr>
          <a:lstStyle/>
          <a:p>
            <a:pPr fontAlgn="auto">
              <a:spcAft>
                <a:spcPts val="0"/>
              </a:spcAft>
              <a:defRPr/>
            </a:pPr>
            <a:r>
              <a:rPr lang="en-US" dirty="0" smtClean="0"/>
              <a:t>Business Card</a:t>
            </a:r>
            <a:endParaRPr lang="en-US" dirty="0"/>
          </a:p>
        </p:txBody>
      </p:sp>
      <p:pic>
        <p:nvPicPr>
          <p:cNvPr id="13316" name="Picture 2" descr="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 y="1052513"/>
            <a:ext cx="7210425" cy="553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8866</TotalTime>
  <Words>1499</Words>
  <Application>Microsoft Office PowerPoint</Application>
  <PresentationFormat>On-screen Show (4:3)</PresentationFormat>
  <Paragraphs>188</Paragraphs>
  <Slides>23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Times New Roman</vt:lpstr>
      <vt:lpstr>Arial</vt:lpstr>
      <vt:lpstr>Calibri</vt:lpstr>
      <vt:lpstr>Constantia</vt:lpstr>
      <vt:lpstr>Wingdings 2</vt:lpstr>
      <vt:lpstr>Wingdings</vt:lpstr>
      <vt:lpstr>Flow</vt:lpstr>
      <vt:lpstr>Search Engine Optimization (SEO)</vt:lpstr>
      <vt:lpstr>Agenda</vt:lpstr>
      <vt:lpstr>Examples popular Search Engines</vt:lpstr>
      <vt:lpstr>PowerPoint Presentation</vt:lpstr>
      <vt:lpstr>How Do Search Engines Work?</vt:lpstr>
      <vt:lpstr>How Do Search Engines Work?</vt:lpstr>
      <vt:lpstr>100+ Billion Searches / Month</vt:lpstr>
      <vt:lpstr>Important?</vt:lpstr>
      <vt:lpstr>Business Card</vt:lpstr>
      <vt:lpstr>SEO Effectiveness</vt:lpstr>
      <vt:lpstr>What is SEO?</vt:lpstr>
      <vt:lpstr>PowerPoint Presentation</vt:lpstr>
      <vt:lpstr>PowerPoint Presentation</vt:lpstr>
      <vt:lpstr>What is a SEO Algorithm?</vt:lpstr>
      <vt:lpstr>Online Spending Growth</vt:lpstr>
      <vt:lpstr>A  good SEO strategy:</vt:lpstr>
      <vt:lpstr>Ranking factors</vt:lpstr>
      <vt:lpstr>Google Insights for Search</vt:lpstr>
      <vt:lpstr>What a Search Engine Sees</vt:lpstr>
      <vt:lpstr>Pay Per Click</vt:lpstr>
      <vt:lpstr>PPC vs. “Organic” SEO </vt:lpstr>
      <vt:lpstr>Tips &amp; Optimization Techniques</vt:lpstr>
      <vt:lpstr>QUESTIONS</vt:lpstr>
    </vt:vector>
  </TitlesOfParts>
  <Company>Ephricon Web Marketing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Engine Marketing &amp; Optimization (SEO) Overview (PPT)</dc:title>
  <dc:subject>Search Engine Marketing Overview</dc:subject>
  <dc:creator>Jon Payne</dc:creator>
  <cp:keywords>search engine marketing, search engine optimization, seo presentation, seo slideshow</cp:keywords>
  <cp:lastModifiedBy>Daniel Kauffman</cp:lastModifiedBy>
  <cp:revision>47</cp:revision>
  <dcterms:created xsi:type="dcterms:W3CDTF">2004-10-25T19:46:32Z</dcterms:created>
  <dcterms:modified xsi:type="dcterms:W3CDTF">2012-07-12T21:07:30Z</dcterms:modified>
</cp:coreProperties>
</file>