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76" r:id="rId5"/>
    <p:sldId id="282" r:id="rId6"/>
    <p:sldId id="260" r:id="rId7"/>
    <p:sldId id="274" r:id="rId8"/>
    <p:sldId id="261" r:id="rId9"/>
    <p:sldId id="262" r:id="rId10"/>
    <p:sldId id="263" r:id="rId11"/>
    <p:sldId id="280" r:id="rId12"/>
    <p:sldId id="264" r:id="rId13"/>
    <p:sldId id="265" r:id="rId14"/>
    <p:sldId id="266" r:id="rId15"/>
    <p:sldId id="281" r:id="rId16"/>
    <p:sldId id="277" r:id="rId17"/>
    <p:sldId id="267" r:id="rId18"/>
    <p:sldId id="268" r:id="rId19"/>
    <p:sldId id="283" r:id="rId20"/>
    <p:sldId id="275" r:id="rId21"/>
    <p:sldId id="278" r:id="rId22"/>
    <p:sldId id="269" r:id="rId23"/>
    <p:sldId id="270" r:id="rId24"/>
    <p:sldId id="272" r:id="rId2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68035" autoAdjust="0"/>
  </p:normalViewPr>
  <p:slideViewPr>
    <p:cSldViewPr snapToGrid="0">
      <p:cViewPr varScale="1">
        <p:scale>
          <a:sx n="69" d="100"/>
          <a:sy n="69" d="100"/>
        </p:scale>
        <p:origin x="288" y="102"/>
      </p:cViewPr>
      <p:guideLst/>
    </p:cSldViewPr>
  </p:slideViewPr>
  <p:notesTextViewPr>
    <p:cViewPr>
      <p:scale>
        <a:sx n="1" d="1"/>
        <a:sy n="1" d="1"/>
      </p:scale>
      <p:origin x="0" y="0"/>
    </p:cViewPr>
  </p:notesTextViewPr>
  <p:notesViewPr>
    <p:cSldViewPr snapToGrid="0">
      <p:cViewPr varScale="1">
        <p:scale>
          <a:sx n="82" d="100"/>
          <a:sy n="82" d="100"/>
        </p:scale>
        <p:origin x="203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7FBBC02-800C-4394-A1F4-19AC41FB6CBB}" type="datetimeFigureOut">
              <a:rPr lang="en-US" smtClean="0"/>
              <a:t>12/27/2019</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3314423-C3D4-4996-B6D8-5DAA81082384}" type="slidenum">
              <a:rPr lang="en-US" smtClean="0"/>
              <a:t>‹#›</a:t>
            </a:fld>
            <a:endParaRPr lang="en-US" dirty="0"/>
          </a:p>
        </p:txBody>
      </p:sp>
    </p:spTree>
    <p:extLst>
      <p:ext uri="{BB962C8B-B14F-4D97-AF65-F5344CB8AC3E}">
        <p14:creationId xmlns:p14="http://schemas.microsoft.com/office/powerpoint/2010/main" val="4151313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endParaRPr lang="en-US" dirty="0" smtClean="0"/>
          </a:p>
          <a:p>
            <a:pPr marL="635879" lvl="1" indent="-173422">
              <a:buFont typeface="Arial" panose="020B0604020202020204" pitchFamily="34" charset="0"/>
              <a:buChar char="•"/>
            </a:pPr>
            <a:r>
              <a:rPr lang="en-US" dirty="0" smtClean="0"/>
              <a:t>The Minnesota Presidential Nomination Primary</a:t>
            </a:r>
            <a:r>
              <a:rPr lang="en-US" baseline="0" dirty="0" smtClean="0"/>
              <a:t> was authorized by the legislation in 2016.</a:t>
            </a:r>
            <a:endParaRPr lang="en-US" dirty="0" smtClean="0"/>
          </a:p>
          <a:p>
            <a:pPr marL="635879" lvl="1" indent="-173422">
              <a:buFont typeface="Arial" panose="020B0604020202020204" pitchFamily="34" charset="0"/>
              <a:buChar char="•"/>
            </a:pPr>
            <a:r>
              <a:rPr lang="en-US" dirty="0" smtClean="0"/>
              <a:t>For simplicity, we</a:t>
            </a:r>
            <a:r>
              <a:rPr lang="en-US" baseline="0" dirty="0" smtClean="0"/>
              <a:t> will use the term “presidential primary” throughout this training presentation.</a:t>
            </a:r>
            <a:endParaRPr lang="en-US" dirty="0" smtClean="0"/>
          </a:p>
          <a:p>
            <a:pPr marL="635879" lvl="1" indent="-173422">
              <a:buFont typeface="Arial" panose="020B0604020202020204" pitchFamily="34" charset="0"/>
              <a:buChar char="•"/>
            </a:pPr>
            <a:r>
              <a:rPr lang="en-US" dirty="0" smtClean="0"/>
              <a:t>The</a:t>
            </a:r>
            <a:r>
              <a:rPr lang="en-US" baseline="0" dirty="0" smtClean="0"/>
              <a:t> following are guideline slides, you may adapt as needed.</a:t>
            </a:r>
          </a:p>
          <a:p>
            <a:pPr marL="635879" lvl="1" indent="-173422">
              <a:buFont typeface="Arial" panose="020B0604020202020204" pitchFamily="34" charset="0"/>
              <a:buChar char="•"/>
            </a:pPr>
            <a:r>
              <a:rPr lang="en-US" baseline="0" dirty="0" smtClean="0"/>
              <a:t>We recommend giving head judges additional talking points about higher level questions from voters/tips for de-escalating PNP related concerns being expressed in the polling place.</a:t>
            </a:r>
          </a:p>
          <a:p>
            <a:pPr marL="635879" lvl="1" indent="-173422">
              <a:buFont typeface="Arial" panose="020B0604020202020204" pitchFamily="34" charset="0"/>
              <a:buChar char="•"/>
            </a:pPr>
            <a:r>
              <a:rPr lang="en-US" baseline="0" dirty="0" smtClean="0"/>
              <a:t>Please note that we included slides for use of both electronic and paper rosters, only use what is applicable to your precincts.</a:t>
            </a:r>
            <a:endParaRPr lang="en-US" dirty="0"/>
          </a:p>
        </p:txBody>
      </p:sp>
      <p:sp>
        <p:nvSpPr>
          <p:cNvPr id="4" name="Slide Number Placeholder 3"/>
          <p:cNvSpPr>
            <a:spLocks noGrp="1"/>
          </p:cNvSpPr>
          <p:nvPr>
            <p:ph type="sldNum" sz="quarter" idx="10"/>
          </p:nvPr>
        </p:nvSpPr>
        <p:spPr/>
        <p:txBody>
          <a:bodyPr/>
          <a:lstStyle/>
          <a:p>
            <a:fld id="{F3314423-C3D4-4996-B6D8-5DAA81082384}" type="slidenum">
              <a:rPr lang="en-US" smtClean="0"/>
              <a:t>1</a:t>
            </a:fld>
            <a:endParaRPr lang="en-US" dirty="0"/>
          </a:p>
        </p:txBody>
      </p:sp>
    </p:spTree>
    <p:extLst>
      <p:ext uri="{BB962C8B-B14F-4D97-AF65-F5344CB8AC3E}">
        <p14:creationId xmlns:p14="http://schemas.microsoft.com/office/powerpoint/2010/main" val="2030695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14423-C3D4-4996-B6D8-5DAA81082384}" type="slidenum">
              <a:rPr lang="en-US" smtClean="0"/>
              <a:t>10</a:t>
            </a:fld>
            <a:endParaRPr lang="en-US" dirty="0"/>
          </a:p>
        </p:txBody>
      </p:sp>
    </p:spTree>
    <p:extLst>
      <p:ext uri="{BB962C8B-B14F-4D97-AF65-F5344CB8AC3E}">
        <p14:creationId xmlns:p14="http://schemas.microsoft.com/office/powerpoint/2010/main" val="3659344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14423-C3D4-4996-B6D8-5DAA81082384}" type="slidenum">
              <a:rPr lang="en-US" smtClean="0"/>
              <a:t>11</a:t>
            </a:fld>
            <a:endParaRPr lang="en-US" dirty="0"/>
          </a:p>
        </p:txBody>
      </p:sp>
    </p:spTree>
    <p:extLst>
      <p:ext uri="{BB962C8B-B14F-4D97-AF65-F5344CB8AC3E}">
        <p14:creationId xmlns:p14="http://schemas.microsoft.com/office/powerpoint/2010/main" val="2029305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314423-C3D4-4996-B6D8-5DAA81082384}" type="slidenum">
              <a:rPr lang="en-US" smtClean="0"/>
              <a:t>12</a:t>
            </a:fld>
            <a:endParaRPr lang="en-US" dirty="0"/>
          </a:p>
        </p:txBody>
      </p:sp>
    </p:spTree>
    <p:extLst>
      <p:ext uri="{BB962C8B-B14F-4D97-AF65-F5344CB8AC3E}">
        <p14:creationId xmlns:p14="http://schemas.microsoft.com/office/powerpoint/2010/main" val="690045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responses in the PNP EJ Supplemental Guide that can be used by Election Judges to answer these questions about write-in spaces and/or the candidate choice of “uncommitted.”  Or training officials may provide their preferred responses.</a:t>
            </a:r>
            <a:endParaRPr lang="en-US" dirty="0"/>
          </a:p>
        </p:txBody>
      </p:sp>
      <p:sp>
        <p:nvSpPr>
          <p:cNvPr id="4" name="Slide Number Placeholder 3"/>
          <p:cNvSpPr>
            <a:spLocks noGrp="1"/>
          </p:cNvSpPr>
          <p:nvPr>
            <p:ph type="sldNum" sz="quarter" idx="10"/>
          </p:nvPr>
        </p:nvSpPr>
        <p:spPr/>
        <p:txBody>
          <a:bodyPr/>
          <a:lstStyle/>
          <a:p>
            <a:fld id="{F3314423-C3D4-4996-B6D8-5DAA81082384}" type="slidenum">
              <a:rPr lang="en-US" smtClean="0"/>
              <a:t>13</a:t>
            </a:fld>
            <a:endParaRPr lang="en-US" dirty="0"/>
          </a:p>
        </p:txBody>
      </p:sp>
    </p:spTree>
    <p:extLst>
      <p:ext uri="{BB962C8B-B14F-4D97-AF65-F5344CB8AC3E}">
        <p14:creationId xmlns:p14="http://schemas.microsoft.com/office/powerpoint/2010/main" val="3469124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endParaRPr lang="en-US" dirty="0" smtClean="0"/>
          </a:p>
          <a:p>
            <a:r>
              <a:rPr lang="en-US" dirty="0" smtClean="0"/>
              <a:t>Look for ways to obscure</a:t>
            </a:r>
            <a:r>
              <a:rPr lang="en-US" baseline="0" dirty="0" smtClean="0"/>
              <a:t> ballots from view so that a voter’s party ballot choice cannot be easily determined by others in the polling place. Perhaps use a skirted table, or keep them on a lower table or chair beside the station, rather than in piles easily identified by others. </a:t>
            </a:r>
            <a:endParaRPr lang="en-US" dirty="0"/>
          </a:p>
        </p:txBody>
      </p:sp>
      <p:sp>
        <p:nvSpPr>
          <p:cNvPr id="4" name="Slide Number Placeholder 3"/>
          <p:cNvSpPr>
            <a:spLocks noGrp="1"/>
          </p:cNvSpPr>
          <p:nvPr>
            <p:ph type="sldNum" sz="quarter" idx="10"/>
          </p:nvPr>
        </p:nvSpPr>
        <p:spPr/>
        <p:txBody>
          <a:bodyPr/>
          <a:lstStyle/>
          <a:p>
            <a:fld id="{F3314423-C3D4-4996-B6D8-5DAA81082384}" type="slidenum">
              <a:rPr lang="en-US" smtClean="0"/>
              <a:t>14</a:t>
            </a:fld>
            <a:endParaRPr lang="en-US" dirty="0"/>
          </a:p>
        </p:txBody>
      </p:sp>
    </p:spTree>
    <p:extLst>
      <p:ext uri="{BB962C8B-B14F-4D97-AF65-F5344CB8AC3E}">
        <p14:creationId xmlns:p14="http://schemas.microsoft.com/office/powerpoint/2010/main" val="4292110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14423-C3D4-4996-B6D8-5DAA81082384}" type="slidenum">
              <a:rPr lang="en-US" smtClean="0"/>
              <a:t>15</a:t>
            </a:fld>
            <a:endParaRPr lang="en-US" dirty="0"/>
          </a:p>
        </p:txBody>
      </p:sp>
    </p:spTree>
    <p:extLst>
      <p:ext uri="{BB962C8B-B14F-4D97-AF65-F5344CB8AC3E}">
        <p14:creationId xmlns:p14="http://schemas.microsoft.com/office/powerpoint/2010/main" val="3639207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endParaRPr lang="en-US" dirty="0" smtClean="0"/>
          </a:p>
          <a:p>
            <a:pPr marL="173422" indent="-173422" defTabSz="924916">
              <a:buFont typeface="Arial" panose="020B0604020202020204" pitchFamily="34" charset="0"/>
              <a:buChar char="•"/>
              <a:defRPr/>
            </a:pPr>
            <a:r>
              <a:rPr lang="en-US" dirty="0">
                <a:solidFill>
                  <a:prstClr val="black"/>
                </a:solidFill>
              </a:rPr>
              <a:t>In the morning, Make sure zeros tape matches all ballot styles’ candidates &amp; rotations</a:t>
            </a:r>
          </a:p>
          <a:p>
            <a:pPr marL="173422" indent="-173422" defTabSz="924916">
              <a:buFont typeface="Arial" panose="020B0604020202020204" pitchFamily="34" charset="0"/>
              <a:buChar char="•"/>
              <a:defRPr/>
            </a:pPr>
            <a:r>
              <a:rPr lang="en-US" dirty="0">
                <a:solidFill>
                  <a:prstClr val="black"/>
                </a:solidFill>
              </a:rPr>
              <a:t>During your hourly audit and closing, your ballot styles do not effect your numbers. i.e. You count and track voter receipts and the public count on the tabulator the same way as usual, all the ballots are counted as one unit. </a:t>
            </a:r>
          </a:p>
          <a:p>
            <a:pPr marL="173422" indent="-173422">
              <a:buFont typeface="Arial" panose="020B0604020202020204" pitchFamily="34" charset="0"/>
              <a:buChar char="•"/>
            </a:pPr>
            <a:endParaRPr lang="en-US" dirty="0" smtClean="0"/>
          </a:p>
          <a:p>
            <a:r>
              <a:rPr lang="en-US" dirty="0" smtClean="0"/>
              <a:t>Things to consider as</a:t>
            </a:r>
            <a:r>
              <a:rPr lang="en-US" baseline="0" dirty="0" smtClean="0"/>
              <a:t> head judges</a:t>
            </a:r>
            <a:r>
              <a:rPr lang="en-US" dirty="0" smtClean="0"/>
              <a:t>: </a:t>
            </a:r>
          </a:p>
          <a:p>
            <a:r>
              <a:rPr lang="en-US" dirty="0" smtClean="0"/>
              <a:t>How many ballots for each party should</a:t>
            </a:r>
            <a:r>
              <a:rPr lang="en-US" baseline="0" dirty="0" smtClean="0"/>
              <a:t> I prepare? While we may understand the political demographic of our precincts, we also shouldn’t make assumptions and find ourselves unprepared or accused of bias. On the other hand, if you prepare the same number of each type of ballot, you may be unnecessarily using up valuable opening time. As for all elections, we trust your judgement about how many ballots to prepare before opening.</a:t>
            </a:r>
          </a:p>
          <a:p>
            <a:endParaRPr lang="en-US" baseline="0" dirty="0" smtClean="0"/>
          </a:p>
          <a:p>
            <a:r>
              <a:rPr lang="en-US" baseline="0" dirty="0" smtClean="0"/>
              <a:t>Remember, this is new for all of us! Be extra patient with your judges and voters as we navigate this Election Day together.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3314423-C3D4-4996-B6D8-5DAA81082384}" type="slidenum">
              <a:rPr lang="en-US" smtClean="0"/>
              <a:t>16</a:t>
            </a:fld>
            <a:endParaRPr lang="en-US" dirty="0"/>
          </a:p>
        </p:txBody>
      </p:sp>
    </p:spTree>
    <p:extLst>
      <p:ext uri="{BB962C8B-B14F-4D97-AF65-F5344CB8AC3E}">
        <p14:creationId xmlns:p14="http://schemas.microsoft.com/office/powerpoint/2010/main" val="1123070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Talking Points:</a:t>
            </a:r>
          </a:p>
          <a:p>
            <a:pPr defTabSz="924916">
              <a:lnSpc>
                <a:spcPct val="90000"/>
              </a:lnSpc>
              <a:spcBef>
                <a:spcPts val="1012"/>
              </a:spcBef>
              <a:defRPr/>
            </a:pPr>
            <a:endParaRPr lang="en-US" sz="1000" dirty="0">
              <a:solidFill>
                <a:prstClr val="black"/>
              </a:solidFill>
            </a:endParaRPr>
          </a:p>
          <a:p>
            <a:pPr marL="462458" indent="-462458" defTabSz="924916">
              <a:lnSpc>
                <a:spcPct val="90000"/>
              </a:lnSpc>
              <a:spcBef>
                <a:spcPts val="1012"/>
              </a:spcBef>
              <a:buFont typeface="Arial" panose="020B0604020202020204" pitchFamily="34" charset="0"/>
              <a:buChar char="•"/>
              <a:defRPr/>
            </a:pPr>
            <a:r>
              <a:rPr lang="en-US" sz="1000" dirty="0">
                <a:solidFill>
                  <a:prstClr val="black"/>
                </a:solidFill>
              </a:rPr>
              <a:t>In order to keep voters’ party choice private, you may need to use additional folders, screens and/or storage containers to keep ballots and voter receipts away from the view of others</a:t>
            </a:r>
          </a:p>
          <a:p>
            <a:endParaRPr lang="en-US" dirty="0"/>
          </a:p>
        </p:txBody>
      </p:sp>
      <p:sp>
        <p:nvSpPr>
          <p:cNvPr id="4" name="Slide Number Placeholder 3"/>
          <p:cNvSpPr>
            <a:spLocks noGrp="1"/>
          </p:cNvSpPr>
          <p:nvPr>
            <p:ph type="sldNum" sz="quarter" idx="10"/>
          </p:nvPr>
        </p:nvSpPr>
        <p:spPr/>
        <p:txBody>
          <a:bodyPr/>
          <a:lstStyle/>
          <a:p>
            <a:fld id="{F3314423-C3D4-4996-B6D8-5DAA81082384}" type="slidenum">
              <a:rPr lang="en-US" smtClean="0"/>
              <a:t>17</a:t>
            </a:fld>
            <a:endParaRPr lang="en-US" dirty="0"/>
          </a:p>
        </p:txBody>
      </p:sp>
    </p:spTree>
    <p:extLst>
      <p:ext uri="{BB962C8B-B14F-4D97-AF65-F5344CB8AC3E}">
        <p14:creationId xmlns:p14="http://schemas.microsoft.com/office/powerpoint/2010/main" val="1832436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14423-C3D4-4996-B6D8-5DAA81082384}" type="slidenum">
              <a:rPr lang="en-US" smtClean="0"/>
              <a:t>18</a:t>
            </a:fld>
            <a:endParaRPr lang="en-US" dirty="0"/>
          </a:p>
        </p:txBody>
      </p:sp>
    </p:spTree>
    <p:extLst>
      <p:ext uri="{BB962C8B-B14F-4D97-AF65-F5344CB8AC3E}">
        <p14:creationId xmlns:p14="http://schemas.microsoft.com/office/powerpoint/2010/main" val="327142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half of the PNP curbside</a:t>
            </a:r>
            <a:r>
              <a:rPr lang="en-US" baseline="0" dirty="0" smtClean="0"/>
              <a:t> voting certificate of registered voter form, note the party selection in the bottom right hand corner. </a:t>
            </a:r>
            <a:endParaRPr lang="en-US" dirty="0"/>
          </a:p>
        </p:txBody>
      </p:sp>
      <p:sp>
        <p:nvSpPr>
          <p:cNvPr id="4" name="Slide Number Placeholder 3"/>
          <p:cNvSpPr>
            <a:spLocks noGrp="1"/>
          </p:cNvSpPr>
          <p:nvPr>
            <p:ph type="sldNum" sz="quarter" idx="10"/>
          </p:nvPr>
        </p:nvSpPr>
        <p:spPr/>
        <p:txBody>
          <a:bodyPr/>
          <a:lstStyle/>
          <a:p>
            <a:fld id="{F3314423-C3D4-4996-B6D8-5DAA81082384}" type="slidenum">
              <a:rPr lang="en-US" smtClean="0"/>
              <a:t>19</a:t>
            </a:fld>
            <a:endParaRPr lang="en-US" dirty="0"/>
          </a:p>
        </p:txBody>
      </p:sp>
    </p:spTree>
    <p:extLst>
      <p:ext uri="{BB962C8B-B14F-4D97-AF65-F5344CB8AC3E}">
        <p14:creationId xmlns:p14="http://schemas.microsoft.com/office/powerpoint/2010/main" val="4620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a:t>
            </a:r>
            <a:r>
              <a:rPr lang="en-US" baseline="0" dirty="0" smtClean="0"/>
              <a:t> P</a:t>
            </a:r>
            <a:r>
              <a:rPr lang="en-US" dirty="0" smtClean="0"/>
              <a:t>oints: </a:t>
            </a:r>
          </a:p>
          <a:p>
            <a:endParaRPr lang="en-US" dirty="0" smtClean="0"/>
          </a:p>
          <a:p>
            <a:pPr marL="635879" lvl="1" indent="-173422">
              <a:buFont typeface="Arial" panose="020B0604020202020204" pitchFamily="34" charset="0"/>
              <a:buChar char="•"/>
            </a:pPr>
            <a:r>
              <a:rPr lang="en-US" dirty="0" smtClean="0"/>
              <a:t>While voting</a:t>
            </a:r>
            <a:r>
              <a:rPr lang="en-US" baseline="0" dirty="0" smtClean="0"/>
              <a:t> in a Presidential Primary is a change for voters across Minnesota, rest assured that as election judges, the Election Day processes that you are familiar with are largely the same.</a:t>
            </a:r>
          </a:p>
          <a:p>
            <a:pPr marL="635879" lvl="1" indent="-173422">
              <a:buFont typeface="Arial" panose="020B0604020202020204" pitchFamily="34" charset="0"/>
              <a:buChar char="•"/>
            </a:pPr>
            <a:endParaRPr lang="en-US" baseline="0" dirty="0" smtClean="0"/>
          </a:p>
          <a:p>
            <a:pPr marL="635879" lvl="1" indent="-173422">
              <a:buFont typeface="Arial" panose="020B0604020202020204" pitchFamily="34" charset="0"/>
              <a:buChar char="•"/>
            </a:pPr>
            <a:r>
              <a:rPr lang="en-US" baseline="0" dirty="0" smtClean="0"/>
              <a:t>The polling place processes that have changed are to accommodate for voter privacy as they choose which party’s ballot to vote. </a:t>
            </a:r>
          </a:p>
          <a:p>
            <a:pPr marL="635879" lvl="1" indent="-173422">
              <a:buFont typeface="Arial" panose="020B0604020202020204" pitchFamily="34" charset="0"/>
              <a:buChar char="•"/>
            </a:pPr>
            <a:endParaRPr lang="en-US" baseline="0" dirty="0" smtClean="0"/>
          </a:p>
          <a:p>
            <a:pPr marL="635879" lvl="1" indent="-173422">
              <a:buFont typeface="Arial" panose="020B0604020202020204" pitchFamily="34" charset="0"/>
              <a:buChar char="•"/>
            </a:pPr>
            <a:r>
              <a:rPr lang="en-US" baseline="0" dirty="0" smtClean="0"/>
              <a:t>This was not a decision made by the parties or made by election officials. On this primary day, it’s important that election judges continue to maintain professionalism and adhere to the election judge oath taken at the beginning of the day.</a:t>
            </a:r>
          </a:p>
          <a:p>
            <a:pPr marL="635879" lvl="1" indent="-173422">
              <a:buFont typeface="Arial" panose="020B0604020202020204" pitchFamily="34" charset="0"/>
              <a:buChar char="•"/>
            </a:pPr>
            <a:endParaRPr lang="en-US" baseline="0" dirty="0" smtClean="0"/>
          </a:p>
          <a:p>
            <a:pPr marL="635879" lvl="1" indent="-173422">
              <a:buFont typeface="Arial" panose="020B0604020202020204" pitchFamily="34" charset="0"/>
              <a:buChar char="•"/>
            </a:pPr>
            <a:r>
              <a:rPr lang="en-US" baseline="0" dirty="0" smtClean="0"/>
              <a:t>Have you heard of Super Tuesday? It’s a day when 15 states and territories hold their presidential primaries, and we are now one of them. </a:t>
            </a:r>
            <a:endParaRPr lang="en-US" dirty="0"/>
          </a:p>
        </p:txBody>
      </p:sp>
      <p:sp>
        <p:nvSpPr>
          <p:cNvPr id="4" name="Slide Number Placeholder 3"/>
          <p:cNvSpPr>
            <a:spLocks noGrp="1"/>
          </p:cNvSpPr>
          <p:nvPr>
            <p:ph type="sldNum" sz="quarter" idx="10"/>
          </p:nvPr>
        </p:nvSpPr>
        <p:spPr/>
        <p:txBody>
          <a:bodyPr/>
          <a:lstStyle/>
          <a:p>
            <a:fld id="{F3314423-C3D4-4996-B6D8-5DAA81082384}" type="slidenum">
              <a:rPr lang="en-US" smtClean="0"/>
              <a:t>2</a:t>
            </a:fld>
            <a:endParaRPr lang="en-US" dirty="0"/>
          </a:p>
        </p:txBody>
      </p:sp>
    </p:spTree>
    <p:extLst>
      <p:ext uri="{BB962C8B-B14F-4D97-AF65-F5344CB8AC3E}">
        <p14:creationId xmlns:p14="http://schemas.microsoft.com/office/powerpoint/2010/main" val="1506801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ways a voter could indicate their party choice: </a:t>
            </a:r>
          </a:p>
          <a:p>
            <a:r>
              <a:rPr lang="en-US" dirty="0" smtClean="0"/>
              <a:t>Pointing at </a:t>
            </a:r>
            <a:r>
              <a:rPr lang="en-US" baseline="0" dirty="0" smtClean="0"/>
              <a:t>sample ballots</a:t>
            </a:r>
          </a:p>
          <a:p>
            <a:r>
              <a:rPr lang="en-US" baseline="0" dirty="0" smtClean="0"/>
              <a:t>Stepping away from other voters so they can tell you in private</a:t>
            </a:r>
          </a:p>
          <a:p>
            <a:r>
              <a:rPr lang="en-US" baseline="0" dirty="0" smtClean="0"/>
              <a:t>Having assistance from a voter assistant to select, indicate, or write their choice.</a:t>
            </a:r>
          </a:p>
          <a:p>
            <a:endParaRPr lang="en-US" baseline="0" dirty="0" smtClean="0"/>
          </a:p>
          <a:p>
            <a:r>
              <a:rPr lang="en-US" baseline="0" dirty="0" smtClean="0"/>
              <a:t>Talking points:</a:t>
            </a:r>
          </a:p>
          <a:p>
            <a:pPr defTabSz="924916">
              <a:defRPr/>
            </a:pPr>
            <a:r>
              <a:rPr lang="en-US" dirty="0" smtClean="0"/>
              <a:t>When assisting a voter with navigating the polling place, or in determining which party they wish to vote for, never assume how much help a voter needs. Follow the voter’s lead. </a:t>
            </a:r>
          </a:p>
          <a:p>
            <a:endParaRPr lang="en-US" dirty="0"/>
          </a:p>
        </p:txBody>
      </p:sp>
      <p:sp>
        <p:nvSpPr>
          <p:cNvPr id="4" name="Slide Number Placeholder 3"/>
          <p:cNvSpPr>
            <a:spLocks noGrp="1"/>
          </p:cNvSpPr>
          <p:nvPr>
            <p:ph type="sldNum" sz="quarter" idx="10"/>
          </p:nvPr>
        </p:nvSpPr>
        <p:spPr/>
        <p:txBody>
          <a:bodyPr/>
          <a:lstStyle/>
          <a:p>
            <a:fld id="{F3314423-C3D4-4996-B6D8-5DAA81082384}" type="slidenum">
              <a:rPr lang="en-US" smtClean="0"/>
              <a:t>20</a:t>
            </a:fld>
            <a:endParaRPr lang="en-US" dirty="0"/>
          </a:p>
        </p:txBody>
      </p:sp>
    </p:spTree>
    <p:extLst>
      <p:ext uri="{BB962C8B-B14F-4D97-AF65-F5344CB8AC3E}">
        <p14:creationId xmlns:p14="http://schemas.microsoft.com/office/powerpoint/2010/main" val="1328048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3314423-C3D4-4996-B6D8-5DAA81082384}" type="slidenum">
              <a:rPr lang="en-US" smtClean="0"/>
              <a:t>21</a:t>
            </a:fld>
            <a:endParaRPr lang="en-US" dirty="0"/>
          </a:p>
        </p:txBody>
      </p:sp>
    </p:spTree>
    <p:extLst>
      <p:ext uri="{BB962C8B-B14F-4D97-AF65-F5344CB8AC3E}">
        <p14:creationId xmlns:p14="http://schemas.microsoft.com/office/powerpoint/2010/main" val="2509822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14423-C3D4-4996-B6D8-5DAA81082384}" type="slidenum">
              <a:rPr lang="en-US" smtClean="0"/>
              <a:t>22</a:t>
            </a:fld>
            <a:endParaRPr lang="en-US" dirty="0"/>
          </a:p>
        </p:txBody>
      </p:sp>
    </p:spTree>
    <p:extLst>
      <p:ext uri="{BB962C8B-B14F-4D97-AF65-F5344CB8AC3E}">
        <p14:creationId xmlns:p14="http://schemas.microsoft.com/office/powerpoint/2010/main" val="2337378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14"/>
              </a:spcAft>
            </a:pPr>
            <a:r>
              <a:rPr lang="en-US" b="1" dirty="0">
                <a:solidFill>
                  <a:prstClr val="black"/>
                </a:solidFill>
              </a:rPr>
              <a:t>Will all of the parties and their candidates be on the same ballot?</a:t>
            </a:r>
          </a:p>
          <a:p>
            <a:pPr>
              <a:spcAft>
                <a:spcPts val="1214"/>
              </a:spcAft>
            </a:pPr>
            <a:r>
              <a:rPr lang="en-US" dirty="0">
                <a:solidFill>
                  <a:prstClr val="black"/>
                </a:solidFill>
              </a:rPr>
              <a:t>No. You must request the ballot of one major party, and you must be in general agreement with their principles. </a:t>
            </a:r>
          </a:p>
          <a:p>
            <a:pPr>
              <a:spcAft>
                <a:spcPts val="1214"/>
              </a:spcAft>
            </a:pPr>
            <a:r>
              <a:rPr lang="en-US" b="1" dirty="0">
                <a:solidFill>
                  <a:prstClr val="black"/>
                </a:solidFill>
              </a:rPr>
              <a:t>Who will know which party’s ballot I request?</a:t>
            </a:r>
          </a:p>
          <a:p>
            <a:pPr>
              <a:spcAft>
                <a:spcPts val="1214"/>
              </a:spcAft>
            </a:pPr>
            <a:r>
              <a:rPr lang="en-US" dirty="0">
                <a:solidFill>
                  <a:prstClr val="black"/>
                </a:solidFill>
              </a:rPr>
              <a:t>The ballot which voters select is information that will only be provided to the chair of each major political party.  Party chairs may only use the list for political &amp; campaign purposes. As in every election, who you vote for will remain secret.</a:t>
            </a:r>
          </a:p>
          <a:p>
            <a:pPr>
              <a:spcAft>
                <a:spcPts val="1214"/>
              </a:spcAft>
            </a:pPr>
            <a:r>
              <a:rPr lang="en-US" b="1" dirty="0"/>
              <a:t>Why aren’t all of my party’s candidates on this ballot?</a:t>
            </a:r>
          </a:p>
          <a:p>
            <a:pPr>
              <a:spcAft>
                <a:spcPts val="1214"/>
              </a:spcAft>
            </a:pPr>
            <a:r>
              <a:rPr lang="en-US" dirty="0"/>
              <a:t>The state parties determine who is on their ballot. </a:t>
            </a:r>
            <a:endParaRPr lang="en-US" sz="1600" dirty="0"/>
          </a:p>
          <a:p>
            <a:endParaRPr lang="en-US" baseline="0" dirty="0" smtClean="0"/>
          </a:p>
          <a:p>
            <a:r>
              <a:rPr lang="en-US" baseline="0" dirty="0" smtClean="0"/>
              <a:t>And more fun questions</a:t>
            </a:r>
            <a:endParaRPr lang="en-US" dirty="0"/>
          </a:p>
        </p:txBody>
      </p:sp>
      <p:sp>
        <p:nvSpPr>
          <p:cNvPr id="4" name="Slide Number Placeholder 3"/>
          <p:cNvSpPr>
            <a:spLocks noGrp="1"/>
          </p:cNvSpPr>
          <p:nvPr>
            <p:ph type="sldNum" sz="quarter" idx="10"/>
          </p:nvPr>
        </p:nvSpPr>
        <p:spPr/>
        <p:txBody>
          <a:bodyPr/>
          <a:lstStyle/>
          <a:p>
            <a:fld id="{F3314423-C3D4-4996-B6D8-5DAA81082384}" type="slidenum">
              <a:rPr lang="en-US" smtClean="0"/>
              <a:t>23</a:t>
            </a:fld>
            <a:endParaRPr lang="en-US" dirty="0"/>
          </a:p>
        </p:txBody>
      </p:sp>
    </p:spTree>
    <p:extLst>
      <p:ext uri="{BB962C8B-B14F-4D97-AF65-F5344CB8AC3E}">
        <p14:creationId xmlns:p14="http://schemas.microsoft.com/office/powerpoint/2010/main" val="736621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pPr marL="173422" indent="-173422">
              <a:buFont typeface="Arial" panose="020B0604020202020204" pitchFamily="34" charset="0"/>
              <a:buChar char="•"/>
            </a:pPr>
            <a:r>
              <a:rPr lang="en-US" dirty="0" smtClean="0"/>
              <a:t>Don’t forget</a:t>
            </a:r>
            <a:r>
              <a:rPr lang="en-US" baseline="0" dirty="0" smtClean="0"/>
              <a:t> to vote early if you work outside of the precinct where you live. </a:t>
            </a:r>
            <a:endParaRPr lang="en-US" dirty="0"/>
          </a:p>
        </p:txBody>
      </p:sp>
      <p:sp>
        <p:nvSpPr>
          <p:cNvPr id="4" name="Slide Number Placeholder 3"/>
          <p:cNvSpPr>
            <a:spLocks noGrp="1"/>
          </p:cNvSpPr>
          <p:nvPr>
            <p:ph type="sldNum" sz="quarter" idx="10"/>
          </p:nvPr>
        </p:nvSpPr>
        <p:spPr/>
        <p:txBody>
          <a:bodyPr/>
          <a:lstStyle/>
          <a:p>
            <a:fld id="{F3314423-C3D4-4996-B6D8-5DAA81082384}" type="slidenum">
              <a:rPr lang="en-US" smtClean="0"/>
              <a:t>24</a:t>
            </a:fld>
            <a:endParaRPr lang="en-US" dirty="0"/>
          </a:p>
        </p:txBody>
      </p:sp>
    </p:spTree>
    <p:extLst>
      <p:ext uri="{BB962C8B-B14F-4D97-AF65-F5344CB8AC3E}">
        <p14:creationId xmlns:p14="http://schemas.microsoft.com/office/powerpoint/2010/main" val="82400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olidFill>
                  <a:prstClr val="black"/>
                </a:solidFill>
              </a:rPr>
              <a:t>Talking Points:</a:t>
            </a:r>
          </a:p>
          <a:p>
            <a:pPr lvl="0"/>
            <a:endParaRPr lang="en-US" dirty="0" smtClean="0">
              <a:solidFill>
                <a:prstClr val="black"/>
              </a:solidFill>
            </a:endParaRPr>
          </a:p>
          <a:p>
            <a:pPr marL="635879" lvl="1" indent="-173422">
              <a:buFont typeface="Arial" panose="020B0604020202020204" pitchFamily="34" charset="0"/>
              <a:buChar char="•"/>
            </a:pPr>
            <a:r>
              <a:rPr lang="en-US" dirty="0" smtClean="0">
                <a:solidFill>
                  <a:prstClr val="black"/>
                </a:solidFill>
              </a:rPr>
              <a:t>It</a:t>
            </a:r>
            <a:r>
              <a:rPr lang="en-US" baseline="0" dirty="0" smtClean="0">
                <a:solidFill>
                  <a:prstClr val="black"/>
                </a:solidFill>
              </a:rPr>
              <a:t> is the each major party’s decision to participate in the presidential primary, the candidate names they choose to list on the ballot and/or the items they wish to include (i.e., write-in or uncommitted).</a:t>
            </a:r>
          </a:p>
          <a:p>
            <a:pPr marL="635879" lvl="1" indent="-173422">
              <a:buFont typeface="Arial" panose="020B0604020202020204" pitchFamily="34" charset="0"/>
              <a:buChar char="•"/>
            </a:pPr>
            <a:r>
              <a:rPr lang="en-US" dirty="0"/>
              <a:t>Only two Minnesota major parties have notified the OSS that they are participating in the PNP:  Republican and </a:t>
            </a:r>
            <a:r>
              <a:rPr lang="en-US" dirty="0" smtClean="0"/>
              <a:t>Democratic-Farmer-Labor.</a:t>
            </a:r>
          </a:p>
          <a:p>
            <a:pPr marL="635879" lvl="1" indent="-173422">
              <a:buFont typeface="Arial" panose="020B0604020202020204" pitchFamily="34" charset="0"/>
              <a:buChar char="•"/>
            </a:pPr>
            <a:r>
              <a:rPr lang="en-US" dirty="0" smtClean="0"/>
              <a:t>The </a:t>
            </a:r>
            <a:r>
              <a:rPr lang="en-US" dirty="0"/>
              <a:t>two, newer major parties have declined participation in the PNP but maintain their major party status in our state</a:t>
            </a:r>
            <a:r>
              <a:rPr lang="en-US" dirty="0" smtClean="0"/>
              <a:t>.</a:t>
            </a:r>
          </a:p>
          <a:p>
            <a:pPr marL="635879" lvl="1" indent="-173422">
              <a:buFont typeface="Arial" panose="020B0604020202020204" pitchFamily="34" charset="0"/>
              <a:buChar char="•"/>
            </a:pPr>
            <a:r>
              <a:rPr lang="en-US" dirty="0" smtClean="0">
                <a:solidFill>
                  <a:prstClr val="black"/>
                </a:solidFill>
              </a:rPr>
              <a:t>The</a:t>
            </a:r>
            <a:r>
              <a:rPr lang="en-US" baseline="0" dirty="0" smtClean="0">
                <a:solidFill>
                  <a:prstClr val="black"/>
                </a:solidFill>
              </a:rPr>
              <a:t> two, newer major parties achieved major party status in our state after the 2018 elections.</a:t>
            </a:r>
            <a:endParaRPr lang="en-US"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F3314423-C3D4-4996-B6D8-5DAA81082384}" type="slidenum">
              <a:rPr lang="en-US" smtClean="0"/>
              <a:t>3</a:t>
            </a:fld>
            <a:endParaRPr lang="en-US" dirty="0"/>
          </a:p>
        </p:txBody>
      </p:sp>
    </p:spTree>
    <p:extLst>
      <p:ext uri="{BB962C8B-B14F-4D97-AF65-F5344CB8AC3E}">
        <p14:creationId xmlns:p14="http://schemas.microsoft.com/office/powerpoint/2010/main" val="3780119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lnSpc>
                <a:spcPct val="90000"/>
              </a:lnSpc>
              <a:spcBef>
                <a:spcPts val="1012"/>
              </a:spcBef>
              <a:defRPr/>
            </a:pPr>
            <a:r>
              <a:rPr lang="en-US" sz="1000" dirty="0">
                <a:solidFill>
                  <a:prstClr val="black"/>
                </a:solidFill>
              </a:rPr>
              <a:t>Talking Points:</a:t>
            </a:r>
          </a:p>
          <a:p>
            <a:pPr defTabSz="924916">
              <a:lnSpc>
                <a:spcPct val="90000"/>
              </a:lnSpc>
              <a:spcBef>
                <a:spcPts val="1012"/>
              </a:spcBef>
              <a:defRPr/>
            </a:pPr>
            <a:endParaRPr lang="en-US" sz="1000" dirty="0">
              <a:solidFill>
                <a:prstClr val="black"/>
              </a:solidFill>
            </a:endParaRPr>
          </a:p>
          <a:p>
            <a:pPr marL="924916" lvl="1" indent="-462458" defTabSz="924916">
              <a:lnSpc>
                <a:spcPct val="90000"/>
              </a:lnSpc>
              <a:spcBef>
                <a:spcPts val="1012"/>
              </a:spcBef>
              <a:buFont typeface="Arial" panose="020B0604020202020204" pitchFamily="34" charset="0"/>
              <a:buChar char="•"/>
              <a:defRPr/>
            </a:pPr>
            <a:r>
              <a:rPr lang="en-US" sz="1000" dirty="0">
                <a:solidFill>
                  <a:prstClr val="black"/>
                </a:solidFill>
              </a:rPr>
              <a:t>Voter privacy is our top priority.</a:t>
            </a:r>
          </a:p>
          <a:p>
            <a:pPr marL="924916" lvl="1" indent="-462458" defTabSz="924916">
              <a:lnSpc>
                <a:spcPct val="90000"/>
              </a:lnSpc>
              <a:spcBef>
                <a:spcPts val="1012"/>
              </a:spcBef>
              <a:buFont typeface="Arial" panose="020B0604020202020204" pitchFamily="34" charset="0"/>
              <a:buChar char="•"/>
              <a:defRPr/>
            </a:pPr>
            <a:r>
              <a:rPr lang="en-US" sz="1000" dirty="0">
                <a:solidFill>
                  <a:prstClr val="black"/>
                </a:solidFill>
              </a:rPr>
              <a:t>Voters have voiced concerns about their data being shared, and we expect you to continue to hear those concerns in the polling place. </a:t>
            </a:r>
          </a:p>
          <a:p>
            <a:pPr marL="924916" lvl="1" indent="-462458" defTabSz="924916">
              <a:lnSpc>
                <a:spcPct val="90000"/>
              </a:lnSpc>
              <a:spcBef>
                <a:spcPts val="1012"/>
              </a:spcBef>
              <a:buFont typeface="Arial" panose="020B0604020202020204" pitchFamily="34" charset="0"/>
              <a:buChar char="•"/>
              <a:defRPr/>
            </a:pPr>
            <a:r>
              <a:rPr lang="en-US" sz="1000" dirty="0">
                <a:solidFill>
                  <a:prstClr val="black"/>
                </a:solidFill>
              </a:rPr>
              <a:t>We want voters to feel comfortable in the polling place, and we do that by being transparent about who will receive their information</a:t>
            </a:r>
            <a:r>
              <a:rPr lang="en-US" sz="1000" dirty="0" smtClean="0">
                <a:solidFill>
                  <a:prstClr val="black"/>
                </a:solidFill>
              </a:rPr>
              <a:t>.</a:t>
            </a:r>
          </a:p>
          <a:p>
            <a:pPr marL="924916" lvl="1" indent="-462458" defTabSz="924916">
              <a:lnSpc>
                <a:spcPct val="90000"/>
              </a:lnSpc>
              <a:spcBef>
                <a:spcPts val="1012"/>
              </a:spcBef>
              <a:buFont typeface="Arial" panose="020B0604020202020204" pitchFamily="34" charset="0"/>
              <a:buChar char="•"/>
              <a:defRPr/>
            </a:pPr>
            <a:r>
              <a:rPr lang="en-US" sz="1000" dirty="0" smtClean="0">
                <a:solidFill>
                  <a:prstClr val="black"/>
                </a:solidFill>
              </a:rPr>
              <a:t>All</a:t>
            </a:r>
            <a:r>
              <a:rPr lang="en-US" sz="1000" baseline="0" dirty="0" smtClean="0">
                <a:solidFill>
                  <a:prstClr val="black"/>
                </a:solidFill>
              </a:rPr>
              <a:t> four major party chairs will receive the list of those who voted in the presidential primary.</a:t>
            </a:r>
          </a:p>
          <a:p>
            <a:pPr marL="924916" lvl="1" indent="-462458" defTabSz="924916">
              <a:lnSpc>
                <a:spcPct val="90000"/>
              </a:lnSpc>
              <a:spcBef>
                <a:spcPts val="1012"/>
              </a:spcBef>
              <a:buFont typeface="Arial" panose="020B0604020202020204" pitchFamily="34" charset="0"/>
              <a:buChar char="•"/>
              <a:defRPr/>
            </a:pPr>
            <a:r>
              <a:rPr lang="en-US" sz="1000" dirty="0" smtClean="0">
                <a:solidFill>
                  <a:prstClr val="black"/>
                </a:solidFill>
              </a:rPr>
              <a:t>Parties </a:t>
            </a:r>
            <a:r>
              <a:rPr lang="en-US" sz="1000" dirty="0">
                <a:solidFill>
                  <a:prstClr val="black"/>
                </a:solidFill>
              </a:rPr>
              <a:t>that receive this information are only allowed to use it for political and election </a:t>
            </a:r>
            <a:r>
              <a:rPr lang="en-US" sz="1000" dirty="0" smtClean="0">
                <a:solidFill>
                  <a:prstClr val="black"/>
                </a:solidFill>
              </a:rPr>
              <a:t>purposes</a:t>
            </a:r>
            <a:r>
              <a:rPr lang="en-US" sz="1000" baseline="0" dirty="0" smtClean="0">
                <a:solidFill>
                  <a:prstClr val="black"/>
                </a:solidFill>
              </a:rPr>
              <a:t> (purposes allowed by current laws</a:t>
            </a:r>
            <a:r>
              <a:rPr lang="en-US" sz="1000" baseline="0" dirty="0" smtClean="0">
                <a:solidFill>
                  <a:prstClr val="black"/>
                </a:solidFill>
              </a:rPr>
              <a:t>).</a:t>
            </a:r>
          </a:p>
          <a:p>
            <a:pPr marL="924916" lvl="1" indent="-462458" defTabSz="924916">
              <a:lnSpc>
                <a:spcPct val="90000"/>
              </a:lnSpc>
              <a:spcBef>
                <a:spcPts val="1012"/>
              </a:spcBef>
              <a:buFont typeface="Arial" panose="020B0604020202020204" pitchFamily="34" charset="0"/>
              <a:buChar char="•"/>
              <a:defRPr/>
            </a:pPr>
            <a:r>
              <a:rPr lang="en-US" sz="1000" b="1" baseline="0" dirty="0" smtClean="0">
                <a:solidFill>
                  <a:prstClr val="black"/>
                </a:solidFill>
              </a:rPr>
              <a:t>Do discuss </a:t>
            </a:r>
            <a:r>
              <a:rPr lang="en-US" sz="1000" baseline="0" dirty="0" smtClean="0">
                <a:solidFill>
                  <a:prstClr val="black"/>
                </a:solidFill>
              </a:rPr>
              <a:t>with election judges the ramifications (both criminal and civil) if a “data breach” of a person’s major party ballot choice is made before, during, or after the primary election day.</a:t>
            </a:r>
          </a:p>
          <a:p>
            <a:pPr marL="924916" lvl="1" indent="-462458" defTabSz="924916">
              <a:lnSpc>
                <a:spcPct val="90000"/>
              </a:lnSpc>
              <a:spcBef>
                <a:spcPts val="1012"/>
              </a:spcBef>
              <a:buFont typeface="Arial" panose="020B0604020202020204" pitchFamily="34" charset="0"/>
              <a:buChar char="•"/>
              <a:defRPr/>
            </a:pPr>
            <a:r>
              <a:rPr lang="en-US" sz="1000" baseline="0" dirty="0" smtClean="0">
                <a:solidFill>
                  <a:prstClr val="black"/>
                </a:solidFill>
              </a:rPr>
              <a:t>It is a very serious conversation to have and it is outlined in both the PNP admin guide and the PNP </a:t>
            </a:r>
            <a:r>
              <a:rPr lang="en-US" sz="1000" baseline="0" dirty="0" err="1" smtClean="0">
                <a:solidFill>
                  <a:prstClr val="black"/>
                </a:solidFill>
              </a:rPr>
              <a:t>EJ</a:t>
            </a:r>
            <a:r>
              <a:rPr lang="en-US" sz="1000" baseline="0" dirty="0" smtClean="0">
                <a:solidFill>
                  <a:prstClr val="black"/>
                </a:solidFill>
              </a:rPr>
              <a:t> supplemental guide.</a:t>
            </a:r>
            <a:endParaRPr lang="en-US" sz="1000" dirty="0">
              <a:solidFill>
                <a:prstClr val="black"/>
              </a:solidFill>
            </a:endParaRPr>
          </a:p>
          <a:p>
            <a:pPr defTabSz="924916">
              <a:lnSpc>
                <a:spcPct val="90000"/>
              </a:lnSpc>
              <a:spcBef>
                <a:spcPts val="1012"/>
              </a:spcBef>
              <a:defRPr/>
            </a:pPr>
            <a:endParaRPr lang="en-US" sz="3000" dirty="0">
              <a:solidFill>
                <a:prstClr val="black"/>
              </a:solidFill>
            </a:endParaRPr>
          </a:p>
        </p:txBody>
      </p:sp>
      <p:sp>
        <p:nvSpPr>
          <p:cNvPr id="4" name="Slide Number Placeholder 3"/>
          <p:cNvSpPr>
            <a:spLocks noGrp="1"/>
          </p:cNvSpPr>
          <p:nvPr>
            <p:ph type="sldNum" sz="quarter" idx="10"/>
          </p:nvPr>
        </p:nvSpPr>
        <p:spPr/>
        <p:txBody>
          <a:bodyPr/>
          <a:lstStyle/>
          <a:p>
            <a:fld id="{F3314423-C3D4-4996-B6D8-5DAA81082384}" type="slidenum">
              <a:rPr lang="en-US" smtClean="0"/>
              <a:t>4</a:t>
            </a:fld>
            <a:endParaRPr lang="en-US" dirty="0"/>
          </a:p>
        </p:txBody>
      </p:sp>
    </p:spTree>
    <p:extLst>
      <p:ext uri="{BB962C8B-B14F-4D97-AF65-F5344CB8AC3E}">
        <p14:creationId xmlns:p14="http://schemas.microsoft.com/office/powerpoint/2010/main" val="1618246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Teaching soft skills to election judges is a good time</a:t>
            </a:r>
            <a:r>
              <a:rPr lang="en-US" baseline="0" dirty="0" smtClean="0"/>
              <a:t> to insert group discussion and activities. Consider having them discuss in groups their own examples of how they would calm down a worried person or how they have de-escalated a situation with an angry voter in the past.</a:t>
            </a:r>
          </a:p>
          <a:p>
            <a:endParaRPr lang="en-US" baseline="0" dirty="0" smtClean="0"/>
          </a:p>
          <a:p>
            <a:r>
              <a:rPr lang="en-US" baseline="0" dirty="0" smtClean="0"/>
              <a:t>If your jurisdiction hasn’t traditionally passed out “feedback” forms to voters in the poll place, we suggest that the presidential primary might be a good election to have such a form (?).  This will give voters a chance to express their thoughts and feelings about this primary without having to complete a complaint.  The returned feedback forms could be used to provide valuable feedback to legislators if they should happen to ask for city/town/county  input in the future about this primary?</a:t>
            </a:r>
          </a:p>
          <a:p>
            <a:endParaRPr lang="en-US" baseline="0" dirty="0" smtClean="0"/>
          </a:p>
          <a:p>
            <a:r>
              <a:rPr lang="en-US" baseline="0" dirty="0" smtClean="0"/>
              <a:t>Talking Points: </a:t>
            </a:r>
          </a:p>
          <a:p>
            <a:endParaRPr lang="en-US" baseline="0" dirty="0" smtClean="0"/>
          </a:p>
          <a:p>
            <a:pPr marL="173422" indent="-173422">
              <a:buFont typeface="Arial" panose="020B0604020202020204" pitchFamily="34" charset="0"/>
              <a:buChar char="•"/>
            </a:pPr>
            <a:r>
              <a:rPr lang="en-US" baseline="0" dirty="0" smtClean="0"/>
              <a:t>Level with the voter by saying something like, “Like you, voter privacy and election security are our top priorities. This system was designed with you in mind, and if you can think of any improvements, I would be happy to give you the appropriate feedback form to fill out.”</a:t>
            </a:r>
          </a:p>
          <a:p>
            <a:pPr marL="173422" indent="-173422">
              <a:buFont typeface="Arial" panose="020B0604020202020204" pitchFamily="34" charset="0"/>
              <a:buChar char="•"/>
            </a:pPr>
            <a:r>
              <a:rPr lang="en-US" baseline="0" dirty="0" smtClean="0"/>
              <a:t>If you are dealing with a voter who clearly isn’t going to stop talking, let them talk. Often they just want to feel heard, and your body language and facial expressions can promote those positive feelings.  Relaxing facial muscles, nodding and moving slowly to stand alongside an upset person goes along way to de-escalate feelings of anger.</a:t>
            </a:r>
          </a:p>
          <a:p>
            <a:pPr marL="173422" indent="-173422">
              <a:buFont typeface="Arial" panose="020B0604020202020204" pitchFamily="34" charset="0"/>
              <a:buChar char="•"/>
            </a:pPr>
            <a:r>
              <a:rPr lang="en-US" baseline="0" dirty="0" smtClean="0"/>
              <a:t>Remember, if a voter is angry at you, it is not your fault and it is not your job to convince them not to be. You are simply doing your job by administering this election, and they may complain through the appropriate channels, </a:t>
            </a:r>
            <a:r>
              <a:rPr lang="en-US" b="1" baseline="0" dirty="0" smtClean="0"/>
              <a:t>such as talking to their legislator</a:t>
            </a:r>
            <a:r>
              <a:rPr lang="en-US" baseline="0" dirty="0" smtClean="0"/>
              <a:t>, if they wish. </a:t>
            </a:r>
            <a:endParaRPr lang="en-US" dirty="0"/>
          </a:p>
        </p:txBody>
      </p:sp>
      <p:sp>
        <p:nvSpPr>
          <p:cNvPr id="4" name="Slide Number Placeholder 3"/>
          <p:cNvSpPr>
            <a:spLocks noGrp="1"/>
          </p:cNvSpPr>
          <p:nvPr>
            <p:ph type="sldNum" sz="quarter" idx="10"/>
          </p:nvPr>
        </p:nvSpPr>
        <p:spPr/>
        <p:txBody>
          <a:bodyPr/>
          <a:lstStyle/>
          <a:p>
            <a:fld id="{F3314423-C3D4-4996-B6D8-5DAA81082384}" type="slidenum">
              <a:rPr lang="en-US" smtClean="0"/>
              <a:t>5</a:t>
            </a:fld>
            <a:endParaRPr lang="en-US" dirty="0"/>
          </a:p>
        </p:txBody>
      </p:sp>
    </p:spTree>
    <p:extLst>
      <p:ext uri="{BB962C8B-B14F-4D97-AF65-F5344CB8AC3E}">
        <p14:creationId xmlns:p14="http://schemas.microsoft.com/office/powerpoint/2010/main" val="43901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endParaRPr lang="en-US" dirty="0" smtClean="0"/>
          </a:p>
          <a:p>
            <a:pPr marL="635879" lvl="1" indent="-173422">
              <a:buFont typeface="Arial" panose="020B0604020202020204" pitchFamily="34" charset="0"/>
              <a:buChar char="•"/>
            </a:pPr>
            <a:r>
              <a:rPr lang="en-US" dirty="0" smtClean="0"/>
              <a:t>These</a:t>
            </a:r>
            <a:r>
              <a:rPr lang="en-US" baseline="0" dirty="0" smtClean="0"/>
              <a:t> process changes were made with voter privacy in mind, as well as ease of process for election judges. </a:t>
            </a:r>
          </a:p>
          <a:p>
            <a:pPr marL="635879" lvl="1" indent="-173422">
              <a:buFont typeface="Arial" panose="020B0604020202020204" pitchFamily="34" charset="0"/>
              <a:buChar char="•"/>
            </a:pPr>
            <a:r>
              <a:rPr lang="en-US" baseline="0" dirty="0" smtClean="0"/>
              <a:t>If you’re ever confused about these changes, your first line of support is your head judge.</a:t>
            </a:r>
          </a:p>
          <a:p>
            <a:pPr marL="635879" lvl="1" indent="-173422">
              <a:buFont typeface="Arial" panose="020B0604020202020204" pitchFamily="34" charset="0"/>
              <a:buChar char="•"/>
            </a:pPr>
            <a:r>
              <a:rPr lang="en-US" baseline="0" dirty="0" smtClean="0"/>
              <a:t>The clerk/election administrator of your city or town should be contacted immediately if anything of a serious or emergency nature arises.</a:t>
            </a:r>
            <a:endParaRPr lang="en-US" dirty="0"/>
          </a:p>
        </p:txBody>
      </p:sp>
      <p:sp>
        <p:nvSpPr>
          <p:cNvPr id="4" name="Slide Number Placeholder 3"/>
          <p:cNvSpPr>
            <a:spLocks noGrp="1"/>
          </p:cNvSpPr>
          <p:nvPr>
            <p:ph type="sldNum" sz="quarter" idx="10"/>
          </p:nvPr>
        </p:nvSpPr>
        <p:spPr/>
        <p:txBody>
          <a:bodyPr/>
          <a:lstStyle/>
          <a:p>
            <a:fld id="{F3314423-C3D4-4996-B6D8-5DAA81082384}" type="slidenum">
              <a:rPr lang="en-US" smtClean="0"/>
              <a:t>6</a:t>
            </a:fld>
            <a:endParaRPr lang="en-US" dirty="0"/>
          </a:p>
        </p:txBody>
      </p:sp>
    </p:spTree>
    <p:extLst>
      <p:ext uri="{BB962C8B-B14F-4D97-AF65-F5344CB8AC3E}">
        <p14:creationId xmlns:p14="http://schemas.microsoft.com/office/powerpoint/2010/main" val="131462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endParaRPr lang="en-US" dirty="0" smtClean="0"/>
          </a:p>
          <a:p>
            <a:pPr marL="635879" lvl="1" indent="-173422">
              <a:buFont typeface="Arial" panose="020B0604020202020204" pitchFamily="34" charset="0"/>
              <a:buChar char="•"/>
            </a:pPr>
            <a:r>
              <a:rPr lang="en-US" baseline="0" dirty="0" smtClean="0"/>
              <a:t>We do ask that all election judges provide extra patience and understanding for voters with this new primary process, all election officials must keep decorum in the polling place and keep the safety of voters in mind.</a:t>
            </a:r>
          </a:p>
          <a:p>
            <a:pPr marL="635879" lvl="1" indent="-173422">
              <a:buFont typeface="Arial" panose="020B0604020202020204" pitchFamily="34" charset="0"/>
              <a:buChar char="•"/>
            </a:pPr>
            <a:r>
              <a:rPr lang="en-US" baseline="0" dirty="0" smtClean="0"/>
              <a:t>Locate FAQ sheets and complaint forms early in the day so that you can provide them when necessary.</a:t>
            </a:r>
          </a:p>
          <a:p>
            <a:pPr marL="635879" lvl="1" indent="-173422">
              <a:buFont typeface="Arial" panose="020B0604020202020204" pitchFamily="34" charset="0"/>
              <a:buChar char="•"/>
            </a:pPr>
            <a:r>
              <a:rPr lang="en-US" baseline="0" dirty="0" smtClean="0"/>
              <a:t>Always refer to your head judge if you feel a voter is becoming more and more upset.  That little bit of a waiting period sometimes de-escalates a situation.</a:t>
            </a:r>
          </a:p>
          <a:p>
            <a:pPr marL="635879" lvl="1" indent="-173422">
              <a:buFont typeface="Arial" panose="020B0604020202020204" pitchFamily="34" charset="0"/>
              <a:buChar char="•"/>
            </a:pPr>
            <a:r>
              <a:rPr lang="en-US" baseline="0" dirty="0" smtClean="0"/>
              <a:t>If a head judge needs to call the clerk for assistance, please do so.  Sometimes having a voter talk to the clerk on the phone or having the clerk come to the polling place (especially if they are in the same building) helps the situation de-escalate as well.</a:t>
            </a:r>
          </a:p>
          <a:p>
            <a:pPr marL="635879" lvl="1" indent="-173422">
              <a:buFont typeface="Arial" panose="020B0604020202020204" pitchFamily="34" charset="0"/>
              <a:buChar char="•"/>
            </a:pPr>
            <a:r>
              <a:rPr lang="en-US" dirty="0" smtClean="0"/>
              <a:t>We</a:t>
            </a:r>
            <a:r>
              <a:rPr lang="en-US" baseline="0" dirty="0" smtClean="0"/>
              <a:t> suggest supplying your greeter station supply bag (if applicable) with additional PNP FAQ and answer sheets.</a:t>
            </a:r>
            <a:endParaRPr lang="en-US" dirty="0"/>
          </a:p>
        </p:txBody>
      </p:sp>
      <p:sp>
        <p:nvSpPr>
          <p:cNvPr id="4" name="Slide Number Placeholder 3"/>
          <p:cNvSpPr>
            <a:spLocks noGrp="1"/>
          </p:cNvSpPr>
          <p:nvPr>
            <p:ph type="sldNum" sz="quarter" idx="10"/>
          </p:nvPr>
        </p:nvSpPr>
        <p:spPr/>
        <p:txBody>
          <a:bodyPr/>
          <a:lstStyle/>
          <a:p>
            <a:fld id="{F3314423-C3D4-4996-B6D8-5DAA81082384}" type="slidenum">
              <a:rPr lang="en-US" smtClean="0"/>
              <a:t>7</a:t>
            </a:fld>
            <a:endParaRPr lang="en-US" dirty="0"/>
          </a:p>
        </p:txBody>
      </p:sp>
    </p:spTree>
    <p:extLst>
      <p:ext uri="{BB962C8B-B14F-4D97-AF65-F5344CB8AC3E}">
        <p14:creationId xmlns:p14="http://schemas.microsoft.com/office/powerpoint/2010/main" val="997983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Talking Points:</a:t>
            </a:r>
          </a:p>
          <a:p>
            <a:pPr marL="173422" indent="-173422">
              <a:buFontTx/>
              <a:buChar char="-"/>
            </a:pPr>
            <a:endParaRPr lang="en-US" baseline="0" dirty="0" smtClean="0"/>
          </a:p>
          <a:p>
            <a:pPr marL="173422" indent="-173422">
              <a:buFontTx/>
              <a:buChar char="-"/>
            </a:pPr>
            <a:r>
              <a:rPr lang="en-US" baseline="0" dirty="0" smtClean="0"/>
              <a:t>Always being discreet; not sharing party choices in ways that others may easily learn of another’s choice</a:t>
            </a:r>
          </a:p>
          <a:p>
            <a:pPr marL="173422" indent="-173422">
              <a:buFontTx/>
              <a:buChar char="-"/>
            </a:pPr>
            <a:r>
              <a:rPr lang="en-US" baseline="0" dirty="0" smtClean="0"/>
              <a:t>Unless necessary for communication with a voter, please do not say “out loud” which party a voter selected.</a:t>
            </a:r>
          </a:p>
          <a:p>
            <a:pPr marL="173422" indent="-173422">
              <a:buFontTx/>
              <a:buChar char="-"/>
            </a:pPr>
            <a:r>
              <a:rPr lang="en-US" baseline="0" dirty="0" smtClean="0"/>
              <a:t>This seems like an easy request, but you may find yourself wanting to say something along the lines of “Republican was your choice, correct?”  Please avoid this.</a:t>
            </a:r>
          </a:p>
          <a:p>
            <a:pPr marL="173422" indent="-173422">
              <a:buFontTx/>
              <a:buChar char="-"/>
            </a:pPr>
            <a:r>
              <a:rPr lang="en-US" dirty="0"/>
              <a:t>Instead of verbally confirming party choice with voters, show voters their receipt and ask them to confirm that the party choice that is noted.</a:t>
            </a:r>
          </a:p>
          <a:p>
            <a:pPr marL="173422" indent="-173422">
              <a:buFontTx/>
              <a:buChar char="-"/>
            </a:pPr>
            <a:r>
              <a:rPr lang="en-US" baseline="0" dirty="0" smtClean="0"/>
              <a:t>Don’t have different color voter receipts for the different parties.</a:t>
            </a:r>
          </a:p>
          <a:p>
            <a:pPr marL="173422" indent="-173422">
              <a:buFontTx/>
              <a:buChar char="-"/>
            </a:pPr>
            <a:r>
              <a:rPr lang="en-US" dirty="0"/>
              <a:t>Keep stacks of voter receipts in a slightly obscured location, such as in a folder, bin, or face down on a spindle.</a:t>
            </a:r>
          </a:p>
        </p:txBody>
      </p:sp>
      <p:sp>
        <p:nvSpPr>
          <p:cNvPr id="4" name="Slide Number Placeholder 3"/>
          <p:cNvSpPr>
            <a:spLocks noGrp="1"/>
          </p:cNvSpPr>
          <p:nvPr>
            <p:ph type="sldNum" sz="quarter" idx="10"/>
          </p:nvPr>
        </p:nvSpPr>
        <p:spPr/>
        <p:txBody>
          <a:bodyPr/>
          <a:lstStyle/>
          <a:p>
            <a:fld id="{F3314423-C3D4-4996-B6D8-5DAA81082384}" type="slidenum">
              <a:rPr lang="en-US" smtClean="0"/>
              <a:t>8</a:t>
            </a:fld>
            <a:endParaRPr lang="en-US" dirty="0"/>
          </a:p>
        </p:txBody>
      </p:sp>
    </p:spTree>
    <p:extLst>
      <p:ext uri="{BB962C8B-B14F-4D97-AF65-F5344CB8AC3E}">
        <p14:creationId xmlns:p14="http://schemas.microsoft.com/office/powerpoint/2010/main" val="413083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14423-C3D4-4996-B6D8-5DAA81082384}" type="slidenum">
              <a:rPr lang="en-US" smtClean="0"/>
              <a:t>9</a:t>
            </a:fld>
            <a:endParaRPr lang="en-US" dirty="0"/>
          </a:p>
        </p:txBody>
      </p:sp>
    </p:spTree>
    <p:extLst>
      <p:ext uri="{BB962C8B-B14F-4D97-AF65-F5344CB8AC3E}">
        <p14:creationId xmlns:p14="http://schemas.microsoft.com/office/powerpoint/2010/main" val="375306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67119-F18A-4373-9AA3-E28F3E8C1B20}" type="datetimeFigureOut">
              <a:rPr lang="en-US" smtClean="0"/>
              <a:t>12/27/2019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396273-12B2-4735-BD3C-F94524407F2A}" type="slidenum">
              <a:rPr lang="en-US" smtClean="0"/>
              <a:t>‹#›</a:t>
            </a:fld>
            <a:endParaRPr lang="en-US" dirty="0"/>
          </a:p>
        </p:txBody>
      </p:sp>
    </p:spTree>
    <p:extLst>
      <p:ext uri="{BB962C8B-B14F-4D97-AF65-F5344CB8AC3E}">
        <p14:creationId xmlns:p14="http://schemas.microsoft.com/office/powerpoint/2010/main" val="130308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67119-F18A-4373-9AA3-E28F3E8C1B20}" type="datetimeFigureOut">
              <a:rPr lang="en-US" smtClean="0"/>
              <a:t>12/27/2019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396273-12B2-4735-BD3C-F94524407F2A}" type="slidenum">
              <a:rPr lang="en-US" smtClean="0"/>
              <a:t>‹#›</a:t>
            </a:fld>
            <a:endParaRPr lang="en-US" dirty="0"/>
          </a:p>
        </p:txBody>
      </p:sp>
    </p:spTree>
    <p:extLst>
      <p:ext uri="{BB962C8B-B14F-4D97-AF65-F5344CB8AC3E}">
        <p14:creationId xmlns:p14="http://schemas.microsoft.com/office/powerpoint/2010/main" val="353504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67119-F18A-4373-9AA3-E28F3E8C1B20}" type="datetimeFigureOut">
              <a:rPr lang="en-US" smtClean="0"/>
              <a:t>12/27/2019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396273-12B2-4735-BD3C-F94524407F2A}" type="slidenum">
              <a:rPr lang="en-US" smtClean="0"/>
              <a:t>‹#›</a:t>
            </a:fld>
            <a:endParaRPr lang="en-US" dirty="0"/>
          </a:p>
        </p:txBody>
      </p:sp>
    </p:spTree>
    <p:extLst>
      <p:ext uri="{BB962C8B-B14F-4D97-AF65-F5344CB8AC3E}">
        <p14:creationId xmlns:p14="http://schemas.microsoft.com/office/powerpoint/2010/main" val="896025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67119-F18A-4373-9AA3-E28F3E8C1B20}" type="datetimeFigureOut">
              <a:rPr lang="en-US" smtClean="0"/>
              <a:t>12/27/2019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396273-12B2-4735-BD3C-F94524407F2A}" type="slidenum">
              <a:rPr lang="en-US" smtClean="0"/>
              <a:t>‹#›</a:t>
            </a:fld>
            <a:endParaRPr lang="en-US" dirty="0"/>
          </a:p>
        </p:txBody>
      </p:sp>
    </p:spTree>
    <p:extLst>
      <p:ext uri="{BB962C8B-B14F-4D97-AF65-F5344CB8AC3E}">
        <p14:creationId xmlns:p14="http://schemas.microsoft.com/office/powerpoint/2010/main" val="284654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B67119-F18A-4373-9AA3-E28F3E8C1B20}" type="datetimeFigureOut">
              <a:rPr lang="en-US" smtClean="0"/>
              <a:t>12/27/2019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396273-12B2-4735-BD3C-F94524407F2A}" type="slidenum">
              <a:rPr lang="en-US" smtClean="0"/>
              <a:t>‹#›</a:t>
            </a:fld>
            <a:endParaRPr lang="en-US" dirty="0"/>
          </a:p>
        </p:txBody>
      </p:sp>
    </p:spTree>
    <p:extLst>
      <p:ext uri="{BB962C8B-B14F-4D97-AF65-F5344CB8AC3E}">
        <p14:creationId xmlns:p14="http://schemas.microsoft.com/office/powerpoint/2010/main" val="380124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67119-F18A-4373-9AA3-E28F3E8C1B20}" type="datetimeFigureOut">
              <a:rPr lang="en-US" smtClean="0"/>
              <a:t>12/27/2019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396273-12B2-4735-BD3C-F94524407F2A}" type="slidenum">
              <a:rPr lang="en-US" smtClean="0"/>
              <a:t>‹#›</a:t>
            </a:fld>
            <a:endParaRPr lang="en-US" dirty="0"/>
          </a:p>
        </p:txBody>
      </p:sp>
    </p:spTree>
    <p:extLst>
      <p:ext uri="{BB962C8B-B14F-4D97-AF65-F5344CB8AC3E}">
        <p14:creationId xmlns:p14="http://schemas.microsoft.com/office/powerpoint/2010/main" val="204672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67119-F18A-4373-9AA3-E28F3E8C1B20}" type="datetimeFigureOut">
              <a:rPr lang="en-US" smtClean="0"/>
              <a:t>12/27/2019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396273-12B2-4735-BD3C-F94524407F2A}" type="slidenum">
              <a:rPr lang="en-US" smtClean="0"/>
              <a:t>‹#›</a:t>
            </a:fld>
            <a:endParaRPr lang="en-US" dirty="0"/>
          </a:p>
        </p:txBody>
      </p:sp>
    </p:spTree>
    <p:extLst>
      <p:ext uri="{BB962C8B-B14F-4D97-AF65-F5344CB8AC3E}">
        <p14:creationId xmlns:p14="http://schemas.microsoft.com/office/powerpoint/2010/main" val="287893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67119-F18A-4373-9AA3-E28F3E8C1B20}" type="datetimeFigureOut">
              <a:rPr lang="en-US" smtClean="0"/>
              <a:t>12/27/2019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396273-12B2-4735-BD3C-F94524407F2A}" type="slidenum">
              <a:rPr lang="en-US" smtClean="0"/>
              <a:t>‹#›</a:t>
            </a:fld>
            <a:endParaRPr lang="en-US" dirty="0"/>
          </a:p>
        </p:txBody>
      </p:sp>
    </p:spTree>
    <p:extLst>
      <p:ext uri="{BB962C8B-B14F-4D97-AF65-F5344CB8AC3E}">
        <p14:creationId xmlns:p14="http://schemas.microsoft.com/office/powerpoint/2010/main" val="1753320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67119-F18A-4373-9AA3-E28F3E8C1B20}" type="datetimeFigureOut">
              <a:rPr lang="en-US" smtClean="0"/>
              <a:t>12/27/2019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396273-12B2-4735-BD3C-F94524407F2A}" type="slidenum">
              <a:rPr lang="en-US" smtClean="0"/>
              <a:t>‹#›</a:t>
            </a:fld>
            <a:endParaRPr lang="en-US" dirty="0"/>
          </a:p>
        </p:txBody>
      </p:sp>
    </p:spTree>
    <p:extLst>
      <p:ext uri="{BB962C8B-B14F-4D97-AF65-F5344CB8AC3E}">
        <p14:creationId xmlns:p14="http://schemas.microsoft.com/office/powerpoint/2010/main" val="306366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B67119-F18A-4373-9AA3-E28F3E8C1B20}" type="datetimeFigureOut">
              <a:rPr lang="en-US" smtClean="0"/>
              <a:t>12/27/2019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396273-12B2-4735-BD3C-F94524407F2A}" type="slidenum">
              <a:rPr lang="en-US" smtClean="0"/>
              <a:t>‹#›</a:t>
            </a:fld>
            <a:endParaRPr lang="en-US" dirty="0"/>
          </a:p>
        </p:txBody>
      </p:sp>
    </p:spTree>
    <p:extLst>
      <p:ext uri="{BB962C8B-B14F-4D97-AF65-F5344CB8AC3E}">
        <p14:creationId xmlns:p14="http://schemas.microsoft.com/office/powerpoint/2010/main" val="64916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B67119-F18A-4373-9AA3-E28F3E8C1B20}" type="datetimeFigureOut">
              <a:rPr lang="en-US" smtClean="0"/>
              <a:t>12/27/2019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396273-12B2-4735-BD3C-F94524407F2A}" type="slidenum">
              <a:rPr lang="en-US" smtClean="0"/>
              <a:t>‹#›</a:t>
            </a:fld>
            <a:endParaRPr lang="en-US" dirty="0"/>
          </a:p>
        </p:txBody>
      </p:sp>
    </p:spTree>
    <p:extLst>
      <p:ext uri="{BB962C8B-B14F-4D97-AF65-F5344CB8AC3E}">
        <p14:creationId xmlns:p14="http://schemas.microsoft.com/office/powerpoint/2010/main" val="224316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67119-F18A-4373-9AA3-E28F3E8C1B20}" type="datetimeFigureOut">
              <a:rPr lang="en-US" smtClean="0"/>
              <a:t>12/27/2019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96273-12B2-4735-BD3C-F94524407F2A}" type="slidenum">
              <a:rPr lang="en-US" smtClean="0"/>
              <a:t>‹#›</a:t>
            </a:fld>
            <a:endParaRPr lang="en-US" dirty="0"/>
          </a:p>
        </p:txBody>
      </p:sp>
    </p:spTree>
    <p:extLst>
      <p:ext uri="{BB962C8B-B14F-4D97-AF65-F5344CB8AC3E}">
        <p14:creationId xmlns:p14="http://schemas.microsoft.com/office/powerpoint/2010/main" val="3707136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19175"/>
            <a:ext cx="12192000" cy="5838825"/>
          </a:xfrm>
          <a:blipFill dpi="0" rotWithShape="1">
            <a:blip r:embed="rId3" cstate="print">
              <a:alphaModFix amt="64000"/>
              <a:extLst>
                <a:ext uri="{28A0092B-C50C-407E-A947-70E740481C1C}">
                  <a14:useLocalDpi xmlns:a14="http://schemas.microsoft.com/office/drawing/2010/main" val="0"/>
                </a:ext>
              </a:extLst>
            </a:blip>
            <a:srcRect/>
            <a:stretch>
              <a:fillRect/>
            </a:stretch>
          </a:blipFill>
        </p:spPr>
        <p:txBody>
          <a:bodyPr>
            <a:normAutofit/>
          </a:bodyPr>
          <a:lstStyle/>
          <a:p>
            <a:pPr marL="0" indent="0" algn="ctr">
              <a:buNone/>
            </a:pPr>
            <a:endParaRPr lang="en-US" sz="4800" b="1" dirty="0" smtClean="0"/>
          </a:p>
          <a:p>
            <a:pPr marL="0" indent="0" algn="ctr">
              <a:buNone/>
            </a:pPr>
            <a:r>
              <a:rPr lang="en-US" sz="4800" dirty="0" smtClean="0"/>
              <a:t>Minnesota</a:t>
            </a:r>
          </a:p>
          <a:p>
            <a:pPr marL="0" indent="0" algn="ctr">
              <a:buNone/>
            </a:pPr>
            <a:r>
              <a:rPr lang="en-US" sz="4800" b="1" dirty="0" smtClean="0"/>
              <a:t>Presidential Nomination Primary</a:t>
            </a:r>
          </a:p>
          <a:p>
            <a:pPr marL="0" indent="0" algn="ctr">
              <a:buNone/>
            </a:pPr>
            <a:r>
              <a:rPr lang="en-US" sz="4800" b="1" dirty="0" smtClean="0"/>
              <a:t>Election Judge Training</a:t>
            </a:r>
          </a:p>
          <a:p>
            <a:pPr marL="0" indent="0">
              <a:buNone/>
            </a:pPr>
            <a:endParaRPr lang="en-US" dirty="0"/>
          </a:p>
          <a:p>
            <a:endParaRPr lang="en-US" sz="3000" dirty="0"/>
          </a:p>
        </p:txBody>
      </p:sp>
      <p:pic>
        <p:nvPicPr>
          <p:cNvPr id="4" name="Picture 3"/>
          <p:cNvPicPr>
            <a:picLocks noChangeAspect="1"/>
          </p:cNvPicPr>
          <p:nvPr/>
        </p:nvPicPr>
        <p:blipFill>
          <a:blip r:embed="rId4"/>
          <a:stretch>
            <a:fillRect/>
          </a:stretch>
        </p:blipFill>
        <p:spPr>
          <a:xfrm>
            <a:off x="0" y="0"/>
            <a:ext cx="12192000" cy="1019175"/>
          </a:xfrm>
          <a:prstGeom prst="rect">
            <a:avLst/>
          </a:prstGeom>
        </p:spPr>
      </p:pic>
    </p:spTree>
    <p:extLst>
      <p:ext uri="{BB962C8B-B14F-4D97-AF65-F5344CB8AC3E}">
        <p14:creationId xmlns:p14="http://schemas.microsoft.com/office/powerpoint/2010/main" val="2798088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82700"/>
            <a:ext cx="11049000" cy="5384800"/>
          </a:xfrm>
        </p:spPr>
        <p:txBody>
          <a:bodyPr>
            <a:normAutofit/>
          </a:bodyPr>
          <a:lstStyle/>
          <a:p>
            <a:pPr marL="0" indent="0">
              <a:buNone/>
            </a:pPr>
            <a:r>
              <a:rPr lang="en-US" sz="4000" b="1" dirty="0" smtClean="0"/>
              <a:t>Roster Station</a:t>
            </a:r>
          </a:p>
          <a:p>
            <a:pPr marL="0" indent="0">
              <a:buNone/>
            </a:pPr>
            <a:endParaRPr lang="en-US" dirty="0"/>
          </a:p>
          <a:p>
            <a:pPr>
              <a:lnSpc>
                <a:spcPct val="100000"/>
              </a:lnSpc>
            </a:pPr>
            <a:r>
              <a:rPr lang="en-US" sz="3000" dirty="0" smtClean="0"/>
              <a:t>The challenge info &amp; party </a:t>
            </a:r>
            <a:r>
              <a:rPr lang="en-US" sz="3000" dirty="0"/>
              <a:t>b</a:t>
            </a:r>
            <a:r>
              <a:rPr lang="en-US" sz="3000" dirty="0" smtClean="0"/>
              <a:t>allot </a:t>
            </a:r>
            <a:r>
              <a:rPr lang="en-US" sz="3000" dirty="0"/>
              <a:t>c</a:t>
            </a:r>
            <a:r>
              <a:rPr lang="en-US" sz="3000" dirty="0" smtClean="0"/>
              <a:t>hoice of other </a:t>
            </a:r>
            <a:r>
              <a:rPr lang="en-US" sz="3000" dirty="0"/>
              <a:t>v</a:t>
            </a:r>
            <a:r>
              <a:rPr lang="en-US" sz="3000" dirty="0" smtClean="0"/>
              <a:t>oters is concealed</a:t>
            </a:r>
          </a:p>
          <a:p>
            <a:pPr>
              <a:lnSpc>
                <a:spcPct val="100000"/>
              </a:lnSpc>
            </a:pPr>
            <a:r>
              <a:rPr lang="en-US" sz="3000" dirty="0" smtClean="0"/>
              <a:t>Consider keeping the roster binders closed when not in use, or using a sliding privacy protector so voters can only see their own information</a:t>
            </a:r>
          </a:p>
          <a:p>
            <a:pPr>
              <a:lnSpc>
                <a:spcPct val="100000"/>
              </a:lnSpc>
            </a:pPr>
            <a:r>
              <a:rPr lang="en-US" sz="3000" dirty="0" smtClean="0"/>
              <a:t>Keep voter receipts discreet because they list the voter’s party choice</a:t>
            </a:r>
          </a:p>
          <a:p>
            <a:pPr>
              <a:lnSpc>
                <a:spcPct val="100000"/>
              </a:lnSpc>
              <a:spcBef>
                <a:spcPts val="0"/>
              </a:spcBef>
            </a:pPr>
            <a:r>
              <a:rPr lang="en-US" sz="3000" dirty="0">
                <a:solidFill>
                  <a:prstClr val="black"/>
                </a:solidFill>
              </a:rPr>
              <a:t>If a voter refuses to select a party, they will not be able to vote</a:t>
            </a:r>
          </a:p>
          <a:p>
            <a:pPr marL="0" indent="0">
              <a:buNone/>
            </a:pPr>
            <a:endParaRPr lang="en-US" sz="3000" dirty="0" smtClean="0"/>
          </a:p>
        </p:txBody>
      </p:sp>
      <p:pic>
        <p:nvPicPr>
          <p:cNvPr id="4" name="Picture 3"/>
          <p:cNvPicPr>
            <a:picLocks noChangeAspect="1"/>
          </p:cNvPicPr>
          <p:nvPr/>
        </p:nvPicPr>
        <p:blipFill>
          <a:blip r:embed="rId3"/>
          <a:stretch>
            <a:fillRect/>
          </a:stretch>
        </p:blipFill>
        <p:spPr>
          <a:xfrm>
            <a:off x="0" y="0"/>
            <a:ext cx="12192000" cy="1019175"/>
          </a:xfrm>
          <a:prstGeom prst="rect">
            <a:avLst/>
          </a:prstGeom>
        </p:spPr>
      </p:pic>
    </p:spTree>
    <p:extLst>
      <p:ext uri="{BB962C8B-B14F-4D97-AF65-F5344CB8AC3E}">
        <p14:creationId xmlns:p14="http://schemas.microsoft.com/office/powerpoint/2010/main" val="792757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82700"/>
            <a:ext cx="11027229" cy="5346700"/>
          </a:xfrm>
        </p:spPr>
        <p:txBody>
          <a:bodyPr>
            <a:normAutofit/>
          </a:bodyPr>
          <a:lstStyle/>
          <a:p>
            <a:pPr marL="0" indent="0">
              <a:buNone/>
            </a:pPr>
            <a:r>
              <a:rPr lang="en-US" sz="4000" b="1" dirty="0" smtClean="0"/>
              <a:t>Roster Station</a:t>
            </a:r>
          </a:p>
          <a:p>
            <a:pPr marL="0" indent="0">
              <a:buNone/>
            </a:pPr>
            <a:endParaRPr lang="en-US" dirty="0"/>
          </a:p>
        </p:txBody>
      </p:sp>
      <p:pic>
        <p:nvPicPr>
          <p:cNvPr id="4" name="Picture 3"/>
          <p:cNvPicPr>
            <a:picLocks noChangeAspect="1"/>
          </p:cNvPicPr>
          <p:nvPr/>
        </p:nvPicPr>
        <p:blipFill>
          <a:blip r:embed="rId3"/>
          <a:stretch>
            <a:fillRect/>
          </a:stretch>
        </p:blipFill>
        <p:spPr>
          <a:xfrm>
            <a:off x="0" y="0"/>
            <a:ext cx="12192000" cy="1019175"/>
          </a:xfrm>
          <a:prstGeom prst="rect">
            <a:avLst/>
          </a:prstGeom>
        </p:spPr>
      </p:pic>
      <p:pic>
        <p:nvPicPr>
          <p:cNvPr id="5" name="Picture 4"/>
          <p:cNvPicPr>
            <a:picLocks noChangeAspect="1"/>
          </p:cNvPicPr>
          <p:nvPr/>
        </p:nvPicPr>
        <p:blipFill rotWithShape="1">
          <a:blip r:embed="rId4"/>
          <a:srcRect t="10208" b="29314"/>
          <a:stretch/>
        </p:blipFill>
        <p:spPr>
          <a:xfrm>
            <a:off x="264283" y="1963964"/>
            <a:ext cx="11663434" cy="4502151"/>
          </a:xfrm>
          <a:prstGeom prst="rect">
            <a:avLst/>
          </a:prstGeom>
        </p:spPr>
      </p:pic>
    </p:spTree>
    <p:extLst>
      <p:ext uri="{BB962C8B-B14F-4D97-AF65-F5344CB8AC3E}">
        <p14:creationId xmlns:p14="http://schemas.microsoft.com/office/powerpoint/2010/main" val="3019636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82700"/>
            <a:ext cx="11049000" cy="5384800"/>
          </a:xfrm>
        </p:spPr>
        <p:txBody>
          <a:bodyPr>
            <a:normAutofit lnSpcReduction="10000"/>
          </a:bodyPr>
          <a:lstStyle/>
          <a:p>
            <a:pPr marL="0" indent="0">
              <a:buNone/>
            </a:pPr>
            <a:r>
              <a:rPr lang="en-US" sz="4400" b="1" dirty="0" smtClean="0"/>
              <a:t>Registration Station</a:t>
            </a:r>
          </a:p>
          <a:p>
            <a:pPr marL="0" indent="0">
              <a:buNone/>
            </a:pPr>
            <a:endParaRPr lang="en-US" b="1" dirty="0" smtClean="0"/>
          </a:p>
          <a:p>
            <a:r>
              <a:rPr lang="en-US" sz="3200" dirty="0" smtClean="0"/>
              <a:t>The voter registration application will not include the party ballot choice</a:t>
            </a:r>
            <a:endParaRPr lang="en-US" sz="3200" dirty="0"/>
          </a:p>
          <a:p>
            <a:r>
              <a:rPr lang="en-US" sz="3200" dirty="0" smtClean="0"/>
              <a:t>The voter will choose their party ballot choice on the EDR roster page</a:t>
            </a:r>
          </a:p>
          <a:p>
            <a:r>
              <a:rPr lang="en-US" sz="3200" dirty="0" smtClean="0"/>
              <a:t>The party ballot choice of voters must be covered from the view of other voters</a:t>
            </a:r>
          </a:p>
          <a:p>
            <a:r>
              <a:rPr lang="en-US" sz="3200" dirty="0" smtClean="0"/>
              <a:t>Binders are turned away and/or closed when not in use</a:t>
            </a:r>
            <a:endParaRPr lang="en-US" sz="3200" dirty="0"/>
          </a:p>
          <a:p>
            <a:r>
              <a:rPr lang="en-US" sz="3200" dirty="0"/>
              <a:t>Keep the party ballot choice as discreet as possible on the voter </a:t>
            </a:r>
            <a:r>
              <a:rPr lang="en-US" sz="3200" dirty="0" smtClean="0"/>
              <a:t>receipt</a:t>
            </a:r>
            <a:endParaRPr lang="en-US" sz="3200" dirty="0"/>
          </a:p>
        </p:txBody>
      </p:sp>
      <p:pic>
        <p:nvPicPr>
          <p:cNvPr id="4" name="Picture 3"/>
          <p:cNvPicPr>
            <a:picLocks noChangeAspect="1"/>
          </p:cNvPicPr>
          <p:nvPr/>
        </p:nvPicPr>
        <p:blipFill>
          <a:blip r:embed="rId3"/>
          <a:stretch>
            <a:fillRect/>
          </a:stretch>
        </p:blipFill>
        <p:spPr>
          <a:xfrm>
            <a:off x="0" y="0"/>
            <a:ext cx="12192000" cy="1019175"/>
          </a:xfrm>
          <a:prstGeom prst="rect">
            <a:avLst/>
          </a:prstGeom>
        </p:spPr>
      </p:pic>
    </p:spTree>
    <p:extLst>
      <p:ext uri="{BB962C8B-B14F-4D97-AF65-F5344CB8AC3E}">
        <p14:creationId xmlns:p14="http://schemas.microsoft.com/office/powerpoint/2010/main" val="870460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1282700"/>
            <a:ext cx="11644745" cy="5384800"/>
          </a:xfrm>
        </p:spPr>
        <p:txBody>
          <a:bodyPr>
            <a:normAutofit/>
          </a:bodyPr>
          <a:lstStyle/>
          <a:p>
            <a:pPr marL="0" indent="0">
              <a:buNone/>
            </a:pPr>
            <a:r>
              <a:rPr lang="en-US" sz="4400" b="1" dirty="0" smtClean="0"/>
              <a:t>Demonstration Station</a:t>
            </a:r>
          </a:p>
          <a:p>
            <a:pPr marL="0" indent="0">
              <a:buNone/>
            </a:pPr>
            <a:endParaRPr lang="en-US" dirty="0"/>
          </a:p>
          <a:p>
            <a:r>
              <a:rPr lang="en-US" sz="3200" dirty="0"/>
              <a:t>U</a:t>
            </a:r>
            <a:r>
              <a:rPr lang="en-US" sz="3200" dirty="0" smtClean="0"/>
              <a:t>se the same generic demonstration ballot for all party ballot choices</a:t>
            </a:r>
          </a:p>
          <a:p>
            <a:r>
              <a:rPr lang="en-US" sz="3200" dirty="0" smtClean="0"/>
              <a:t>Explain that each ballot will only have candidates for the indicated party</a:t>
            </a:r>
          </a:p>
          <a:p>
            <a:r>
              <a:rPr lang="en-US" sz="3200" dirty="0" smtClean="0"/>
              <a:t>Explain that the only race is for the presidential nomination</a:t>
            </a:r>
          </a:p>
        </p:txBody>
      </p:sp>
      <p:pic>
        <p:nvPicPr>
          <p:cNvPr id="4" name="Picture 3"/>
          <p:cNvPicPr>
            <a:picLocks noChangeAspect="1"/>
          </p:cNvPicPr>
          <p:nvPr/>
        </p:nvPicPr>
        <p:blipFill>
          <a:blip r:embed="rId3"/>
          <a:stretch>
            <a:fillRect/>
          </a:stretch>
        </p:blipFill>
        <p:spPr>
          <a:xfrm>
            <a:off x="0" y="0"/>
            <a:ext cx="12192000" cy="1019175"/>
          </a:xfrm>
          <a:prstGeom prst="rect">
            <a:avLst/>
          </a:prstGeom>
        </p:spPr>
      </p:pic>
    </p:spTree>
    <p:extLst>
      <p:ext uri="{BB962C8B-B14F-4D97-AF65-F5344CB8AC3E}">
        <p14:creationId xmlns:p14="http://schemas.microsoft.com/office/powerpoint/2010/main" val="186226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1171575"/>
            <a:ext cx="11520055" cy="5495925"/>
          </a:xfrm>
        </p:spPr>
        <p:txBody>
          <a:bodyPr>
            <a:normAutofit fontScale="92500" lnSpcReduction="20000"/>
          </a:bodyPr>
          <a:lstStyle/>
          <a:p>
            <a:pPr marL="0" indent="0">
              <a:buNone/>
            </a:pPr>
            <a:r>
              <a:rPr lang="en-US" sz="4800" b="1" dirty="0" smtClean="0"/>
              <a:t>Ballot Station</a:t>
            </a:r>
          </a:p>
          <a:p>
            <a:pPr marL="0" lvl="0" indent="0">
              <a:buNone/>
            </a:pPr>
            <a:endParaRPr lang="en-US" sz="3500" dirty="0" smtClean="0">
              <a:solidFill>
                <a:prstClr val="black"/>
              </a:solidFill>
            </a:endParaRPr>
          </a:p>
          <a:p>
            <a:pPr marL="0" lvl="0" indent="0">
              <a:buNone/>
            </a:pPr>
            <a:r>
              <a:rPr lang="en-US" sz="3500" dirty="0" smtClean="0">
                <a:solidFill>
                  <a:prstClr val="black"/>
                </a:solidFill>
              </a:rPr>
              <a:t>Ballots </a:t>
            </a:r>
            <a:r>
              <a:rPr lang="en-US" sz="3500" dirty="0">
                <a:solidFill>
                  <a:prstClr val="black"/>
                </a:solidFill>
              </a:rPr>
              <a:t>must be prepared for each party, it is your head judge’s </a:t>
            </a:r>
            <a:r>
              <a:rPr lang="en-US" sz="3500" dirty="0" smtClean="0">
                <a:solidFill>
                  <a:prstClr val="black"/>
                </a:solidFill>
              </a:rPr>
              <a:t>discretion </a:t>
            </a:r>
            <a:r>
              <a:rPr lang="en-US" sz="3500" dirty="0">
                <a:solidFill>
                  <a:prstClr val="black"/>
                </a:solidFill>
              </a:rPr>
              <a:t>how many ballots to </a:t>
            </a:r>
            <a:r>
              <a:rPr lang="en-US" sz="3500" dirty="0" smtClean="0">
                <a:solidFill>
                  <a:prstClr val="black"/>
                </a:solidFill>
              </a:rPr>
              <a:t>prepare in the morning.</a:t>
            </a:r>
            <a:endParaRPr lang="en-US" sz="3500" dirty="0">
              <a:solidFill>
                <a:prstClr val="black"/>
              </a:solidFill>
            </a:endParaRPr>
          </a:p>
          <a:p>
            <a:pPr marL="0" lvl="0" indent="0">
              <a:buNone/>
            </a:pPr>
            <a:endParaRPr lang="en-US" sz="3500" dirty="0" smtClean="0">
              <a:solidFill>
                <a:prstClr val="black"/>
              </a:solidFill>
            </a:endParaRPr>
          </a:p>
          <a:p>
            <a:pPr marL="0" lvl="0" indent="0">
              <a:buNone/>
            </a:pPr>
            <a:r>
              <a:rPr lang="en-US" sz="3500" dirty="0">
                <a:solidFill>
                  <a:prstClr val="black"/>
                </a:solidFill>
              </a:rPr>
              <a:t>Once a voter has received their ballot, they cannot change their party </a:t>
            </a:r>
            <a:r>
              <a:rPr lang="en-US" sz="3500" dirty="0" smtClean="0">
                <a:solidFill>
                  <a:prstClr val="black"/>
                </a:solidFill>
              </a:rPr>
              <a:t>choice. This means:</a:t>
            </a:r>
          </a:p>
          <a:p>
            <a:pPr marL="0" lvl="0" indent="0">
              <a:buNone/>
            </a:pPr>
            <a:endParaRPr lang="en-US" sz="3500" dirty="0" smtClean="0">
              <a:solidFill>
                <a:prstClr val="black"/>
              </a:solidFill>
            </a:endParaRPr>
          </a:p>
          <a:p>
            <a:pPr lvl="1"/>
            <a:r>
              <a:rPr lang="en-US" sz="3500" dirty="0" smtClean="0">
                <a:solidFill>
                  <a:prstClr val="black"/>
                </a:solidFill>
              </a:rPr>
              <a:t>If the voter changes their party choice between the check-in station and the ballot station, they can go back to the check in station and update their record to receive the appropriate ballot.</a:t>
            </a:r>
          </a:p>
          <a:p>
            <a:pPr marL="457200" lvl="1" indent="0">
              <a:buNone/>
            </a:pPr>
            <a:r>
              <a:rPr lang="en-US" sz="3200" dirty="0" smtClean="0">
                <a:solidFill>
                  <a:prstClr val="black"/>
                </a:solidFill>
              </a:rPr>
              <a:t>		</a:t>
            </a:r>
            <a:endParaRPr lang="en-US" sz="3200" dirty="0">
              <a:solidFill>
                <a:prstClr val="black"/>
              </a:solidFill>
            </a:endParaRPr>
          </a:p>
          <a:p>
            <a:pPr marL="0" lvl="0" indent="0">
              <a:buNone/>
            </a:pPr>
            <a:endParaRPr lang="en-US" dirty="0">
              <a:solidFill>
                <a:prstClr val="black"/>
              </a:solidFill>
            </a:endParaRPr>
          </a:p>
        </p:txBody>
      </p:sp>
      <p:pic>
        <p:nvPicPr>
          <p:cNvPr id="4" name="Picture 3"/>
          <p:cNvPicPr>
            <a:picLocks noChangeAspect="1"/>
          </p:cNvPicPr>
          <p:nvPr/>
        </p:nvPicPr>
        <p:blipFill>
          <a:blip r:embed="rId3"/>
          <a:stretch>
            <a:fillRect/>
          </a:stretch>
        </p:blipFill>
        <p:spPr>
          <a:xfrm>
            <a:off x="0" y="0"/>
            <a:ext cx="12192000" cy="1019175"/>
          </a:xfrm>
          <a:prstGeom prst="rect">
            <a:avLst/>
          </a:prstGeom>
        </p:spPr>
      </p:pic>
    </p:spTree>
    <p:extLst>
      <p:ext uri="{BB962C8B-B14F-4D97-AF65-F5344CB8AC3E}">
        <p14:creationId xmlns:p14="http://schemas.microsoft.com/office/powerpoint/2010/main" val="1368712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926" y="1119324"/>
            <a:ext cx="11049000" cy="5495925"/>
          </a:xfrm>
        </p:spPr>
        <p:txBody>
          <a:bodyPr>
            <a:normAutofit/>
          </a:bodyPr>
          <a:lstStyle/>
          <a:p>
            <a:pPr marL="0" indent="0">
              <a:buNone/>
            </a:pPr>
            <a:r>
              <a:rPr lang="en-US" sz="4400" b="1" dirty="0" smtClean="0"/>
              <a:t>Ballot Station</a:t>
            </a:r>
          </a:p>
          <a:p>
            <a:endParaRPr lang="en-US" dirty="0" smtClean="0"/>
          </a:p>
          <a:p>
            <a:r>
              <a:rPr lang="en-US" sz="3600" dirty="0" smtClean="0"/>
              <a:t>All voter receipts, no matter the party, can be counted &amp; bundled together</a:t>
            </a:r>
          </a:p>
          <a:p>
            <a:r>
              <a:rPr lang="en-US" sz="3600" dirty="0"/>
              <a:t>All spoiled ballots go into the same spoiled ballot </a:t>
            </a:r>
            <a:r>
              <a:rPr lang="en-US" sz="3600" dirty="0" smtClean="0"/>
              <a:t>envelope</a:t>
            </a:r>
          </a:p>
          <a:p>
            <a:r>
              <a:rPr lang="en-US" sz="3600" dirty="0" smtClean="0"/>
              <a:t>When replacing spoiled ballots, ensure you are giving the voter a ballot from the same party</a:t>
            </a:r>
          </a:p>
        </p:txBody>
      </p:sp>
      <p:pic>
        <p:nvPicPr>
          <p:cNvPr id="4" name="Picture 3"/>
          <p:cNvPicPr>
            <a:picLocks noChangeAspect="1"/>
          </p:cNvPicPr>
          <p:nvPr/>
        </p:nvPicPr>
        <p:blipFill>
          <a:blip r:embed="rId3"/>
          <a:stretch>
            <a:fillRect/>
          </a:stretch>
        </p:blipFill>
        <p:spPr>
          <a:xfrm>
            <a:off x="0" y="0"/>
            <a:ext cx="12192000" cy="1019175"/>
          </a:xfrm>
          <a:prstGeom prst="rect">
            <a:avLst/>
          </a:prstGeom>
        </p:spPr>
      </p:pic>
    </p:spTree>
    <p:extLst>
      <p:ext uri="{BB962C8B-B14F-4D97-AF65-F5344CB8AC3E}">
        <p14:creationId xmlns:p14="http://schemas.microsoft.com/office/powerpoint/2010/main" val="1373743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1282700"/>
            <a:ext cx="11665527" cy="5384800"/>
          </a:xfrm>
        </p:spPr>
        <p:txBody>
          <a:bodyPr>
            <a:normAutofit/>
          </a:bodyPr>
          <a:lstStyle/>
          <a:p>
            <a:pPr marL="0" indent="0">
              <a:buNone/>
            </a:pPr>
            <a:r>
              <a:rPr lang="en-US" sz="4400" b="1" dirty="0" smtClean="0"/>
              <a:t>Head Judges</a:t>
            </a:r>
            <a:endParaRPr lang="en-US" sz="900" b="1" dirty="0"/>
          </a:p>
          <a:p>
            <a:pPr marL="0" indent="0">
              <a:buNone/>
            </a:pPr>
            <a:endParaRPr lang="en-US" sz="900" b="1" dirty="0" smtClean="0"/>
          </a:p>
          <a:p>
            <a:pPr lvl="1"/>
            <a:r>
              <a:rPr lang="en-US" sz="3600" dirty="0" smtClean="0"/>
              <a:t>Review provided materials before Election Day</a:t>
            </a:r>
          </a:p>
          <a:p>
            <a:pPr lvl="1"/>
            <a:r>
              <a:rPr lang="en-US" sz="3600" dirty="0"/>
              <a:t>Y</a:t>
            </a:r>
            <a:r>
              <a:rPr lang="en-US" sz="3600" dirty="0" smtClean="0"/>
              <a:t>ou may have to answer more questions this year than usual</a:t>
            </a:r>
          </a:p>
          <a:p>
            <a:pPr lvl="1"/>
            <a:r>
              <a:rPr lang="en-US" sz="3600" dirty="0" smtClean="0"/>
              <a:t>Focus on de-escalating techniques &amp; listening to a voter if they are concerned about the change of process</a:t>
            </a:r>
          </a:p>
          <a:p>
            <a:pPr lvl="2"/>
            <a:r>
              <a:rPr lang="en-US" sz="3200" dirty="0" smtClean="0"/>
              <a:t>often they just want to feel heard</a:t>
            </a:r>
          </a:p>
          <a:p>
            <a:pPr lvl="1"/>
            <a:r>
              <a:rPr lang="en-US" sz="3600" dirty="0" smtClean="0"/>
              <a:t>Don’t be shy about handing out feedback forms! </a:t>
            </a:r>
          </a:p>
          <a:p>
            <a:endParaRPr lang="en-US" dirty="0" smtClean="0"/>
          </a:p>
        </p:txBody>
      </p:sp>
      <p:pic>
        <p:nvPicPr>
          <p:cNvPr id="4" name="Picture 3"/>
          <p:cNvPicPr>
            <a:picLocks noChangeAspect="1"/>
          </p:cNvPicPr>
          <p:nvPr/>
        </p:nvPicPr>
        <p:blipFill>
          <a:blip r:embed="rId3"/>
          <a:stretch>
            <a:fillRect/>
          </a:stretch>
        </p:blipFill>
        <p:spPr>
          <a:xfrm>
            <a:off x="0" y="0"/>
            <a:ext cx="12192000" cy="1019175"/>
          </a:xfrm>
          <a:prstGeom prst="rect">
            <a:avLst/>
          </a:prstGeom>
        </p:spPr>
      </p:pic>
    </p:spTree>
    <p:extLst>
      <p:ext uri="{BB962C8B-B14F-4D97-AF65-F5344CB8AC3E}">
        <p14:creationId xmlns:p14="http://schemas.microsoft.com/office/powerpoint/2010/main" val="3376105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82700"/>
            <a:ext cx="9280071" cy="5384800"/>
          </a:xfrm>
        </p:spPr>
        <p:txBody>
          <a:bodyPr>
            <a:normAutofit/>
          </a:bodyPr>
          <a:lstStyle/>
          <a:p>
            <a:pPr marL="0" indent="0">
              <a:buNone/>
            </a:pPr>
            <a:r>
              <a:rPr lang="en-US" sz="3200" b="1" dirty="0" smtClean="0"/>
              <a:t>Posters</a:t>
            </a:r>
            <a:endParaRPr lang="en-US" sz="3200" b="1" dirty="0"/>
          </a:p>
          <a:p>
            <a:r>
              <a:rPr lang="en-US" dirty="0" smtClean="0"/>
              <a:t>Additional posters with primary information</a:t>
            </a:r>
          </a:p>
          <a:p>
            <a:r>
              <a:rPr lang="en-US" dirty="0" smtClean="0"/>
              <a:t>Sample ballots for all parties </a:t>
            </a:r>
          </a:p>
          <a:p>
            <a:endParaRPr lang="en-US" sz="3000" dirty="0" smtClean="0"/>
          </a:p>
          <a:p>
            <a:pPr marL="0" indent="0">
              <a:buNone/>
            </a:pPr>
            <a:r>
              <a:rPr lang="en-US" sz="3200" b="1" dirty="0"/>
              <a:t>Voting Equipment</a:t>
            </a:r>
          </a:p>
          <a:p>
            <a:r>
              <a:rPr lang="en-US" dirty="0"/>
              <a:t>There will be more than one ballot style for every </a:t>
            </a:r>
            <a:r>
              <a:rPr lang="en-US" dirty="0" smtClean="0"/>
              <a:t>precinct</a:t>
            </a:r>
          </a:p>
          <a:p>
            <a:r>
              <a:rPr lang="en-US" dirty="0" smtClean="0"/>
              <a:t>Both the ballot tabulator &amp; the assistive ballot marking device will be able to handle all ballot styles in your precinct</a:t>
            </a:r>
          </a:p>
          <a:p>
            <a:endParaRPr lang="en-US" sz="3000" dirty="0" smtClean="0"/>
          </a:p>
        </p:txBody>
      </p:sp>
      <p:pic>
        <p:nvPicPr>
          <p:cNvPr id="4" name="Picture 3"/>
          <p:cNvPicPr>
            <a:picLocks noChangeAspect="1"/>
          </p:cNvPicPr>
          <p:nvPr/>
        </p:nvPicPr>
        <p:blipFill>
          <a:blip r:embed="rId3"/>
          <a:stretch>
            <a:fillRect/>
          </a:stretch>
        </p:blipFill>
        <p:spPr>
          <a:xfrm>
            <a:off x="0" y="0"/>
            <a:ext cx="12192000" cy="1019175"/>
          </a:xfrm>
          <a:prstGeom prst="rect">
            <a:avLst/>
          </a:prstGeom>
        </p:spPr>
      </p:pic>
      <p:pic>
        <p:nvPicPr>
          <p:cNvPr id="2" name="Picture 1"/>
          <p:cNvPicPr>
            <a:picLocks noChangeAspect="1"/>
          </p:cNvPicPr>
          <p:nvPr/>
        </p:nvPicPr>
        <p:blipFill>
          <a:blip r:embed="rId4"/>
          <a:stretch>
            <a:fillRect/>
          </a:stretch>
        </p:blipFill>
        <p:spPr>
          <a:xfrm>
            <a:off x="9392195" y="1491081"/>
            <a:ext cx="2623852" cy="3833105"/>
          </a:xfrm>
          <a:prstGeom prst="rect">
            <a:avLst/>
          </a:prstGeom>
        </p:spPr>
      </p:pic>
    </p:spTree>
    <p:extLst>
      <p:ext uri="{BB962C8B-B14F-4D97-AF65-F5344CB8AC3E}">
        <p14:creationId xmlns:p14="http://schemas.microsoft.com/office/powerpoint/2010/main" val="3899737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925" y="1274762"/>
            <a:ext cx="6723017" cy="5384800"/>
          </a:xfrm>
        </p:spPr>
        <p:txBody>
          <a:bodyPr>
            <a:normAutofit lnSpcReduction="10000"/>
          </a:bodyPr>
          <a:lstStyle/>
          <a:p>
            <a:pPr marL="0" indent="0">
              <a:buNone/>
            </a:pPr>
            <a:r>
              <a:rPr lang="en-US" sz="4000" b="1" dirty="0" smtClean="0"/>
              <a:t>Curbside Voting</a:t>
            </a:r>
          </a:p>
          <a:p>
            <a:pPr marL="0" indent="0">
              <a:buNone/>
            </a:pPr>
            <a:endParaRPr lang="en-US" dirty="0"/>
          </a:p>
          <a:p>
            <a:pPr lvl="0"/>
            <a:r>
              <a:rPr lang="en-US" dirty="0" smtClean="0"/>
              <a:t>Have a set of sample ballots available for curbside voting</a:t>
            </a:r>
          </a:p>
          <a:p>
            <a:pPr lvl="0"/>
            <a:endParaRPr lang="en-US" dirty="0" smtClean="0"/>
          </a:p>
          <a:p>
            <a:pPr lvl="0"/>
            <a:r>
              <a:rPr lang="en-US" dirty="0" smtClean="0"/>
              <a:t>Use </a:t>
            </a:r>
            <a:r>
              <a:rPr lang="en-US" dirty="0"/>
              <a:t>PNP Voter </a:t>
            </a:r>
            <a:r>
              <a:rPr lang="en-US" dirty="0" smtClean="0"/>
              <a:t>Certificate (PNP EJ Supplemental Guide Appendix)</a:t>
            </a:r>
            <a:endParaRPr lang="en-US" dirty="0"/>
          </a:p>
          <a:p>
            <a:pPr lvl="0"/>
            <a:endParaRPr lang="en-US" dirty="0">
              <a:solidFill>
                <a:prstClr val="black"/>
              </a:solidFill>
            </a:endParaRPr>
          </a:p>
          <a:p>
            <a:pPr lvl="0"/>
            <a:r>
              <a:rPr lang="en-US" dirty="0">
                <a:solidFill>
                  <a:prstClr val="black"/>
                </a:solidFill>
              </a:rPr>
              <a:t>Voter marks party choice</a:t>
            </a:r>
          </a:p>
          <a:p>
            <a:pPr lvl="0"/>
            <a:endParaRPr lang="en-US" dirty="0">
              <a:solidFill>
                <a:prstClr val="black"/>
              </a:solidFill>
            </a:endParaRPr>
          </a:p>
          <a:p>
            <a:pPr lvl="0"/>
            <a:r>
              <a:rPr lang="en-US" dirty="0">
                <a:solidFill>
                  <a:prstClr val="black"/>
                </a:solidFill>
              </a:rPr>
              <a:t>Deliver only ballot marked on receipt</a:t>
            </a:r>
          </a:p>
          <a:p>
            <a:endParaRPr lang="en-US" sz="3000" dirty="0"/>
          </a:p>
        </p:txBody>
      </p:sp>
      <p:pic>
        <p:nvPicPr>
          <p:cNvPr id="4" name="Picture 3"/>
          <p:cNvPicPr>
            <a:picLocks noChangeAspect="1"/>
          </p:cNvPicPr>
          <p:nvPr/>
        </p:nvPicPr>
        <p:blipFill>
          <a:blip r:embed="rId3"/>
          <a:stretch>
            <a:fillRect/>
          </a:stretch>
        </p:blipFill>
        <p:spPr>
          <a:xfrm>
            <a:off x="0" y="0"/>
            <a:ext cx="12192000" cy="1019175"/>
          </a:xfrm>
          <a:prstGeom prst="rect">
            <a:avLst/>
          </a:prstGeom>
        </p:spPr>
      </p:pic>
      <p:sp>
        <p:nvSpPr>
          <p:cNvPr id="2" name="AutoShape 2" descr="Image result for curbside voting"/>
          <p:cNvSpPr>
            <a:spLocks noChangeAspect="1" noChangeArrowheads="1"/>
          </p:cNvSpPr>
          <p:nvPr/>
        </p:nvSpPr>
        <p:spPr bwMode="auto">
          <a:xfrm>
            <a:off x="181701"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curbside vo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smtClean="0"/>
              <a:t>\</a:t>
            </a:r>
            <a:endParaRPr lang="en-US" dirty="0"/>
          </a:p>
        </p:txBody>
      </p:sp>
      <p:pic>
        <p:nvPicPr>
          <p:cNvPr id="6" name="Picture 5"/>
          <p:cNvPicPr>
            <a:picLocks noChangeAspect="1"/>
          </p:cNvPicPr>
          <p:nvPr/>
        </p:nvPicPr>
        <p:blipFill>
          <a:blip r:embed="rId4"/>
          <a:stretch>
            <a:fillRect/>
          </a:stretch>
        </p:blipFill>
        <p:spPr>
          <a:xfrm>
            <a:off x="6831874" y="2657309"/>
            <a:ext cx="5220788" cy="2619705"/>
          </a:xfrm>
          <a:prstGeom prst="rect">
            <a:avLst/>
          </a:prstGeom>
        </p:spPr>
      </p:pic>
    </p:spTree>
    <p:extLst>
      <p:ext uri="{BB962C8B-B14F-4D97-AF65-F5344CB8AC3E}">
        <p14:creationId xmlns:p14="http://schemas.microsoft.com/office/powerpoint/2010/main" val="3019796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1019175"/>
          </a:xfrm>
          <a:prstGeom prst="rect">
            <a:avLst/>
          </a:prstGeom>
        </p:spPr>
      </p:pic>
      <p:sp>
        <p:nvSpPr>
          <p:cNvPr id="2" name="AutoShape 2" descr="Image result for curbside voting"/>
          <p:cNvSpPr>
            <a:spLocks noChangeAspect="1" noChangeArrowheads="1"/>
          </p:cNvSpPr>
          <p:nvPr/>
        </p:nvSpPr>
        <p:spPr bwMode="auto">
          <a:xfrm>
            <a:off x="181701"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curbside vo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smtClean="0"/>
              <a:t>\</a:t>
            </a:r>
            <a:endParaRPr lang="en-US" dirty="0"/>
          </a:p>
        </p:txBody>
      </p:sp>
      <p:pic>
        <p:nvPicPr>
          <p:cNvPr id="9" name="Picture 8"/>
          <p:cNvPicPr>
            <a:picLocks noChangeAspect="1"/>
          </p:cNvPicPr>
          <p:nvPr/>
        </p:nvPicPr>
        <p:blipFill rotWithShape="1">
          <a:blip r:embed="rId4"/>
          <a:srcRect b="44531"/>
          <a:stretch/>
        </p:blipFill>
        <p:spPr>
          <a:xfrm>
            <a:off x="2614989" y="1411832"/>
            <a:ext cx="6962021" cy="5113589"/>
          </a:xfrm>
          <a:prstGeom prst="rect">
            <a:avLst/>
          </a:prstGeom>
        </p:spPr>
      </p:pic>
      <p:sp>
        <p:nvSpPr>
          <p:cNvPr id="10" name="Oval 9"/>
          <p:cNvSpPr/>
          <p:nvPr/>
        </p:nvSpPr>
        <p:spPr>
          <a:xfrm>
            <a:off x="6322424" y="5786845"/>
            <a:ext cx="1658982" cy="738576"/>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842143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82700"/>
            <a:ext cx="11049000" cy="5384800"/>
          </a:xfrm>
        </p:spPr>
        <p:txBody>
          <a:bodyPr>
            <a:normAutofit lnSpcReduction="10000"/>
          </a:bodyPr>
          <a:lstStyle/>
          <a:p>
            <a:pPr marL="0" indent="0">
              <a:buNone/>
            </a:pPr>
            <a:r>
              <a:rPr lang="en-US" sz="3000" b="1" dirty="0" smtClean="0"/>
              <a:t>What is the Presidential Primary?</a:t>
            </a:r>
          </a:p>
          <a:p>
            <a:pPr marL="0" indent="0">
              <a:buNone/>
            </a:pPr>
            <a:endParaRPr lang="en-US" sz="1800" b="1" dirty="0" smtClean="0"/>
          </a:p>
          <a:p>
            <a:pPr lvl="0"/>
            <a:r>
              <a:rPr lang="en-US" dirty="0" smtClean="0"/>
              <a:t>Minnesotans will nominate major political party presidential candidates by voting in a primary election on March 3</a:t>
            </a:r>
            <a:r>
              <a:rPr lang="en-US" baseline="30000" dirty="0" smtClean="0"/>
              <a:t>rd</a:t>
            </a:r>
            <a:endParaRPr lang="en-US" dirty="0" smtClean="0"/>
          </a:p>
          <a:p>
            <a:pPr lvl="0"/>
            <a:endParaRPr lang="en-US" dirty="0"/>
          </a:p>
          <a:p>
            <a:pPr lvl="0"/>
            <a:r>
              <a:rPr lang="en-US" dirty="0" smtClean="0"/>
              <a:t>Previously this was done through the caucus system</a:t>
            </a:r>
          </a:p>
          <a:p>
            <a:pPr lvl="0"/>
            <a:endParaRPr lang="en-US" dirty="0"/>
          </a:p>
          <a:p>
            <a:pPr lvl="0"/>
            <a:r>
              <a:rPr lang="en-US" dirty="0" smtClean="0"/>
              <a:t>The major parties will still hold caucuses on February 25</a:t>
            </a:r>
            <a:r>
              <a:rPr lang="en-US" baseline="30000" dirty="0" smtClean="0"/>
              <a:t>th</a:t>
            </a:r>
            <a:r>
              <a:rPr lang="en-US" dirty="0"/>
              <a:t> </a:t>
            </a:r>
            <a:r>
              <a:rPr lang="en-US" dirty="0" smtClean="0"/>
              <a:t>- in order to discuss and vote on other issues</a:t>
            </a:r>
          </a:p>
          <a:p>
            <a:pPr lvl="0"/>
            <a:endParaRPr lang="en-US" dirty="0"/>
          </a:p>
          <a:p>
            <a:pPr lvl="0"/>
            <a:r>
              <a:rPr lang="en-US" dirty="0" smtClean="0"/>
              <a:t>Switching from caucuses to a presidential primary was a legislative decision in 2016.</a:t>
            </a:r>
            <a:endParaRPr lang="en-US" sz="2000" dirty="0">
              <a:solidFill>
                <a:prstClr val="black"/>
              </a:solidFill>
            </a:endParaRPr>
          </a:p>
          <a:p>
            <a:pPr marL="0" indent="0">
              <a:buNone/>
            </a:pPr>
            <a:endParaRPr lang="en-US" dirty="0"/>
          </a:p>
          <a:p>
            <a:endParaRPr lang="en-US" sz="3000" dirty="0"/>
          </a:p>
        </p:txBody>
      </p:sp>
      <p:pic>
        <p:nvPicPr>
          <p:cNvPr id="4" name="Picture 3"/>
          <p:cNvPicPr>
            <a:picLocks noChangeAspect="1"/>
          </p:cNvPicPr>
          <p:nvPr/>
        </p:nvPicPr>
        <p:blipFill>
          <a:blip r:embed="rId3"/>
          <a:stretch>
            <a:fillRect/>
          </a:stretch>
        </p:blipFill>
        <p:spPr>
          <a:xfrm>
            <a:off x="0" y="0"/>
            <a:ext cx="12192000" cy="1019175"/>
          </a:xfrm>
          <a:prstGeom prst="rect">
            <a:avLst/>
          </a:prstGeom>
        </p:spPr>
      </p:pic>
    </p:spTree>
    <p:extLst>
      <p:ext uri="{BB962C8B-B14F-4D97-AF65-F5344CB8AC3E}">
        <p14:creationId xmlns:p14="http://schemas.microsoft.com/office/powerpoint/2010/main" val="1179601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82700"/>
            <a:ext cx="11049000" cy="5384800"/>
          </a:xfrm>
        </p:spPr>
        <p:txBody>
          <a:bodyPr>
            <a:normAutofit/>
          </a:bodyPr>
          <a:lstStyle/>
          <a:p>
            <a:pPr marL="0" indent="0">
              <a:buNone/>
            </a:pPr>
            <a:r>
              <a:rPr lang="en-US" sz="4000" b="1" dirty="0" smtClean="0"/>
              <a:t>Accessibility</a:t>
            </a:r>
          </a:p>
          <a:p>
            <a:pPr marL="0" indent="0">
              <a:buNone/>
            </a:pPr>
            <a:endParaRPr lang="en-US" dirty="0"/>
          </a:p>
          <a:p>
            <a:pPr marL="0" indent="0">
              <a:buNone/>
            </a:pPr>
            <a:r>
              <a:rPr lang="en-US" dirty="0" smtClean="0"/>
              <a:t>Be mindful of the privacy of voters who may not be able to select their party on the poll book screen or mark it on the roster.</a:t>
            </a:r>
          </a:p>
          <a:p>
            <a:pPr marL="0" indent="0">
              <a:buNone/>
            </a:pPr>
            <a:endParaRPr lang="en-US" dirty="0" smtClean="0"/>
          </a:p>
          <a:p>
            <a:pPr marL="0" indent="0">
              <a:buNone/>
            </a:pPr>
            <a:r>
              <a:rPr lang="en-US" dirty="0" smtClean="0"/>
              <a:t>Offer them the option to:</a:t>
            </a:r>
          </a:p>
          <a:p>
            <a:pPr marL="0" indent="0">
              <a:buNone/>
            </a:pPr>
            <a:endParaRPr lang="en-US" dirty="0" smtClean="0"/>
          </a:p>
          <a:p>
            <a:pPr lvl="1"/>
            <a:r>
              <a:rPr lang="en-US" sz="2800" dirty="0" smtClean="0"/>
              <a:t>Indicate their party choice in another nonverbal way </a:t>
            </a:r>
          </a:p>
          <a:p>
            <a:pPr lvl="1"/>
            <a:r>
              <a:rPr lang="en-US" sz="2800" dirty="0" smtClean="0"/>
              <a:t>Verbally state their party choice in a way that is as private as possible</a:t>
            </a:r>
          </a:p>
          <a:p>
            <a:pPr marL="0" indent="0">
              <a:buNone/>
            </a:pPr>
            <a:endParaRPr lang="en-US" dirty="0" smtClean="0"/>
          </a:p>
          <a:p>
            <a:endParaRPr lang="en-US" sz="3000" dirty="0"/>
          </a:p>
        </p:txBody>
      </p:sp>
      <p:pic>
        <p:nvPicPr>
          <p:cNvPr id="4" name="Picture 3"/>
          <p:cNvPicPr>
            <a:picLocks noChangeAspect="1"/>
          </p:cNvPicPr>
          <p:nvPr/>
        </p:nvPicPr>
        <p:blipFill>
          <a:blip r:embed="rId3"/>
          <a:stretch>
            <a:fillRect/>
          </a:stretch>
        </p:blipFill>
        <p:spPr>
          <a:xfrm>
            <a:off x="0" y="0"/>
            <a:ext cx="12192000" cy="1019175"/>
          </a:xfrm>
          <a:prstGeom prst="rect">
            <a:avLst/>
          </a:prstGeom>
        </p:spPr>
      </p:pic>
    </p:spTree>
    <p:extLst>
      <p:ext uri="{BB962C8B-B14F-4D97-AF65-F5344CB8AC3E}">
        <p14:creationId xmlns:p14="http://schemas.microsoft.com/office/powerpoint/2010/main" val="3595618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71576"/>
            <a:ext cx="6200503" cy="5516608"/>
          </a:xfrm>
        </p:spPr>
        <p:txBody>
          <a:bodyPr>
            <a:normAutofit/>
          </a:bodyPr>
          <a:lstStyle/>
          <a:p>
            <a:pPr marL="0" indent="0">
              <a:buNone/>
            </a:pPr>
            <a:r>
              <a:rPr lang="en-US" sz="3600" b="1" dirty="0" smtClean="0"/>
              <a:t>Accessibility</a:t>
            </a:r>
            <a:endParaRPr lang="en-US" sz="3600" dirty="0"/>
          </a:p>
          <a:p>
            <a:pPr marL="0" indent="0">
              <a:buNone/>
            </a:pPr>
            <a:endParaRPr lang="en-US" dirty="0" smtClean="0"/>
          </a:p>
          <a:p>
            <a:pPr marL="0" indent="0">
              <a:buNone/>
            </a:pPr>
            <a:r>
              <a:rPr lang="en-US" dirty="0" smtClean="0"/>
              <a:t>Because this is a March election, we need to be mindful of winter weather creating hazards affecting the accessibility of the polling place</a:t>
            </a:r>
          </a:p>
          <a:p>
            <a:pPr marL="0" indent="0">
              <a:buNone/>
            </a:pPr>
            <a:endParaRPr lang="en-US" dirty="0" smtClean="0"/>
          </a:p>
          <a:p>
            <a:pPr marL="0" indent="0">
              <a:buNone/>
            </a:pPr>
            <a:r>
              <a:rPr lang="en-US" dirty="0" smtClean="0"/>
              <a:t>Contact the elections office if the sidewalks &amp; parking lots become difficult to navigate</a:t>
            </a:r>
          </a:p>
          <a:p>
            <a:endParaRPr lang="en-US" sz="3000" dirty="0"/>
          </a:p>
        </p:txBody>
      </p:sp>
      <p:pic>
        <p:nvPicPr>
          <p:cNvPr id="4" name="Picture 3"/>
          <p:cNvPicPr>
            <a:picLocks noChangeAspect="1"/>
          </p:cNvPicPr>
          <p:nvPr/>
        </p:nvPicPr>
        <p:blipFill>
          <a:blip r:embed="rId3"/>
          <a:stretch>
            <a:fillRect/>
          </a:stretch>
        </p:blipFill>
        <p:spPr>
          <a:xfrm>
            <a:off x="0" y="0"/>
            <a:ext cx="12192000" cy="1019175"/>
          </a:xfrm>
          <a:prstGeom prst="rect">
            <a:avLst/>
          </a:prstGeom>
        </p:spPr>
      </p:pic>
      <p:pic>
        <p:nvPicPr>
          <p:cNvPr id="5" name="Picture 4"/>
          <p:cNvPicPr>
            <a:picLocks noChangeAspect="1"/>
          </p:cNvPicPr>
          <p:nvPr/>
        </p:nvPicPr>
        <p:blipFill>
          <a:blip r:embed="rId4"/>
          <a:stretch>
            <a:fillRect/>
          </a:stretch>
        </p:blipFill>
        <p:spPr>
          <a:xfrm>
            <a:off x="7255600" y="2284463"/>
            <a:ext cx="4736104" cy="3298779"/>
          </a:xfrm>
          <a:prstGeom prst="rect">
            <a:avLst/>
          </a:prstGeom>
        </p:spPr>
      </p:pic>
    </p:spTree>
    <p:extLst>
      <p:ext uri="{BB962C8B-B14F-4D97-AF65-F5344CB8AC3E}">
        <p14:creationId xmlns:p14="http://schemas.microsoft.com/office/powerpoint/2010/main" val="2958492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82700"/>
            <a:ext cx="11049000" cy="5384800"/>
          </a:xfrm>
        </p:spPr>
        <p:txBody>
          <a:bodyPr>
            <a:normAutofit/>
          </a:bodyPr>
          <a:lstStyle/>
          <a:p>
            <a:pPr marL="0" indent="0">
              <a:buNone/>
            </a:pPr>
            <a:r>
              <a:rPr lang="en-US" sz="3600" b="1" dirty="0" smtClean="0"/>
              <a:t>Challengers</a:t>
            </a:r>
          </a:p>
          <a:p>
            <a:pPr marL="0" indent="0">
              <a:buNone/>
            </a:pPr>
            <a:r>
              <a:rPr lang="en-US" sz="3600" dirty="0" smtClean="0"/>
              <a:t>There are no changes in the rules for Challengers:</a:t>
            </a:r>
          </a:p>
          <a:p>
            <a:pPr lvl="1"/>
            <a:r>
              <a:rPr lang="en-US" sz="3200" dirty="0" smtClean="0"/>
              <a:t>Even so, keep in mind:</a:t>
            </a:r>
          </a:p>
          <a:p>
            <a:pPr lvl="2"/>
            <a:r>
              <a:rPr lang="en-US" sz="2800" dirty="0" smtClean="0"/>
              <a:t>Challengers may not challenge a voter’s party choice</a:t>
            </a:r>
          </a:p>
          <a:p>
            <a:pPr lvl="2"/>
            <a:r>
              <a:rPr lang="en-US" sz="2800" dirty="0" smtClean="0"/>
              <a:t>Challengers may not document who is voting for what party</a:t>
            </a:r>
          </a:p>
          <a:p>
            <a:pPr marL="0" indent="0">
              <a:buNone/>
            </a:pPr>
            <a:endParaRPr lang="en-US" sz="3600" b="1" dirty="0" smtClean="0"/>
          </a:p>
          <a:p>
            <a:pPr marL="0" indent="0">
              <a:buNone/>
            </a:pPr>
            <a:r>
              <a:rPr lang="en-US" sz="3600" b="1" dirty="0" smtClean="0"/>
              <a:t>Complaints</a:t>
            </a:r>
          </a:p>
          <a:p>
            <a:pPr marL="0" indent="0">
              <a:buNone/>
            </a:pPr>
            <a:r>
              <a:rPr lang="en-US" dirty="0" smtClean="0"/>
              <a:t>State Election Law &amp; HAVA complaint forms are supplied for voters to file a complaint</a:t>
            </a:r>
            <a:endParaRPr lang="en-US" dirty="0"/>
          </a:p>
        </p:txBody>
      </p:sp>
      <p:pic>
        <p:nvPicPr>
          <p:cNvPr id="4" name="Picture 3"/>
          <p:cNvPicPr>
            <a:picLocks noChangeAspect="1"/>
          </p:cNvPicPr>
          <p:nvPr/>
        </p:nvPicPr>
        <p:blipFill>
          <a:blip r:embed="rId3"/>
          <a:stretch>
            <a:fillRect/>
          </a:stretch>
        </p:blipFill>
        <p:spPr>
          <a:xfrm>
            <a:off x="0" y="0"/>
            <a:ext cx="12192000" cy="1019175"/>
          </a:xfrm>
          <a:prstGeom prst="rect">
            <a:avLst/>
          </a:prstGeom>
        </p:spPr>
      </p:pic>
    </p:spTree>
    <p:extLst>
      <p:ext uri="{BB962C8B-B14F-4D97-AF65-F5344CB8AC3E}">
        <p14:creationId xmlns:p14="http://schemas.microsoft.com/office/powerpoint/2010/main" val="4264837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6650"/>
            <a:ext cx="11049000" cy="5648325"/>
          </a:xfrm>
        </p:spPr>
        <p:txBody>
          <a:bodyPr>
            <a:normAutofit/>
          </a:bodyPr>
          <a:lstStyle/>
          <a:p>
            <a:pPr marL="0" indent="0">
              <a:spcAft>
                <a:spcPts val="1200"/>
              </a:spcAft>
              <a:buNone/>
            </a:pPr>
            <a:r>
              <a:rPr lang="en-US" sz="3600" b="1" dirty="0" smtClean="0"/>
              <a:t>FAQs </a:t>
            </a:r>
          </a:p>
          <a:p>
            <a:pPr marL="0" lvl="0" indent="0">
              <a:lnSpc>
                <a:spcPct val="100000"/>
              </a:lnSpc>
              <a:spcBef>
                <a:spcPts val="0"/>
              </a:spcBef>
              <a:buNone/>
            </a:pPr>
            <a:r>
              <a:rPr lang="en-US" b="1" dirty="0" smtClean="0">
                <a:solidFill>
                  <a:prstClr val="black"/>
                </a:solidFill>
              </a:rPr>
              <a:t>Why </a:t>
            </a:r>
            <a:r>
              <a:rPr lang="en-US" b="1" dirty="0">
                <a:solidFill>
                  <a:prstClr val="black"/>
                </a:solidFill>
              </a:rPr>
              <a:t>is there also a primary in August</a:t>
            </a:r>
            <a:r>
              <a:rPr lang="en-US" b="1" dirty="0" smtClean="0">
                <a:solidFill>
                  <a:prstClr val="black"/>
                </a:solidFill>
              </a:rPr>
              <a:t>?</a:t>
            </a:r>
          </a:p>
          <a:p>
            <a:pPr marL="0" lvl="0" indent="0">
              <a:lnSpc>
                <a:spcPct val="100000"/>
              </a:lnSpc>
              <a:spcBef>
                <a:spcPts val="0"/>
              </a:spcBef>
              <a:buNone/>
            </a:pPr>
            <a:r>
              <a:rPr lang="en-US" dirty="0" smtClean="0">
                <a:solidFill>
                  <a:prstClr val="black"/>
                </a:solidFill>
              </a:rPr>
              <a:t>The August 11</a:t>
            </a:r>
            <a:r>
              <a:rPr lang="en-US" baseline="30000" dirty="0" smtClean="0">
                <a:solidFill>
                  <a:prstClr val="black"/>
                </a:solidFill>
              </a:rPr>
              <a:t>th</a:t>
            </a:r>
            <a:r>
              <a:rPr lang="en-US" dirty="0" smtClean="0">
                <a:solidFill>
                  <a:prstClr val="black"/>
                </a:solidFill>
              </a:rPr>
              <a:t> Primary Election has state-wide offices on it. </a:t>
            </a:r>
            <a:endParaRPr lang="en-US" dirty="0">
              <a:solidFill>
                <a:prstClr val="black"/>
              </a:solidFill>
            </a:endParaRPr>
          </a:p>
          <a:p>
            <a:pPr marL="0" lvl="0" indent="0">
              <a:lnSpc>
                <a:spcPct val="100000"/>
              </a:lnSpc>
              <a:spcBef>
                <a:spcPts val="0"/>
              </a:spcBef>
              <a:buNone/>
            </a:pPr>
            <a:endParaRPr lang="en-US" b="1" dirty="0">
              <a:solidFill>
                <a:prstClr val="black"/>
              </a:solidFill>
            </a:endParaRPr>
          </a:p>
          <a:p>
            <a:pPr marL="0" lvl="0" indent="0">
              <a:lnSpc>
                <a:spcPct val="100000"/>
              </a:lnSpc>
              <a:spcBef>
                <a:spcPts val="0"/>
              </a:spcBef>
              <a:buNone/>
            </a:pPr>
            <a:r>
              <a:rPr lang="en-US" b="1" dirty="0" smtClean="0">
                <a:solidFill>
                  <a:prstClr val="black"/>
                </a:solidFill>
              </a:rPr>
              <a:t>Why are there still caucuses?</a:t>
            </a:r>
          </a:p>
          <a:p>
            <a:pPr marL="0" lvl="0" indent="0">
              <a:lnSpc>
                <a:spcPct val="100000"/>
              </a:lnSpc>
              <a:spcBef>
                <a:spcPts val="0"/>
              </a:spcBef>
              <a:buNone/>
            </a:pPr>
            <a:r>
              <a:rPr lang="en-US" dirty="0" smtClean="0">
                <a:solidFill>
                  <a:prstClr val="black"/>
                </a:solidFill>
              </a:rPr>
              <a:t>The parties will discuss and vote on other issues at their caucuses on February 25</a:t>
            </a:r>
            <a:r>
              <a:rPr lang="en-US" baseline="30000" dirty="0" smtClean="0">
                <a:solidFill>
                  <a:prstClr val="black"/>
                </a:solidFill>
              </a:rPr>
              <a:t>th</a:t>
            </a:r>
            <a:r>
              <a:rPr lang="en-US" dirty="0" smtClean="0">
                <a:solidFill>
                  <a:prstClr val="black"/>
                </a:solidFill>
              </a:rPr>
              <a:t>. </a:t>
            </a:r>
            <a:endParaRPr lang="en-US" dirty="0">
              <a:solidFill>
                <a:prstClr val="black"/>
              </a:solidFill>
            </a:endParaRPr>
          </a:p>
          <a:p>
            <a:pPr marL="0" lvl="0" indent="0">
              <a:lnSpc>
                <a:spcPct val="100000"/>
              </a:lnSpc>
              <a:spcBef>
                <a:spcPts val="0"/>
              </a:spcBef>
              <a:buNone/>
            </a:pPr>
            <a:endParaRPr lang="en-US" b="1" dirty="0" smtClean="0">
              <a:solidFill>
                <a:prstClr val="black"/>
              </a:solidFill>
            </a:endParaRPr>
          </a:p>
          <a:p>
            <a:pPr marL="0" lvl="0" indent="0">
              <a:lnSpc>
                <a:spcPct val="100000"/>
              </a:lnSpc>
              <a:spcBef>
                <a:spcPts val="0"/>
              </a:spcBef>
              <a:buNone/>
            </a:pPr>
            <a:r>
              <a:rPr lang="en-US" b="1" dirty="0" smtClean="0">
                <a:solidFill>
                  <a:prstClr val="black"/>
                </a:solidFill>
              </a:rPr>
              <a:t>If they are turning 18 by the General Election on November 3</a:t>
            </a:r>
            <a:r>
              <a:rPr lang="en-US" b="1" baseline="30000" dirty="0" smtClean="0">
                <a:solidFill>
                  <a:prstClr val="black"/>
                </a:solidFill>
              </a:rPr>
              <a:t>rd</a:t>
            </a:r>
            <a:r>
              <a:rPr lang="en-US" b="1" dirty="0" smtClean="0">
                <a:solidFill>
                  <a:prstClr val="black"/>
                </a:solidFill>
              </a:rPr>
              <a:t>, can a 17 year old vote in the Primary Election?</a:t>
            </a:r>
          </a:p>
          <a:p>
            <a:pPr marL="0" lvl="0" indent="0">
              <a:lnSpc>
                <a:spcPct val="100000"/>
              </a:lnSpc>
              <a:spcBef>
                <a:spcPts val="0"/>
              </a:spcBef>
              <a:buNone/>
            </a:pPr>
            <a:r>
              <a:rPr lang="en-US" dirty="0" smtClean="0">
                <a:solidFill>
                  <a:prstClr val="black"/>
                </a:solidFill>
              </a:rPr>
              <a:t>No, in Minnesota you must be at least 18 years old on Election Day to vote.</a:t>
            </a:r>
            <a:endParaRPr lang="en-US" dirty="0">
              <a:solidFill>
                <a:prstClr val="black"/>
              </a:solidFill>
            </a:endParaRPr>
          </a:p>
          <a:p>
            <a:pPr marL="0" indent="0">
              <a:spcAft>
                <a:spcPts val="1200"/>
              </a:spcAft>
              <a:buNone/>
            </a:pPr>
            <a:endParaRPr lang="en-US" sz="3600" b="1" dirty="0" smtClean="0"/>
          </a:p>
        </p:txBody>
      </p:sp>
      <p:pic>
        <p:nvPicPr>
          <p:cNvPr id="4" name="Picture 3"/>
          <p:cNvPicPr>
            <a:picLocks noChangeAspect="1"/>
          </p:cNvPicPr>
          <p:nvPr/>
        </p:nvPicPr>
        <p:blipFill>
          <a:blip r:embed="rId3"/>
          <a:stretch>
            <a:fillRect/>
          </a:stretch>
        </p:blipFill>
        <p:spPr>
          <a:xfrm>
            <a:off x="0" y="272"/>
            <a:ext cx="12192000" cy="1019175"/>
          </a:xfrm>
          <a:prstGeom prst="rect">
            <a:avLst/>
          </a:prstGeom>
        </p:spPr>
      </p:pic>
    </p:spTree>
    <p:extLst>
      <p:ext uri="{BB962C8B-B14F-4D97-AF65-F5344CB8AC3E}">
        <p14:creationId xmlns:p14="http://schemas.microsoft.com/office/powerpoint/2010/main" val="107770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82700"/>
            <a:ext cx="11049000" cy="5384800"/>
          </a:xfrm>
        </p:spPr>
        <p:txBody>
          <a:bodyPr>
            <a:normAutofit/>
          </a:bodyPr>
          <a:lstStyle/>
          <a:p>
            <a:pPr marL="0" indent="0">
              <a:buNone/>
            </a:pPr>
            <a:r>
              <a:rPr lang="en-US" sz="3200" b="1" dirty="0" smtClean="0"/>
              <a:t>Discussion</a:t>
            </a:r>
          </a:p>
          <a:p>
            <a:pPr marL="0" indent="0">
              <a:buNone/>
            </a:pPr>
            <a:endParaRPr lang="en-US" b="1" dirty="0" smtClean="0"/>
          </a:p>
          <a:p>
            <a:pPr marL="0" indent="0">
              <a:buNone/>
            </a:pPr>
            <a:endParaRPr lang="en-US" dirty="0"/>
          </a:p>
          <a:p>
            <a:endParaRPr lang="en-US" sz="3000" dirty="0"/>
          </a:p>
        </p:txBody>
      </p:sp>
      <p:pic>
        <p:nvPicPr>
          <p:cNvPr id="4" name="Picture 3"/>
          <p:cNvPicPr>
            <a:picLocks noChangeAspect="1"/>
          </p:cNvPicPr>
          <p:nvPr/>
        </p:nvPicPr>
        <p:blipFill>
          <a:blip r:embed="rId3"/>
          <a:stretch>
            <a:fillRect/>
          </a:stretch>
        </p:blipFill>
        <p:spPr>
          <a:xfrm>
            <a:off x="0" y="0"/>
            <a:ext cx="12192000" cy="1019175"/>
          </a:xfrm>
          <a:prstGeom prst="rect">
            <a:avLst/>
          </a:prstGeom>
        </p:spPr>
      </p:pic>
      <p:pic>
        <p:nvPicPr>
          <p:cNvPr id="2050" name="Picture 2" descr="https://images.unsplash.com/photo-1534293230397-c067fc201ab8?ixlib=rb-1.2.1&amp;ixid=eyJhcHBfaWQiOjEyMDd9&amp;w=1000&amp;q=8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3085" y="1019175"/>
            <a:ext cx="3892550" cy="583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164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36" y="1149927"/>
            <a:ext cx="7897091" cy="5466773"/>
          </a:xfrm>
        </p:spPr>
        <p:txBody>
          <a:bodyPr>
            <a:normAutofit/>
          </a:bodyPr>
          <a:lstStyle/>
          <a:p>
            <a:pPr marL="0" indent="0">
              <a:buNone/>
            </a:pPr>
            <a:r>
              <a:rPr lang="en-US" sz="3000" b="1" dirty="0" smtClean="0"/>
              <a:t>How will the Presidential Primary work?</a:t>
            </a:r>
          </a:p>
          <a:p>
            <a:pPr marL="0" indent="0">
              <a:buNone/>
            </a:pPr>
            <a:r>
              <a:rPr lang="en-US" sz="1400" b="1" dirty="0" smtClean="0"/>
              <a:t> </a:t>
            </a:r>
          </a:p>
          <a:p>
            <a:r>
              <a:rPr lang="en-US" dirty="0" smtClean="0"/>
              <a:t>Voters will request a major political party’s ballot &amp; only receive that ballot to vote</a:t>
            </a:r>
          </a:p>
          <a:p>
            <a:r>
              <a:rPr lang="en-US" dirty="0" smtClean="0"/>
              <a:t>Ballots will only have the candidates from that party</a:t>
            </a:r>
          </a:p>
          <a:p>
            <a:r>
              <a:rPr lang="en-US" dirty="0" smtClean="0"/>
              <a:t>In 2020 Minnesota has four major political parties:</a:t>
            </a:r>
          </a:p>
          <a:p>
            <a:pPr lvl="1"/>
            <a:r>
              <a:rPr lang="en-US" sz="2800" dirty="0" smtClean="0">
                <a:solidFill>
                  <a:prstClr val="black"/>
                </a:solidFill>
              </a:rPr>
              <a:t>Legal </a:t>
            </a:r>
            <a:r>
              <a:rPr lang="en-US" sz="2800" dirty="0">
                <a:solidFill>
                  <a:prstClr val="black"/>
                </a:solidFill>
              </a:rPr>
              <a:t>Marijuana </a:t>
            </a:r>
            <a:r>
              <a:rPr lang="en-US" sz="2800" dirty="0" smtClean="0">
                <a:solidFill>
                  <a:prstClr val="black"/>
                </a:solidFill>
              </a:rPr>
              <a:t>Now*</a:t>
            </a:r>
            <a:endParaRPr lang="en-US" sz="2800" dirty="0">
              <a:solidFill>
                <a:prstClr val="black"/>
              </a:solidFill>
            </a:endParaRPr>
          </a:p>
          <a:p>
            <a:pPr lvl="1"/>
            <a:r>
              <a:rPr lang="en-US" sz="2800" dirty="0">
                <a:solidFill>
                  <a:prstClr val="black"/>
                </a:solidFill>
              </a:rPr>
              <a:t>Grassroots-Legalize </a:t>
            </a:r>
            <a:r>
              <a:rPr lang="en-US" sz="2800" dirty="0" smtClean="0">
                <a:solidFill>
                  <a:prstClr val="black"/>
                </a:solidFill>
              </a:rPr>
              <a:t>Cannabis*</a:t>
            </a:r>
            <a:endParaRPr lang="en-US" sz="2800" dirty="0">
              <a:solidFill>
                <a:prstClr val="black"/>
              </a:solidFill>
            </a:endParaRPr>
          </a:p>
          <a:p>
            <a:pPr lvl="1"/>
            <a:r>
              <a:rPr lang="en-US" sz="2800" b="1" dirty="0" smtClean="0">
                <a:solidFill>
                  <a:prstClr val="black"/>
                </a:solidFill>
              </a:rPr>
              <a:t>Republican</a:t>
            </a:r>
            <a:endParaRPr lang="en-US" sz="2800" b="1" dirty="0">
              <a:solidFill>
                <a:prstClr val="black"/>
              </a:solidFill>
            </a:endParaRPr>
          </a:p>
          <a:p>
            <a:pPr lvl="1"/>
            <a:r>
              <a:rPr lang="en-US" sz="2800" b="1" dirty="0" smtClean="0">
                <a:solidFill>
                  <a:prstClr val="black"/>
                </a:solidFill>
              </a:rPr>
              <a:t>Democratic-Farmer-Labor</a:t>
            </a:r>
            <a:endParaRPr lang="en-US" sz="2800" b="1" dirty="0">
              <a:solidFill>
                <a:prstClr val="black"/>
              </a:solidFill>
            </a:endParaRPr>
          </a:p>
          <a:p>
            <a:endParaRPr lang="en-US" sz="3000" dirty="0"/>
          </a:p>
        </p:txBody>
      </p:sp>
      <p:pic>
        <p:nvPicPr>
          <p:cNvPr id="4" name="Picture 3"/>
          <p:cNvPicPr>
            <a:picLocks noChangeAspect="1"/>
          </p:cNvPicPr>
          <p:nvPr/>
        </p:nvPicPr>
        <p:blipFill>
          <a:blip r:embed="rId3"/>
          <a:stretch>
            <a:fillRect/>
          </a:stretch>
        </p:blipFill>
        <p:spPr>
          <a:xfrm>
            <a:off x="0" y="0"/>
            <a:ext cx="12192000" cy="10191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3594" y="1008932"/>
            <a:ext cx="3898406" cy="5849068"/>
          </a:xfrm>
          <a:prstGeom prst="rect">
            <a:avLst/>
          </a:prstGeom>
        </p:spPr>
      </p:pic>
    </p:spTree>
    <p:extLst>
      <p:ext uri="{BB962C8B-B14F-4D97-AF65-F5344CB8AC3E}">
        <p14:creationId xmlns:p14="http://schemas.microsoft.com/office/powerpoint/2010/main" val="4147890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975" y="1163638"/>
            <a:ext cx="9149790" cy="5503862"/>
          </a:xfrm>
        </p:spPr>
        <p:txBody>
          <a:bodyPr>
            <a:normAutofit/>
          </a:bodyPr>
          <a:lstStyle/>
          <a:p>
            <a:pPr marL="0" indent="0">
              <a:buNone/>
            </a:pPr>
            <a:r>
              <a:rPr lang="en-US" sz="3500" b="1" dirty="0" smtClean="0"/>
              <a:t>Voter Privacy</a:t>
            </a:r>
          </a:p>
          <a:p>
            <a:pPr marL="0" indent="0">
              <a:buNone/>
            </a:pPr>
            <a:r>
              <a:rPr lang="en-US" dirty="0" smtClean="0"/>
              <a:t>Only the following voter data will be provided to the chairs of the major political parties:</a:t>
            </a:r>
          </a:p>
          <a:p>
            <a:pPr>
              <a:buClr>
                <a:srgbClr val="0070C0"/>
              </a:buClr>
            </a:pPr>
            <a:r>
              <a:rPr lang="en-US" dirty="0" smtClean="0"/>
              <a:t>Name</a:t>
            </a:r>
          </a:p>
          <a:p>
            <a:pPr>
              <a:buClr>
                <a:srgbClr val="0070C0"/>
              </a:buClr>
            </a:pPr>
            <a:r>
              <a:rPr lang="en-US" dirty="0" smtClean="0"/>
              <a:t>Address</a:t>
            </a:r>
          </a:p>
          <a:p>
            <a:pPr>
              <a:buClr>
                <a:srgbClr val="0070C0"/>
              </a:buClr>
            </a:pPr>
            <a:r>
              <a:rPr lang="en-US" dirty="0"/>
              <a:t>V</a:t>
            </a:r>
            <a:r>
              <a:rPr lang="en-US" dirty="0" smtClean="0"/>
              <a:t>oting districts</a:t>
            </a:r>
          </a:p>
          <a:p>
            <a:pPr>
              <a:buClr>
                <a:srgbClr val="0070C0"/>
              </a:buClr>
            </a:pPr>
            <a:r>
              <a:rPr lang="en-US" dirty="0"/>
              <a:t>Y</a:t>
            </a:r>
            <a:r>
              <a:rPr lang="en-US" dirty="0" smtClean="0"/>
              <a:t>ear of birth </a:t>
            </a:r>
          </a:p>
          <a:p>
            <a:pPr>
              <a:buClr>
                <a:srgbClr val="0070C0"/>
              </a:buClr>
            </a:pPr>
            <a:r>
              <a:rPr lang="en-US" dirty="0"/>
              <a:t>M</a:t>
            </a:r>
            <a:r>
              <a:rPr lang="en-US" dirty="0" smtClean="0"/>
              <a:t>ajor party ballot choice</a:t>
            </a:r>
          </a:p>
          <a:p>
            <a:pPr marL="0" indent="0" algn="ctr">
              <a:buNone/>
            </a:pPr>
            <a:endParaRPr lang="en-US" b="1" dirty="0" smtClean="0">
              <a:solidFill>
                <a:srgbClr val="333333"/>
              </a:solidFill>
              <a:effectLst>
                <a:outerShdw blurRad="38100" dist="38100" dir="2700000" algn="tl">
                  <a:srgbClr val="000000">
                    <a:alpha val="43137"/>
                  </a:srgbClr>
                </a:outerShdw>
              </a:effectLst>
            </a:endParaRPr>
          </a:p>
          <a:p>
            <a:pPr marL="0" indent="0" algn="ctr">
              <a:buNone/>
            </a:pPr>
            <a:r>
              <a:rPr lang="en-US" b="1" dirty="0" smtClean="0">
                <a:solidFill>
                  <a:srgbClr val="333333"/>
                </a:solidFill>
              </a:rPr>
              <a:t>***Which candidate the voter selects remains secret***</a:t>
            </a:r>
          </a:p>
          <a:p>
            <a:pPr marL="0" indent="0">
              <a:buNone/>
            </a:pPr>
            <a:endParaRPr lang="en-US" dirty="0" smtClean="0"/>
          </a:p>
        </p:txBody>
      </p:sp>
      <p:pic>
        <p:nvPicPr>
          <p:cNvPr id="4" name="Picture 3"/>
          <p:cNvPicPr>
            <a:picLocks noChangeAspect="1"/>
          </p:cNvPicPr>
          <p:nvPr/>
        </p:nvPicPr>
        <p:blipFill>
          <a:blip r:embed="rId3"/>
          <a:stretch>
            <a:fillRect/>
          </a:stretch>
        </p:blipFill>
        <p:spPr>
          <a:xfrm>
            <a:off x="0" y="0"/>
            <a:ext cx="12192000" cy="1019175"/>
          </a:xfrm>
          <a:prstGeom prst="rect">
            <a:avLst/>
          </a:prstGeom>
        </p:spPr>
      </p:pic>
      <p:sp>
        <p:nvSpPr>
          <p:cNvPr id="2" name="AutoShape 2" descr="Image result for election secur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8" name="Picture 6" descr="Image result for election secur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6742" y="2656575"/>
            <a:ext cx="4081462" cy="197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09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046" y="1178197"/>
            <a:ext cx="8554601" cy="5384800"/>
          </a:xfrm>
        </p:spPr>
        <p:txBody>
          <a:bodyPr>
            <a:normAutofit/>
          </a:bodyPr>
          <a:lstStyle/>
          <a:p>
            <a:pPr marL="0" indent="0">
              <a:buNone/>
            </a:pPr>
            <a:r>
              <a:rPr lang="en-US" sz="3200" b="1" dirty="0" smtClean="0"/>
              <a:t>Talking to Voters about the Presidential Primary</a:t>
            </a:r>
          </a:p>
          <a:p>
            <a:pPr marL="0" indent="0">
              <a:buNone/>
            </a:pPr>
            <a:r>
              <a:rPr lang="en-US" dirty="0" smtClean="0"/>
              <a:t>Please be patient with unhappy voters, often they are simply confused by the process. </a:t>
            </a:r>
          </a:p>
          <a:p>
            <a:pPr marL="0" indent="0">
              <a:buNone/>
            </a:pPr>
            <a:endParaRPr lang="en-US" dirty="0"/>
          </a:p>
          <a:p>
            <a:pPr marL="0" indent="0">
              <a:buNone/>
            </a:pPr>
            <a:r>
              <a:rPr lang="en-US" dirty="0" smtClean="0"/>
              <a:t>Have some go-to customer service responses ready: </a:t>
            </a:r>
          </a:p>
          <a:p>
            <a:r>
              <a:rPr lang="en-US" dirty="0" smtClean="0"/>
              <a:t>“We can’t discuss opinions about this Primary, but perhaps we can answer any procedural questions you may have.”</a:t>
            </a:r>
          </a:p>
          <a:p>
            <a:r>
              <a:rPr lang="en-US" dirty="0" smtClean="0"/>
              <a:t>“Here is a feedback form where you can express your concerns about the primary process. It will be sent to our elections admin office for review.” </a:t>
            </a:r>
            <a:endParaRPr lang="en-US" b="1" dirty="0" smtClean="0"/>
          </a:p>
          <a:p>
            <a:pPr marL="0" indent="0">
              <a:buNone/>
            </a:pPr>
            <a:endParaRPr lang="en-US" sz="1800" b="1" dirty="0" smtClean="0"/>
          </a:p>
          <a:p>
            <a:pPr marL="0" indent="0">
              <a:buNone/>
            </a:pPr>
            <a:endParaRPr lang="en-US" dirty="0"/>
          </a:p>
          <a:p>
            <a:endParaRPr lang="en-US" sz="3000" dirty="0"/>
          </a:p>
        </p:txBody>
      </p:sp>
      <p:pic>
        <p:nvPicPr>
          <p:cNvPr id="4" name="Picture 3"/>
          <p:cNvPicPr>
            <a:picLocks noChangeAspect="1"/>
          </p:cNvPicPr>
          <p:nvPr/>
        </p:nvPicPr>
        <p:blipFill>
          <a:blip r:embed="rId3"/>
          <a:stretch>
            <a:fillRect/>
          </a:stretch>
        </p:blipFill>
        <p:spPr>
          <a:xfrm>
            <a:off x="0" y="0"/>
            <a:ext cx="12192000" cy="1019175"/>
          </a:xfrm>
          <a:prstGeom prst="rect">
            <a:avLst/>
          </a:prstGeom>
        </p:spPr>
      </p:pic>
      <p:pic>
        <p:nvPicPr>
          <p:cNvPr id="2" name="Picture 1"/>
          <p:cNvPicPr>
            <a:picLocks noChangeAspect="1"/>
          </p:cNvPicPr>
          <p:nvPr/>
        </p:nvPicPr>
        <p:blipFill>
          <a:blip r:embed="rId4"/>
          <a:stretch>
            <a:fillRect/>
          </a:stretch>
        </p:blipFill>
        <p:spPr>
          <a:xfrm>
            <a:off x="8812472" y="2302993"/>
            <a:ext cx="3135208" cy="3135208"/>
          </a:xfrm>
          <a:prstGeom prst="rect">
            <a:avLst/>
          </a:prstGeom>
        </p:spPr>
      </p:pic>
    </p:spTree>
    <p:extLst>
      <p:ext uri="{BB962C8B-B14F-4D97-AF65-F5344CB8AC3E}">
        <p14:creationId xmlns:p14="http://schemas.microsoft.com/office/powerpoint/2010/main" val="1281896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82700"/>
            <a:ext cx="11049000" cy="5384800"/>
          </a:xfrm>
        </p:spPr>
        <p:txBody>
          <a:bodyPr>
            <a:normAutofit lnSpcReduction="10000"/>
          </a:bodyPr>
          <a:lstStyle/>
          <a:p>
            <a:pPr marL="0" indent="0">
              <a:buNone/>
            </a:pPr>
            <a:r>
              <a:rPr lang="en-US" sz="3600" b="1" dirty="0" smtClean="0"/>
              <a:t>Overview of Polling Place Changes</a:t>
            </a:r>
          </a:p>
          <a:p>
            <a:pPr marL="0" indent="0">
              <a:buNone/>
            </a:pPr>
            <a:endParaRPr lang="en-US" b="1" dirty="0" smtClean="0"/>
          </a:p>
          <a:p>
            <a:pPr marL="0" indent="0">
              <a:buNone/>
            </a:pPr>
            <a:r>
              <a:rPr lang="en-US" sz="3000" dirty="0" smtClean="0"/>
              <a:t>To accommodate for multiple ballot styles &amp; the privacy of a voter’s ballot choice, some polling place procedural adjustments are suggested</a:t>
            </a:r>
          </a:p>
          <a:p>
            <a:pPr marL="0" indent="0">
              <a:buNone/>
            </a:pPr>
            <a:endParaRPr lang="en-US" sz="3000" dirty="0" smtClean="0"/>
          </a:p>
          <a:p>
            <a:pPr marL="0" indent="0">
              <a:buNone/>
            </a:pPr>
            <a:r>
              <a:rPr lang="en-US" sz="3000" dirty="0" smtClean="0"/>
              <a:t>These suggested changes impact the following stations:</a:t>
            </a:r>
          </a:p>
          <a:p>
            <a:pPr lvl="1"/>
            <a:r>
              <a:rPr lang="en-US" sz="3000" dirty="0"/>
              <a:t>G</a:t>
            </a:r>
            <a:r>
              <a:rPr lang="en-US" sz="3000" dirty="0" smtClean="0"/>
              <a:t>reeter</a:t>
            </a:r>
          </a:p>
          <a:p>
            <a:pPr lvl="1"/>
            <a:r>
              <a:rPr lang="en-US" sz="3000" dirty="0" smtClean="0"/>
              <a:t>Poll book/Check-in/Roster</a:t>
            </a:r>
          </a:p>
          <a:p>
            <a:pPr lvl="1"/>
            <a:r>
              <a:rPr lang="en-US" sz="3000" dirty="0" smtClean="0"/>
              <a:t>Demonstration</a:t>
            </a:r>
          </a:p>
          <a:p>
            <a:pPr lvl="1"/>
            <a:r>
              <a:rPr lang="en-US" sz="3000" dirty="0" smtClean="0"/>
              <a:t>Ballot</a:t>
            </a:r>
            <a:endParaRPr lang="en-US" sz="3000" dirty="0"/>
          </a:p>
        </p:txBody>
      </p:sp>
      <p:pic>
        <p:nvPicPr>
          <p:cNvPr id="4" name="Picture 3"/>
          <p:cNvPicPr>
            <a:picLocks noChangeAspect="1"/>
          </p:cNvPicPr>
          <p:nvPr/>
        </p:nvPicPr>
        <p:blipFill>
          <a:blip r:embed="rId3"/>
          <a:stretch>
            <a:fillRect/>
          </a:stretch>
        </p:blipFill>
        <p:spPr>
          <a:xfrm>
            <a:off x="0" y="0"/>
            <a:ext cx="12192000" cy="1019175"/>
          </a:xfrm>
          <a:prstGeom prst="rect">
            <a:avLst/>
          </a:prstGeom>
        </p:spPr>
      </p:pic>
    </p:spTree>
    <p:extLst>
      <p:ext uri="{BB962C8B-B14F-4D97-AF65-F5344CB8AC3E}">
        <p14:creationId xmlns:p14="http://schemas.microsoft.com/office/powerpoint/2010/main" val="666808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82700"/>
            <a:ext cx="11049000" cy="5384800"/>
          </a:xfrm>
        </p:spPr>
        <p:txBody>
          <a:bodyPr>
            <a:normAutofit/>
          </a:bodyPr>
          <a:lstStyle/>
          <a:p>
            <a:pPr marL="0" indent="0">
              <a:buNone/>
            </a:pPr>
            <a:r>
              <a:rPr lang="en-US" sz="3600" b="1" dirty="0" smtClean="0"/>
              <a:t>Greeter Station</a:t>
            </a:r>
          </a:p>
          <a:p>
            <a:pPr marL="0" indent="0">
              <a:buNone/>
            </a:pPr>
            <a:endParaRPr lang="en-US" b="1" dirty="0" smtClean="0"/>
          </a:p>
          <a:p>
            <a:pPr marL="0" indent="0">
              <a:buNone/>
            </a:pPr>
            <a:r>
              <a:rPr lang="en-US" sz="3000" dirty="0" smtClean="0"/>
              <a:t>Because the greeter judge is the first person voters meet:</a:t>
            </a:r>
          </a:p>
          <a:p>
            <a:pPr marL="0" indent="0">
              <a:buNone/>
            </a:pPr>
            <a:endParaRPr lang="en-US" sz="3000" dirty="0" smtClean="0"/>
          </a:p>
          <a:p>
            <a:r>
              <a:rPr lang="en-US" sz="3000" dirty="0" smtClean="0"/>
              <a:t>You can expect questions about the presidential primary process, as well as complaints</a:t>
            </a:r>
          </a:p>
          <a:p>
            <a:r>
              <a:rPr lang="en-US" sz="3000" dirty="0" smtClean="0"/>
              <a:t>You should be prepared to show &amp; explain several posted sample ballots, as well as look at the prepared answers provided for common questions and concerns</a:t>
            </a:r>
            <a:endParaRPr lang="en-US" sz="3000" dirty="0"/>
          </a:p>
        </p:txBody>
      </p:sp>
      <p:pic>
        <p:nvPicPr>
          <p:cNvPr id="4" name="Picture 3"/>
          <p:cNvPicPr>
            <a:picLocks noChangeAspect="1"/>
          </p:cNvPicPr>
          <p:nvPr/>
        </p:nvPicPr>
        <p:blipFill>
          <a:blip r:embed="rId3"/>
          <a:stretch>
            <a:fillRect/>
          </a:stretch>
        </p:blipFill>
        <p:spPr>
          <a:xfrm>
            <a:off x="0" y="0"/>
            <a:ext cx="12192000" cy="1019175"/>
          </a:xfrm>
          <a:prstGeom prst="rect">
            <a:avLst/>
          </a:prstGeom>
        </p:spPr>
      </p:pic>
    </p:spTree>
    <p:extLst>
      <p:ext uri="{BB962C8B-B14F-4D97-AF65-F5344CB8AC3E}">
        <p14:creationId xmlns:p14="http://schemas.microsoft.com/office/powerpoint/2010/main" val="302434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046" y="1373318"/>
            <a:ext cx="11242765" cy="2440213"/>
          </a:xfrm>
        </p:spPr>
        <p:txBody>
          <a:bodyPr>
            <a:normAutofit lnSpcReduction="10000"/>
          </a:bodyPr>
          <a:lstStyle/>
          <a:p>
            <a:pPr marL="0" indent="0">
              <a:buNone/>
            </a:pPr>
            <a:r>
              <a:rPr lang="en-US" sz="3600" b="1" dirty="0" smtClean="0"/>
              <a:t>Poll Book </a:t>
            </a:r>
            <a:r>
              <a:rPr lang="en-US" sz="3600" b="1" dirty="0"/>
              <a:t>S</a:t>
            </a:r>
            <a:r>
              <a:rPr lang="en-US" sz="3600" b="1" dirty="0" smtClean="0"/>
              <a:t>tation – Checking in Pre-Registered </a:t>
            </a:r>
            <a:r>
              <a:rPr lang="en-US" sz="3600" b="1" dirty="0"/>
              <a:t>V</a:t>
            </a:r>
            <a:r>
              <a:rPr lang="en-US" sz="3600" b="1" dirty="0" smtClean="0"/>
              <a:t>oters</a:t>
            </a:r>
          </a:p>
          <a:p>
            <a:pPr marL="0" indent="0">
              <a:buNone/>
            </a:pPr>
            <a:endParaRPr lang="en-US" dirty="0"/>
          </a:p>
          <a:p>
            <a:r>
              <a:rPr lang="en-US" sz="3000" dirty="0" smtClean="0"/>
              <a:t>After confirming the name &amp; address of a pre-registered voter on the poll book screen, you will turn the screen around to allow them to select their party ballot choice before checking them in</a:t>
            </a:r>
          </a:p>
          <a:p>
            <a:endParaRPr lang="en-US" sz="3000" dirty="0"/>
          </a:p>
        </p:txBody>
      </p:sp>
      <p:pic>
        <p:nvPicPr>
          <p:cNvPr id="4" name="Picture 3"/>
          <p:cNvPicPr>
            <a:picLocks noChangeAspect="1"/>
          </p:cNvPicPr>
          <p:nvPr/>
        </p:nvPicPr>
        <p:blipFill>
          <a:blip r:embed="rId3"/>
          <a:stretch>
            <a:fillRect/>
          </a:stretch>
        </p:blipFill>
        <p:spPr>
          <a:xfrm>
            <a:off x="0" y="0"/>
            <a:ext cx="12192000" cy="1019175"/>
          </a:xfrm>
          <a:prstGeom prst="rect">
            <a:avLst/>
          </a:prstGeom>
        </p:spPr>
      </p:pic>
      <p:pic>
        <p:nvPicPr>
          <p:cNvPr id="2" name="Picture 1"/>
          <p:cNvPicPr>
            <a:picLocks noChangeAspect="1"/>
          </p:cNvPicPr>
          <p:nvPr/>
        </p:nvPicPr>
        <p:blipFill>
          <a:blip r:embed="rId4"/>
          <a:stretch>
            <a:fillRect/>
          </a:stretch>
        </p:blipFill>
        <p:spPr>
          <a:xfrm>
            <a:off x="7962628" y="3670307"/>
            <a:ext cx="3963761" cy="2405525"/>
          </a:xfrm>
          <a:prstGeom prst="rect">
            <a:avLst/>
          </a:prstGeom>
        </p:spPr>
      </p:pic>
      <p:sp>
        <p:nvSpPr>
          <p:cNvPr id="5" name="TextBox 4"/>
          <p:cNvSpPr txBox="1"/>
          <p:nvPr/>
        </p:nvSpPr>
        <p:spPr>
          <a:xfrm>
            <a:off x="148046" y="4167675"/>
            <a:ext cx="7289074" cy="923330"/>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3000" dirty="0">
                <a:solidFill>
                  <a:prstClr val="black"/>
                </a:solidFill>
              </a:rPr>
              <a:t>Y</a:t>
            </a:r>
            <a:r>
              <a:rPr lang="en-US" sz="3000" dirty="0" smtClean="0">
                <a:solidFill>
                  <a:prstClr val="black"/>
                </a:solidFill>
              </a:rPr>
              <a:t>ou </a:t>
            </a:r>
            <a:r>
              <a:rPr lang="en-US" sz="3000" dirty="0">
                <a:solidFill>
                  <a:prstClr val="black"/>
                </a:solidFill>
              </a:rPr>
              <a:t>will </a:t>
            </a:r>
            <a:r>
              <a:rPr lang="en-US" sz="3000" dirty="0" smtClean="0">
                <a:solidFill>
                  <a:prstClr val="black"/>
                </a:solidFill>
              </a:rPr>
              <a:t>then give </a:t>
            </a:r>
            <a:r>
              <a:rPr lang="en-US" sz="3000" dirty="0">
                <a:solidFill>
                  <a:prstClr val="black"/>
                </a:solidFill>
              </a:rPr>
              <a:t>them a </a:t>
            </a:r>
            <a:r>
              <a:rPr lang="en-US" sz="3000" dirty="0" smtClean="0">
                <a:solidFill>
                  <a:prstClr val="black"/>
                </a:solidFill>
              </a:rPr>
              <a:t>“party-noted” voter receipt</a:t>
            </a:r>
            <a:endParaRPr lang="en-US" sz="3000" dirty="0">
              <a:solidFill>
                <a:prstClr val="black"/>
              </a:solidFill>
            </a:endParaRPr>
          </a:p>
        </p:txBody>
      </p:sp>
      <p:sp>
        <p:nvSpPr>
          <p:cNvPr id="7" name="TextBox 6"/>
          <p:cNvSpPr txBox="1"/>
          <p:nvPr/>
        </p:nvSpPr>
        <p:spPr>
          <a:xfrm>
            <a:off x="148046" y="5445149"/>
            <a:ext cx="6583680" cy="1015663"/>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t>If a voter refuses to select a party, they will not be able to vote</a:t>
            </a:r>
            <a:endParaRPr lang="en-US" sz="3000" dirty="0"/>
          </a:p>
        </p:txBody>
      </p:sp>
    </p:spTree>
    <p:extLst>
      <p:ext uri="{BB962C8B-B14F-4D97-AF65-F5344CB8AC3E}">
        <p14:creationId xmlns:p14="http://schemas.microsoft.com/office/powerpoint/2010/main" val="1445944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82700"/>
            <a:ext cx="11049000" cy="5384800"/>
          </a:xfrm>
        </p:spPr>
        <p:txBody>
          <a:bodyPr>
            <a:normAutofit/>
          </a:bodyPr>
          <a:lstStyle/>
          <a:p>
            <a:pPr marL="0" indent="0">
              <a:buNone/>
            </a:pPr>
            <a:r>
              <a:rPr lang="en-US" sz="3600" b="1" dirty="0" smtClean="0"/>
              <a:t>Poll Book </a:t>
            </a:r>
            <a:r>
              <a:rPr lang="en-US" sz="3600" b="1" dirty="0"/>
              <a:t>S</a:t>
            </a:r>
            <a:r>
              <a:rPr lang="en-US" sz="3600" b="1" dirty="0" smtClean="0"/>
              <a:t>tation – Election Day Registrations</a:t>
            </a:r>
          </a:p>
          <a:p>
            <a:pPr marL="0" indent="0">
              <a:buNone/>
            </a:pPr>
            <a:endParaRPr lang="en-US" b="1" dirty="0"/>
          </a:p>
          <a:p>
            <a:r>
              <a:rPr lang="en-US" dirty="0" smtClean="0"/>
              <a:t>Early in the registration process, a voter will select their party choice on the screen. They will have an opportunity to confirm that they selected the correct party at the end of the registration process</a:t>
            </a:r>
          </a:p>
          <a:p>
            <a:endParaRPr lang="en-US" dirty="0" smtClean="0"/>
          </a:p>
          <a:p>
            <a:r>
              <a:rPr lang="en-US" dirty="0" smtClean="0"/>
              <a:t>Same day registrants will also receive a voter receipt with their party selection on it</a:t>
            </a:r>
          </a:p>
          <a:p>
            <a:pPr marL="0" indent="0">
              <a:buNone/>
            </a:pPr>
            <a:endParaRPr lang="en-US" sz="3000" dirty="0"/>
          </a:p>
        </p:txBody>
      </p:sp>
      <p:pic>
        <p:nvPicPr>
          <p:cNvPr id="4" name="Picture 3"/>
          <p:cNvPicPr>
            <a:picLocks noChangeAspect="1"/>
          </p:cNvPicPr>
          <p:nvPr/>
        </p:nvPicPr>
        <p:blipFill>
          <a:blip r:embed="rId3"/>
          <a:stretch>
            <a:fillRect/>
          </a:stretch>
        </p:blipFill>
        <p:spPr>
          <a:xfrm>
            <a:off x="0" y="0"/>
            <a:ext cx="12192000" cy="1019175"/>
          </a:xfrm>
          <a:prstGeom prst="rect">
            <a:avLst/>
          </a:prstGeom>
        </p:spPr>
      </p:pic>
    </p:spTree>
    <p:extLst>
      <p:ext uri="{BB962C8B-B14F-4D97-AF65-F5344CB8AC3E}">
        <p14:creationId xmlns:p14="http://schemas.microsoft.com/office/powerpoint/2010/main" val="120175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10254</TotalTime>
  <Words>2831</Words>
  <Application>Microsoft Office PowerPoint</Application>
  <PresentationFormat>Widescreen</PresentationFormat>
  <Paragraphs>270</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MNOSS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Laden, Julia (OSS)</dc:creator>
  <cp:lastModifiedBy>Hegg, Stella (OSS)</cp:lastModifiedBy>
  <cp:revision>183</cp:revision>
  <cp:lastPrinted>2019-12-27T18:12:18Z</cp:lastPrinted>
  <dcterms:created xsi:type="dcterms:W3CDTF">2019-12-10T15:51:13Z</dcterms:created>
  <dcterms:modified xsi:type="dcterms:W3CDTF">2019-12-27T19:06:01Z</dcterms:modified>
</cp:coreProperties>
</file>