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98" r:id="rId4"/>
    <p:sldId id="304" r:id="rId5"/>
    <p:sldId id="300" r:id="rId6"/>
    <p:sldId id="299" r:id="rId7"/>
    <p:sldId id="308" r:id="rId8"/>
    <p:sldId id="309" r:id="rId9"/>
    <p:sldId id="257" r:id="rId10"/>
    <p:sldId id="301" r:id="rId11"/>
    <p:sldId id="279" r:id="rId12"/>
    <p:sldId id="295" r:id="rId13"/>
    <p:sldId id="294" r:id="rId14"/>
    <p:sldId id="296" r:id="rId15"/>
    <p:sldId id="305" r:id="rId16"/>
    <p:sldId id="302" r:id="rId17"/>
    <p:sldId id="297" r:id="rId18"/>
    <p:sldId id="303" r:id="rId19"/>
    <p:sldId id="307" r:id="rId20"/>
  </p:sldIdLst>
  <p:sldSz cx="9144000" cy="6858000" type="screen4x3"/>
  <p:notesSz cx="6858000" cy="9144000"/>
  <p:defaultTextStyle>
    <a:lvl1pPr>
      <a:defRPr sz="2400">
        <a:uFill>
          <a:solidFill/>
        </a:uFill>
        <a:latin typeface="Arial"/>
        <a:ea typeface="Arial"/>
        <a:cs typeface="Arial"/>
        <a:sym typeface="Arial"/>
      </a:defRPr>
    </a:lvl1pPr>
    <a:lvl2pPr indent="457200">
      <a:defRPr sz="2400">
        <a:uFill>
          <a:solidFill/>
        </a:uFill>
        <a:latin typeface="Arial"/>
        <a:ea typeface="Arial"/>
        <a:cs typeface="Arial"/>
        <a:sym typeface="Arial"/>
      </a:defRPr>
    </a:lvl2pPr>
    <a:lvl3pPr indent="914400">
      <a:defRPr sz="2400">
        <a:uFill>
          <a:solidFill/>
        </a:uFill>
        <a:latin typeface="Arial"/>
        <a:ea typeface="Arial"/>
        <a:cs typeface="Arial"/>
        <a:sym typeface="Arial"/>
      </a:defRPr>
    </a:lvl3pPr>
    <a:lvl4pPr indent="1371600">
      <a:defRPr sz="2400">
        <a:uFill>
          <a:solidFill/>
        </a:uFill>
        <a:latin typeface="Arial"/>
        <a:ea typeface="Arial"/>
        <a:cs typeface="Arial"/>
        <a:sym typeface="Arial"/>
      </a:defRPr>
    </a:lvl4pPr>
    <a:lvl5pPr indent="1828800">
      <a:defRPr sz="2400">
        <a:uFill>
          <a:solidFill/>
        </a:uFill>
        <a:latin typeface="Arial"/>
        <a:ea typeface="Arial"/>
        <a:cs typeface="Arial"/>
        <a:sym typeface="Arial"/>
      </a:defRPr>
    </a:lvl5pPr>
    <a:lvl6pPr indent="2286000">
      <a:defRPr sz="2400">
        <a:uFill>
          <a:solidFill/>
        </a:uFill>
        <a:latin typeface="Arial"/>
        <a:ea typeface="Arial"/>
        <a:cs typeface="Arial"/>
        <a:sym typeface="Arial"/>
      </a:defRPr>
    </a:lvl6pPr>
    <a:lvl7pPr indent="2743200">
      <a:defRPr sz="2400">
        <a:uFill>
          <a:solidFill/>
        </a:uFill>
        <a:latin typeface="Arial"/>
        <a:ea typeface="Arial"/>
        <a:cs typeface="Arial"/>
        <a:sym typeface="Arial"/>
      </a:defRPr>
    </a:lvl7pPr>
    <a:lvl8pPr indent="3200400">
      <a:defRPr sz="2400">
        <a:uFill>
          <a:solidFill/>
        </a:uFill>
        <a:latin typeface="Arial"/>
        <a:ea typeface="Arial"/>
        <a:cs typeface="Arial"/>
        <a:sym typeface="Arial"/>
      </a:defRPr>
    </a:lvl8pPr>
    <a:lvl9pPr indent="3657600">
      <a:defRPr sz="2400">
        <a:uFill>
          <a:solidFill/>
        </a:u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9" autoAdjust="0"/>
    <p:restoredTop sz="94660"/>
  </p:normalViewPr>
  <p:slideViewPr>
    <p:cSldViewPr>
      <p:cViewPr>
        <p:scale>
          <a:sx n="50" d="100"/>
          <a:sy n="5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684865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Brief history of the company and milestones</a:t>
            </a: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Date opened</a:t>
            </a: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Milestone events (renovation, historical events)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Brief history of the company and milestones</a:t>
            </a: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Date opened</a:t>
            </a: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Milestone events (renovation, historical events)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 cap="none">
                <a:uFillTx/>
              </a:defRPr>
            </a:pPr>
            <a:r>
              <a:rPr sz="4000" cap="all">
                <a:uFill>
                  <a:solidFill/>
                </a:u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1pPr>
      <a:lvl2pPr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2pPr>
      <a:lvl3pPr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3pPr>
      <a:lvl4pPr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4pPr>
      <a:lvl5pPr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5pPr>
      <a:lvl6pPr indent="457200"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6pPr>
      <a:lvl7pPr indent="914400"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7pPr>
      <a:lvl8pPr indent="1371600"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8pPr>
      <a:lvl9pPr indent="1828800" algn="ctr">
        <a:defRPr sz="4400">
          <a:uFill>
            <a:solidFill/>
          </a:u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uFill>
            <a:solidFill/>
          </a:uFill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uFill>
            <a:solidFill/>
          </a:uFill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uFill>
            <a:solidFill/>
          </a:uFill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SzPct val="100000"/>
        <a:buChar char="»"/>
        <a:defRPr sz="3200">
          <a:uFill>
            <a:solidFill/>
          </a:uFill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uFill>
            <a:solidFill/>
          </a:uFill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uFill>
            <a:solidFill/>
          </a:uFill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22860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27432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32004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36576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524000" y="5607050"/>
            <a:ext cx="4917999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HOTEL ORIENTATO</a:t>
            </a:r>
          </a:p>
        </p:txBody>
      </p:sp>
      <p:pic>
        <p:nvPicPr>
          <p:cNvPr id="50" name="image1.jpg" descr="WH&amp;C Slide 1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2.jpg" descr="WH&amp;C Slid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349"/>
            <a:ext cx="9144000" cy="302895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57150" y="5607050"/>
            <a:ext cx="9144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Waterfront Cebu City </a:t>
            </a:r>
            <a:r>
              <a:rPr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Hotel</a:t>
            </a:r>
            <a:r>
              <a:rPr lang="en-US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&amp; Casino</a:t>
            </a:r>
            <a:endParaRPr sz="36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3" name="image3.jpg" descr="WCCHC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8800" y="1676400"/>
            <a:ext cx="5486400" cy="371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4.png" descr="WCCHC Logo-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03200"/>
            <a:ext cx="1371600" cy="1216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 descr="WH&amp;C Slid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762000" y="1167080"/>
            <a:ext cx="7162799" cy="360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buSzPct val="100000"/>
              <a:buFont typeface="Wingdings"/>
              <a:buChar char="➢"/>
              <a:defRPr sz="1800"/>
            </a:lvl1pPr>
          </a:lstStyle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</a:rPr>
              <a:t>Other Facilities: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-	24 hour Casino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-	24 hour Gym with Steam Room and Sauna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-	Massage Center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-	Swimming Pool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-	Multi-level Indoor Parking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-	Groups and Convention Check-in/Check-out Lounge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</a:rPr>
              <a:t>-	Convention Center (17 function rooms, 2 Grand  	ballrooms; seating capacity of up to 4,000)</a:t>
            </a:r>
          </a:p>
          <a:p>
            <a:pPr lvl="0">
              <a:buNone/>
              <a:defRPr>
                <a:uFillTx/>
              </a:defRPr>
            </a:pPr>
            <a:endParaRPr lang="en-US" b="1" dirty="0">
              <a:solidFill>
                <a:schemeClr val="bg1"/>
              </a:solidFill>
            </a:endParaRPr>
          </a:p>
          <a:p>
            <a:pPr lvl="0">
              <a:buNone/>
              <a:defRPr>
                <a:uFillTx/>
              </a:defRPr>
            </a:pPr>
            <a:endParaRPr b="1" dirty="0">
              <a:solidFill>
                <a:schemeClr val="bg1"/>
              </a:solidFill>
              <a:uFill>
                <a:solidFill/>
              </a:uFill>
            </a:endParaRPr>
          </a:p>
        </p:txBody>
      </p:sp>
      <p:pic>
        <p:nvPicPr>
          <p:cNvPr id="1026" name="Picture 2" descr="X:\For Sales Photos\WCCH\group check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90999"/>
            <a:ext cx="2057399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MARCOM\Promotions\2014\Singapore Traveler Magazine\Write-up\Photos for Submission\Waterfront Citigy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190999"/>
            <a:ext cx="2439008" cy="16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12"/>
          <p:cNvSpPr/>
          <p:nvPr/>
        </p:nvSpPr>
        <p:spPr>
          <a:xfrm>
            <a:off x="457200" y="268248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HOTEL DESCRIPTION</a:t>
            </a:r>
            <a:endParaRPr lang="en-US"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1028" name="Picture 4" descr="X:\For Sales Photos\WCCH\Facilities\WCCH Po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190999"/>
            <a:ext cx="2437792" cy="16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For Sales Photos\WCCH\Meeting &amp; Conference Rooms\Lower Lobby Level\Atlantic Hall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815" y="4190998"/>
            <a:ext cx="2437184" cy="16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28.png" descr="WH&amp;C Logo White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30929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HOTEL DESCRIPTION</a:t>
            </a:r>
            <a:endParaRPr lang="en-US"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61237"/>
              </p:ext>
            </p:extLst>
          </p:nvPr>
        </p:nvGraphicFramePr>
        <p:xfrm>
          <a:off x="762000" y="2133600"/>
          <a:ext cx="7772400" cy="23622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38917"/>
                <a:gridCol w="1547283"/>
                <a:gridCol w="1943100"/>
                <a:gridCol w="1943100"/>
              </a:tblGrid>
              <a:tr h="41050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/>
                </a:tc>
              </a:tr>
              <a:tr h="57449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Occupancy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64%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58%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51%</a:t>
                      </a:r>
                      <a:endParaRPr lang="en-US" sz="2000" b="1" dirty="0"/>
                    </a:p>
                  </a:txBody>
                  <a:tcPr/>
                </a:tc>
              </a:tr>
              <a:tr h="80271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Average Daily Rate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2,153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2,275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2,356</a:t>
                      </a:r>
                      <a:endParaRPr lang="en-US" sz="2000" b="1" dirty="0"/>
                    </a:p>
                  </a:txBody>
                  <a:tcPr/>
                </a:tc>
              </a:tr>
              <a:tr h="57449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RevPAR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1,367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1,313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1,203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476250" y="246102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CUSTOMER SATISFACTION</a:t>
            </a:r>
            <a:endParaRPr lang="en-US"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12"/>
          <p:cNvSpPr/>
          <p:nvPr/>
        </p:nvSpPr>
        <p:spPr>
          <a:xfrm>
            <a:off x="457200" y="2508885"/>
            <a:ext cx="82296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endParaRPr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Trajan Pro"/>
              <a:cs typeface="Arial" panose="020B0604020202020204" pitchFamily="34" charset="0"/>
              <a:sym typeface="Traja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016437"/>
            <a:ext cx="8191500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Percentage of overall customer satisfaction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Latest </a:t>
            </a:r>
            <a:r>
              <a:rPr lang="en-US" sz="2000" b="1" dirty="0">
                <a:solidFill>
                  <a:schemeClr val="bg1"/>
                </a:solidFill>
              </a:rPr>
              <a:t>available data (July 2014) presents the overall customer satisfaction at 77%. GSI Rating is 4.47 (out of 5), a mid-good rating, which indicates that the Hotel has mostly complied with the standards and requirements for guest satisfaction.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121851"/>
            <a:ext cx="8191500" cy="2616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Quality Control Programs in the Hotel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- Internal </a:t>
            </a:r>
            <a:r>
              <a:rPr lang="en-US" sz="2000" b="1" dirty="0">
                <a:solidFill>
                  <a:schemeClr val="bg1"/>
                </a:solidFill>
              </a:rPr>
              <a:t>Audits (conducted by the Skills and Operations Team, and Corporate Internal Audit Department)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- External </a:t>
            </a:r>
            <a:r>
              <a:rPr lang="en-US" sz="2000" b="1" dirty="0">
                <a:solidFill>
                  <a:schemeClr val="bg1"/>
                </a:solidFill>
              </a:rPr>
              <a:t>Audits (Mystery Shopper)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- Food </a:t>
            </a:r>
            <a:r>
              <a:rPr lang="en-US" sz="2000" b="1" dirty="0">
                <a:solidFill>
                  <a:schemeClr val="bg1"/>
                </a:solidFill>
              </a:rPr>
              <a:t>Safety Program (for F&amp;B) 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Peers </a:t>
            </a:r>
            <a:r>
              <a:rPr lang="en-US" sz="2000" b="1" dirty="0" smtClean="0">
                <a:solidFill>
                  <a:schemeClr val="bg1"/>
                </a:solidFill>
              </a:rPr>
              <a:t>Training Dept. </a:t>
            </a:r>
            <a:r>
              <a:rPr lang="en-US" sz="2000" b="1" dirty="0">
                <a:solidFill>
                  <a:schemeClr val="bg1"/>
                </a:solidFill>
              </a:rPr>
              <a:t>also conducts validation for the skills and knowledge of our Hotel peers.</a:t>
            </a:r>
          </a:p>
        </p:txBody>
      </p:sp>
    </p:spTree>
    <p:extLst>
      <p:ext uri="{BB962C8B-B14F-4D97-AF65-F5344CB8AC3E}">
        <p14:creationId xmlns:p14="http://schemas.microsoft.com/office/powerpoint/2010/main" val="127374347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CUSTOMER SATISFACTION</a:t>
            </a:r>
            <a:endParaRPr lang="en-US"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26034"/>
              </p:ext>
            </p:extLst>
          </p:nvPr>
        </p:nvGraphicFramePr>
        <p:xfrm>
          <a:off x="476250" y="3733800"/>
          <a:ext cx="8230553" cy="161924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241993"/>
                <a:gridCol w="1219200"/>
                <a:gridCol w="817880"/>
                <a:gridCol w="817880"/>
                <a:gridCol w="2133600"/>
              </a:tblGrid>
              <a:tr h="50986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Growth</a:t>
                      </a:r>
                      <a:r>
                        <a:rPr lang="en-US" sz="2000" baseline="0" dirty="0" smtClean="0"/>
                        <a:t> Rate (2011 – 2013)</a:t>
                      </a:r>
                      <a:endParaRPr lang="en-US" sz="2000" dirty="0"/>
                    </a:p>
                  </a:txBody>
                  <a:tcPr/>
                </a:tc>
              </a:tr>
              <a:tr h="91820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Overall Hotel Experience</a:t>
                      </a:r>
                    </a:p>
                    <a:p>
                      <a:pPr algn="l"/>
                      <a:r>
                        <a:rPr lang="en-US" sz="1600" dirty="0" smtClean="0"/>
                        <a:t>(Rooms, F&amp;B, Banquet)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4.24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4.41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6.1%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250" y="1136615"/>
            <a:ext cx="8191500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What is your personal implication in this quality process</a:t>
            </a:r>
            <a:r>
              <a:rPr lang="en-US" sz="2000" b="1" i="1" dirty="0" smtClean="0">
                <a:solidFill>
                  <a:schemeClr val="bg1"/>
                </a:solidFill>
              </a:rPr>
              <a:t>?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chemeClr val="bg1"/>
                </a:solidFill>
              </a:rPr>
              <a:t>order to reach and exceed guests’ expectations of the overall hotel experience, it is important to lead the team in a way that would achieve the best results in our Guest Satisfaction Index. The aim is to increase the target every year and actually reach these targets.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8693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495300" y="273903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STAFF MANAGEMENT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57200" y="845505"/>
            <a:ext cx="8267700" cy="6863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What are the tools for staff training</a:t>
            </a:r>
            <a:r>
              <a:rPr lang="en-US" sz="2000" b="1" i="1" dirty="0" smtClean="0">
                <a:solidFill>
                  <a:schemeClr val="bg1"/>
                </a:solidFill>
              </a:rPr>
              <a:t>?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The hotel invests heavily on its “Peers” or what we call our staff. We have the following training programs that further develop our Peers: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r>
              <a:rPr lang="en-US" sz="2000" b="1" dirty="0">
                <a:solidFill>
                  <a:schemeClr val="bg1"/>
                </a:solidFill>
              </a:rPr>
              <a:t>. In-house </a:t>
            </a:r>
            <a:r>
              <a:rPr lang="en-US" sz="2000" b="1" dirty="0" smtClean="0">
                <a:solidFill>
                  <a:schemeClr val="bg1"/>
                </a:solidFill>
              </a:rPr>
              <a:t>trainings: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              - Inductive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- Basic Skills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- Upgraded Skills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- Leadership &amp; Management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- Wellness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All training programs have </a:t>
            </a:r>
            <a:r>
              <a:rPr lang="en-US" sz="2000" b="1" dirty="0">
                <a:solidFill>
                  <a:schemeClr val="bg1"/>
                </a:solidFill>
              </a:rPr>
              <a:t>knowledge exams and some have skills exam.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2. External </a:t>
            </a:r>
            <a:r>
              <a:rPr lang="en-US" sz="2000" b="1" dirty="0">
                <a:solidFill>
                  <a:schemeClr val="bg1"/>
                </a:solidFill>
              </a:rPr>
              <a:t>Training Programs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These external training programs depend on the skills enhancement and Developmental </a:t>
            </a:r>
            <a:r>
              <a:rPr lang="en-US" sz="2000" b="1" dirty="0">
                <a:solidFill>
                  <a:schemeClr val="bg1"/>
                </a:solidFill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>ction Plan of each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employees.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7269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STAFF MANAGEMENT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76250" y="1255258"/>
            <a:ext cx="8191500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What </a:t>
            </a:r>
            <a:r>
              <a:rPr lang="en-US" sz="2000" b="1" i="1" dirty="0">
                <a:solidFill>
                  <a:schemeClr val="bg1"/>
                </a:solidFill>
              </a:rPr>
              <a:t>tools and actions to develop the motivation and employee </a:t>
            </a:r>
            <a:r>
              <a:rPr lang="en-US" sz="2000" b="1" i="1" dirty="0" smtClean="0">
                <a:solidFill>
                  <a:schemeClr val="bg1"/>
                </a:solidFill>
              </a:rPr>
              <a:t>satisfaction?</a:t>
            </a:r>
          </a:p>
          <a:p>
            <a:endParaRPr lang="en-US" sz="2000" b="1" i="1" dirty="0">
              <a:solidFill>
                <a:schemeClr val="bg1"/>
              </a:solidFill>
            </a:endParaRPr>
          </a:p>
          <a:p>
            <a:r>
              <a:rPr lang="en-US" sz="2000" b="1" i="1" dirty="0">
                <a:solidFill>
                  <a:schemeClr val="bg1"/>
                </a:solidFill>
              </a:rPr>
              <a:t>•	</a:t>
            </a:r>
            <a:r>
              <a:rPr lang="en-US" sz="2000" b="1" dirty="0" smtClean="0">
                <a:solidFill>
                  <a:schemeClr val="bg1"/>
                </a:solidFill>
              </a:rPr>
              <a:t>Send key </a:t>
            </a:r>
            <a:r>
              <a:rPr lang="en-US" sz="2000" b="1" dirty="0">
                <a:solidFill>
                  <a:schemeClr val="bg1"/>
                </a:solidFill>
              </a:rPr>
              <a:t>personnel to external training programs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•	</a:t>
            </a:r>
            <a:r>
              <a:rPr lang="en-US" sz="2000" b="1" dirty="0" smtClean="0">
                <a:solidFill>
                  <a:schemeClr val="bg1"/>
                </a:solidFill>
              </a:rPr>
              <a:t>Exposure </a:t>
            </a:r>
            <a:r>
              <a:rPr lang="en-US" sz="2000" b="1" dirty="0">
                <a:solidFill>
                  <a:schemeClr val="bg1"/>
                </a:solidFill>
              </a:rPr>
              <a:t>Trips </a:t>
            </a:r>
            <a:r>
              <a:rPr lang="en-US" sz="2000" b="1" dirty="0" smtClean="0">
                <a:solidFill>
                  <a:schemeClr val="bg1"/>
                </a:solidFill>
              </a:rPr>
              <a:t>abroad to experience industry best practices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	</a:t>
            </a:r>
            <a:r>
              <a:rPr lang="en-US" sz="2000" b="1" dirty="0" smtClean="0">
                <a:solidFill>
                  <a:schemeClr val="bg1"/>
                </a:solidFill>
              </a:rPr>
              <a:t>Peers Services Department </a:t>
            </a:r>
            <a:r>
              <a:rPr lang="en-US" sz="2000" b="1" dirty="0">
                <a:solidFill>
                  <a:schemeClr val="bg1"/>
                </a:solidFill>
              </a:rPr>
              <a:t>Activities: Special Events like Sports Fest, Christmas Party, Ticket Concerts for Raffle, Health &amp; Wellness </a:t>
            </a:r>
            <a:r>
              <a:rPr lang="en-US" sz="2000" b="1" dirty="0" smtClean="0">
                <a:solidFill>
                  <a:schemeClr val="bg1"/>
                </a:solidFill>
              </a:rPr>
              <a:t>Projects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2" t="12415" r="10414" b="27002"/>
          <a:stretch/>
        </p:blipFill>
        <p:spPr bwMode="auto">
          <a:xfrm>
            <a:off x="1779532" y="4223976"/>
            <a:ext cx="5611868" cy="241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3447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STAFF MANAGEMENT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76250" y="1255258"/>
            <a:ext cx="8191500" cy="5016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Can you summarize your view of management teams?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Everything </a:t>
            </a:r>
            <a:r>
              <a:rPr lang="en-US" sz="2000" b="1" dirty="0">
                <a:solidFill>
                  <a:schemeClr val="bg1"/>
                </a:solidFill>
              </a:rPr>
              <a:t>should start at the base of the organizational pyramid or </a:t>
            </a:r>
            <a:r>
              <a:rPr lang="en-US" sz="2000" b="1" dirty="0" smtClean="0">
                <a:solidFill>
                  <a:schemeClr val="bg1"/>
                </a:solidFill>
              </a:rPr>
              <a:t>team. Cascading </a:t>
            </a:r>
            <a:r>
              <a:rPr lang="en-US" sz="2000" b="1" dirty="0">
                <a:solidFill>
                  <a:schemeClr val="bg1"/>
                </a:solidFill>
              </a:rPr>
              <a:t>the information from the team members to the top management is a </a:t>
            </a:r>
            <a:r>
              <a:rPr lang="en-US" sz="2000" b="1" dirty="0" smtClean="0">
                <a:solidFill>
                  <a:schemeClr val="bg1"/>
                </a:solidFill>
              </a:rPr>
              <a:t>must </a:t>
            </a:r>
            <a:r>
              <a:rPr lang="en-US" sz="2000" b="1" dirty="0">
                <a:solidFill>
                  <a:schemeClr val="bg1"/>
                </a:solidFill>
              </a:rPr>
              <a:t>and should be done with a certain chemistry among the departments and the overall organization.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secret </a:t>
            </a:r>
            <a:r>
              <a:rPr lang="en-US" sz="2000" b="1" dirty="0" smtClean="0">
                <a:solidFill>
                  <a:schemeClr val="bg1"/>
                </a:solidFill>
              </a:rPr>
              <a:t>to managing a hotel is to get </a:t>
            </a:r>
            <a:r>
              <a:rPr lang="en-US" sz="2000" b="1" dirty="0">
                <a:solidFill>
                  <a:schemeClr val="bg1"/>
                </a:solidFill>
              </a:rPr>
              <a:t>the people to trust and believe in you as a leader and a </a:t>
            </a:r>
            <a:r>
              <a:rPr lang="en-US" sz="2000" b="1" dirty="0" smtClean="0">
                <a:solidFill>
                  <a:schemeClr val="bg1"/>
                </a:solidFill>
              </a:rPr>
              <a:t>visionary. You should </a:t>
            </a:r>
            <a:r>
              <a:rPr lang="en-US" sz="2000" b="1" dirty="0">
                <a:solidFill>
                  <a:schemeClr val="bg1"/>
                </a:solidFill>
              </a:rPr>
              <a:t>always </a:t>
            </a:r>
            <a:r>
              <a:rPr lang="en-US" sz="2000" b="1" dirty="0" smtClean="0">
                <a:solidFill>
                  <a:schemeClr val="bg1"/>
                </a:solidFill>
              </a:rPr>
              <a:t>be aware </a:t>
            </a:r>
            <a:r>
              <a:rPr lang="en-US" sz="2000" b="1" dirty="0">
                <a:solidFill>
                  <a:schemeClr val="bg1"/>
                </a:solidFill>
              </a:rPr>
              <a:t>that you </a:t>
            </a:r>
            <a:r>
              <a:rPr lang="en-US" sz="2000" b="1" dirty="0" smtClean="0">
                <a:solidFill>
                  <a:schemeClr val="bg1"/>
                </a:solidFill>
              </a:rPr>
              <a:t>must be </a:t>
            </a:r>
            <a:r>
              <a:rPr lang="en-US" sz="2000" b="1" dirty="0">
                <a:solidFill>
                  <a:schemeClr val="bg1"/>
                </a:solidFill>
              </a:rPr>
              <a:t>available – to understand your team members from their point of </a:t>
            </a:r>
            <a:r>
              <a:rPr lang="en-US" sz="2000" b="1" dirty="0" smtClean="0">
                <a:solidFill>
                  <a:schemeClr val="bg1"/>
                </a:solidFill>
              </a:rPr>
              <a:t>view, on their </a:t>
            </a:r>
            <a:r>
              <a:rPr lang="en-US" sz="2000" b="1" dirty="0">
                <a:solidFill>
                  <a:schemeClr val="bg1"/>
                </a:solidFill>
              </a:rPr>
              <a:t>level </a:t>
            </a:r>
            <a:r>
              <a:rPr lang="en-US" sz="2000" b="1" dirty="0" smtClean="0">
                <a:solidFill>
                  <a:schemeClr val="bg1"/>
                </a:solidFill>
              </a:rPr>
              <a:t>to fully understand </a:t>
            </a:r>
            <a:r>
              <a:rPr lang="en-US" sz="2000" b="1" dirty="0">
                <a:solidFill>
                  <a:schemeClr val="bg1"/>
                </a:solidFill>
              </a:rPr>
              <a:t>their </a:t>
            </a:r>
            <a:r>
              <a:rPr lang="en-US" sz="2000" b="1" dirty="0" smtClean="0">
                <a:solidFill>
                  <a:schemeClr val="bg1"/>
                </a:solidFill>
              </a:rPr>
              <a:t>concerns.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Without </a:t>
            </a:r>
            <a:r>
              <a:rPr lang="en-US" sz="2000" b="1" dirty="0">
                <a:solidFill>
                  <a:schemeClr val="bg1"/>
                </a:solidFill>
              </a:rPr>
              <a:t>the team’s cooperation, a General Manager, cannot achieve </a:t>
            </a:r>
            <a:r>
              <a:rPr lang="en-US" sz="2000" b="1" dirty="0" smtClean="0">
                <a:solidFill>
                  <a:schemeClr val="bg1"/>
                </a:solidFill>
              </a:rPr>
              <a:t>anything but with </a:t>
            </a:r>
            <a:r>
              <a:rPr lang="en-US" sz="2000" b="1" dirty="0">
                <a:solidFill>
                  <a:schemeClr val="bg1"/>
                </a:solidFill>
              </a:rPr>
              <a:t>a good team, anything is </a:t>
            </a:r>
            <a:r>
              <a:rPr lang="en-US" sz="2000" b="1" dirty="0" smtClean="0">
                <a:solidFill>
                  <a:schemeClr val="bg1"/>
                </a:solidFill>
              </a:rPr>
              <a:t>possible.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909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329092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MARKETING &amp; COMMUNICATION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90550" y="1143000"/>
            <a:ext cx="8191500" cy="5047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Our goal for marketing is to </a:t>
            </a:r>
            <a:r>
              <a:rPr lang="en-US" sz="1800" b="1" dirty="0">
                <a:solidFill>
                  <a:schemeClr val="bg1"/>
                </a:solidFill>
              </a:rPr>
              <a:t>be the top-of-mind hotel in the </a:t>
            </a:r>
            <a:r>
              <a:rPr lang="en-US" sz="1800" b="1" dirty="0" smtClean="0">
                <a:solidFill>
                  <a:schemeClr val="bg1"/>
                </a:solidFill>
              </a:rPr>
              <a:t>region. </a:t>
            </a:r>
            <a:r>
              <a:rPr lang="en-US" sz="1800" b="1" dirty="0">
                <a:solidFill>
                  <a:schemeClr val="bg1"/>
                </a:solidFill>
              </a:rPr>
              <a:t>W</a:t>
            </a:r>
            <a:r>
              <a:rPr lang="en-US" sz="1800" b="1" dirty="0" smtClean="0">
                <a:solidFill>
                  <a:schemeClr val="bg1"/>
                </a:solidFill>
              </a:rPr>
              <a:t>e </a:t>
            </a:r>
            <a:r>
              <a:rPr lang="en-US" sz="1800" b="1" dirty="0">
                <a:solidFill>
                  <a:schemeClr val="bg1"/>
                </a:solidFill>
              </a:rPr>
              <a:t>continue to </a:t>
            </a:r>
            <a:r>
              <a:rPr lang="en-US" sz="1800" b="1" dirty="0" smtClean="0">
                <a:solidFill>
                  <a:schemeClr val="bg1"/>
                </a:solidFill>
              </a:rPr>
              <a:t>host </a:t>
            </a:r>
            <a:r>
              <a:rPr lang="en-US" sz="1800" b="1" dirty="0">
                <a:solidFill>
                  <a:schemeClr val="bg1"/>
                </a:solidFill>
              </a:rPr>
              <a:t>our much celebrated events that we have been known for such as our Christmas Tree Lighting, New Year’s Eve Party, Chinese New Year celebration, and Easter </a:t>
            </a:r>
            <a:r>
              <a:rPr lang="en-US" sz="1800" b="1" dirty="0" smtClean="0">
                <a:solidFill>
                  <a:schemeClr val="bg1"/>
                </a:solidFill>
              </a:rPr>
              <a:t>Celebration.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We </a:t>
            </a:r>
            <a:r>
              <a:rPr lang="en-US" sz="1800" b="1" dirty="0">
                <a:solidFill>
                  <a:schemeClr val="bg1"/>
                </a:solidFill>
              </a:rPr>
              <a:t>have always been visible in traditional media through print, radio, and TV advertisements on the national and local level. We have also maintained good working relationships with the media 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Likewise</a:t>
            </a:r>
            <a:r>
              <a:rPr lang="en-US" sz="1800" b="1" dirty="0">
                <a:solidFill>
                  <a:schemeClr val="bg1"/>
                </a:solidFill>
              </a:rPr>
              <a:t>, we have also been aggressive in our online and social media marketing by revamping our website, being active in social media, and tapped local and international bloggers to feature the </a:t>
            </a:r>
            <a:r>
              <a:rPr lang="en-US" sz="1800" b="1" dirty="0" smtClean="0">
                <a:solidFill>
                  <a:schemeClr val="bg1"/>
                </a:solidFill>
              </a:rPr>
              <a:t>hotel.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To </a:t>
            </a:r>
            <a:r>
              <a:rPr lang="en-US" sz="1800" b="1" dirty="0">
                <a:solidFill>
                  <a:schemeClr val="bg1"/>
                </a:solidFill>
              </a:rPr>
              <a:t>adapt to the times, we have also launched the Waterfront Mobile App that is available on Android and </a:t>
            </a:r>
            <a:r>
              <a:rPr lang="en-US" sz="1800" b="1" dirty="0" err="1">
                <a:solidFill>
                  <a:schemeClr val="bg1"/>
                </a:solidFill>
              </a:rPr>
              <a:t>iOs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devices which </a:t>
            </a:r>
            <a:r>
              <a:rPr lang="en-US" sz="1800" b="1" dirty="0">
                <a:solidFill>
                  <a:schemeClr val="bg1"/>
                </a:solidFill>
              </a:rPr>
              <a:t>features our F&amp;B </a:t>
            </a:r>
            <a:r>
              <a:rPr lang="en-US" sz="1800" b="1" dirty="0" smtClean="0">
                <a:solidFill>
                  <a:schemeClr val="bg1"/>
                </a:solidFill>
              </a:rPr>
              <a:t>promotions and </a:t>
            </a:r>
            <a:r>
              <a:rPr lang="en-US" sz="1800" b="1" dirty="0">
                <a:solidFill>
                  <a:schemeClr val="bg1"/>
                </a:solidFill>
              </a:rPr>
              <a:t>Room promotions, </a:t>
            </a:r>
            <a:r>
              <a:rPr lang="en-US" sz="1800" b="1" dirty="0" smtClean="0">
                <a:solidFill>
                  <a:schemeClr val="bg1"/>
                </a:solidFill>
              </a:rPr>
              <a:t>while guests can directly book their </a:t>
            </a:r>
            <a:r>
              <a:rPr lang="en-US" sz="1800" b="1" dirty="0">
                <a:solidFill>
                  <a:schemeClr val="bg1"/>
                </a:solidFill>
              </a:rPr>
              <a:t>stays through our </a:t>
            </a:r>
            <a:r>
              <a:rPr lang="en-US" sz="1800" b="1" dirty="0" smtClean="0">
                <a:solidFill>
                  <a:schemeClr val="bg1"/>
                </a:solidFill>
              </a:rPr>
              <a:t>mobile app.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025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MARKETING &amp; COMMUNICATION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8229600" cy="5139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Do you participate in the local or national community life, and how</a:t>
            </a:r>
            <a:r>
              <a:rPr lang="en-US" sz="2000" b="1" i="1" dirty="0" smtClean="0">
                <a:solidFill>
                  <a:schemeClr val="bg1"/>
                </a:solidFill>
              </a:rPr>
              <a:t>?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The Hotel is a landmark in Cebu City and the region that is a host  to the social events of local society.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We </a:t>
            </a:r>
            <a:r>
              <a:rPr lang="en-US" sz="1800" b="1" dirty="0">
                <a:solidFill>
                  <a:schemeClr val="bg1"/>
                </a:solidFill>
              </a:rPr>
              <a:t>want the local population to visit us not just for business but through our </a:t>
            </a:r>
            <a:r>
              <a:rPr lang="en-US" sz="1800" b="1" dirty="0" smtClean="0">
                <a:solidFill>
                  <a:schemeClr val="bg1"/>
                </a:solidFill>
              </a:rPr>
              <a:t>significant </a:t>
            </a:r>
            <a:r>
              <a:rPr lang="en-US" sz="1800" b="1" dirty="0">
                <a:solidFill>
                  <a:schemeClr val="bg1"/>
                </a:solidFill>
              </a:rPr>
              <a:t>social events in the </a:t>
            </a:r>
            <a:r>
              <a:rPr lang="en-US" sz="1800" b="1" dirty="0" smtClean="0">
                <a:solidFill>
                  <a:schemeClr val="bg1"/>
                </a:solidFill>
              </a:rPr>
              <a:t>hotel.</a:t>
            </a:r>
          </a:p>
          <a:p>
            <a:pPr marL="285750" indent="-285750">
              <a:buFontTx/>
              <a:buChar char="-"/>
            </a:pP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To support the Local Tourism Industry:</a:t>
            </a: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</a:rPr>
              <a:t>The Hotel conducts trainings </a:t>
            </a:r>
            <a:r>
              <a:rPr lang="en-US" sz="1800" b="1" dirty="0">
                <a:solidFill>
                  <a:schemeClr val="bg1"/>
                </a:solidFill>
              </a:rPr>
              <a:t>with </a:t>
            </a:r>
            <a:r>
              <a:rPr lang="en-US" sz="1800" b="1" dirty="0" smtClean="0">
                <a:solidFill>
                  <a:schemeClr val="bg1"/>
                </a:solidFill>
              </a:rPr>
              <a:t>Technical  Education and Skills Development Authority (TESDA), 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</a:rPr>
              <a:t>The hotel has an internship program of hospitality &amp; tourism students from </a:t>
            </a:r>
            <a:r>
              <a:rPr lang="en-US" sz="1800" b="1" dirty="0">
                <a:solidFill>
                  <a:schemeClr val="bg1"/>
                </a:solidFill>
              </a:rPr>
              <a:t>local </a:t>
            </a:r>
            <a:r>
              <a:rPr lang="en-US" sz="1800" b="1" dirty="0" smtClean="0">
                <a:solidFill>
                  <a:schemeClr val="bg1"/>
                </a:solidFill>
              </a:rPr>
              <a:t>universities </a:t>
            </a:r>
            <a:r>
              <a:rPr lang="en-US" sz="1800" b="1" dirty="0">
                <a:solidFill>
                  <a:schemeClr val="bg1"/>
                </a:solidFill>
              </a:rPr>
              <a:t>to be exposed to the </a:t>
            </a:r>
            <a:r>
              <a:rPr lang="en-US" sz="1800" b="1" dirty="0" smtClean="0">
                <a:solidFill>
                  <a:schemeClr val="bg1"/>
                </a:solidFill>
              </a:rPr>
              <a:t>industry</a:t>
            </a:r>
            <a:r>
              <a:rPr lang="en-US" sz="1800" b="1" dirty="0">
                <a:solidFill>
                  <a:schemeClr val="bg1"/>
                </a:solidFill>
              </a:rPr>
              <a:t>;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</a:rPr>
              <a:t>The Hotel received a grant </a:t>
            </a:r>
            <a:r>
              <a:rPr lang="en-US" sz="1800" b="1" dirty="0">
                <a:solidFill>
                  <a:schemeClr val="bg1"/>
                </a:solidFill>
              </a:rPr>
              <a:t>from the </a:t>
            </a:r>
            <a:r>
              <a:rPr lang="en-US" sz="1800" b="1" dirty="0" smtClean="0">
                <a:solidFill>
                  <a:schemeClr val="bg1"/>
                </a:solidFill>
              </a:rPr>
              <a:t>DOT to contribute </a:t>
            </a:r>
            <a:r>
              <a:rPr lang="en-US" sz="1800" b="1" dirty="0">
                <a:solidFill>
                  <a:schemeClr val="bg1"/>
                </a:solidFill>
              </a:rPr>
              <a:t>to the local tourism </a:t>
            </a:r>
            <a:r>
              <a:rPr lang="en-US" sz="1800" b="1" dirty="0" smtClean="0">
                <a:solidFill>
                  <a:schemeClr val="bg1"/>
                </a:solidFill>
              </a:rPr>
              <a:t>industry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solidFill>
                  <a:schemeClr val="bg1"/>
                </a:solidFill>
              </a:rPr>
              <a:t>The Hotel has future plans of partnering with </a:t>
            </a:r>
            <a:r>
              <a:rPr lang="en-US" sz="1800" b="1" dirty="0">
                <a:solidFill>
                  <a:schemeClr val="bg1"/>
                </a:solidFill>
              </a:rPr>
              <a:t>Children of </a:t>
            </a:r>
            <a:r>
              <a:rPr lang="en-US" sz="1800" b="1" dirty="0" smtClean="0">
                <a:solidFill>
                  <a:schemeClr val="bg1"/>
                </a:solidFill>
              </a:rPr>
              <a:t>Asia, an international non-profit organization that provide feeding &amp; educatio</a:t>
            </a:r>
            <a:r>
              <a:rPr lang="en-US" sz="1800" b="1" dirty="0">
                <a:solidFill>
                  <a:schemeClr val="bg1"/>
                </a:solidFill>
              </a:rPr>
              <a:t>n</a:t>
            </a:r>
            <a:r>
              <a:rPr lang="en-US" sz="1800" b="1" dirty="0" smtClean="0">
                <a:solidFill>
                  <a:schemeClr val="bg1"/>
                </a:solidFill>
              </a:rPr>
              <a:t> for underprivileged children in Cebu</a:t>
            </a: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782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2564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MARKETING &amp; COMMUNICATION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476250" y="791349"/>
            <a:ext cx="8191500" cy="6463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800" b="1" i="1" dirty="0" smtClean="0">
                <a:solidFill>
                  <a:schemeClr val="bg1"/>
                </a:solidFill>
              </a:rPr>
              <a:t>The hotel is a member </a:t>
            </a:r>
            <a:r>
              <a:rPr lang="en-US" sz="1800" b="1" i="1" dirty="0">
                <a:solidFill>
                  <a:schemeClr val="bg1"/>
                </a:solidFill>
              </a:rPr>
              <a:t>of </a:t>
            </a:r>
            <a:r>
              <a:rPr lang="en-US" sz="1800" b="1" i="1" dirty="0" smtClean="0">
                <a:solidFill>
                  <a:schemeClr val="bg1"/>
                </a:solidFill>
              </a:rPr>
              <a:t>the following </a:t>
            </a:r>
            <a:r>
              <a:rPr lang="en-US" sz="1800" b="1" i="1" dirty="0">
                <a:solidFill>
                  <a:schemeClr val="bg1"/>
                </a:solidFill>
              </a:rPr>
              <a:t>professional </a:t>
            </a:r>
            <a:r>
              <a:rPr lang="en-US" sz="1800" b="1" i="1" dirty="0" smtClean="0">
                <a:solidFill>
                  <a:schemeClr val="bg1"/>
                </a:solidFill>
              </a:rPr>
              <a:t>associations: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1. The </a:t>
            </a:r>
            <a:r>
              <a:rPr lang="en-US" sz="1800" b="1" i="1" dirty="0">
                <a:solidFill>
                  <a:schemeClr val="bg1"/>
                </a:solidFill>
              </a:rPr>
              <a:t>Hotel and Restaurant Association of the Philippines (HRAP)</a:t>
            </a:r>
            <a:r>
              <a:rPr lang="en-US" sz="1800" b="1" dirty="0">
                <a:solidFill>
                  <a:schemeClr val="bg1"/>
                </a:solidFill>
              </a:rPr>
              <a:t> is the umbrella organization of hotels and restaurant that speaks for the Philippine hospitality industry.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2. The </a:t>
            </a:r>
            <a:r>
              <a:rPr lang="en-US" sz="1800" b="1" i="1" dirty="0">
                <a:solidFill>
                  <a:schemeClr val="bg1"/>
                </a:solidFill>
              </a:rPr>
              <a:t>Hotel, Resort &amp; Restaurant Association of Cebu (HRRAC)</a:t>
            </a:r>
            <a:r>
              <a:rPr lang="en-US" sz="1800" b="1" dirty="0">
                <a:solidFill>
                  <a:schemeClr val="bg1"/>
                </a:solidFill>
              </a:rPr>
              <a:t> is a non-profit, non-government organization of the Hospitality Industry (Rooms &amp; Food and Beverage) that have bonded to promote professionalism, in the hospitality industry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3. The </a:t>
            </a:r>
            <a:r>
              <a:rPr lang="en-US" sz="1800" b="1" i="1" dirty="0" err="1">
                <a:solidFill>
                  <a:schemeClr val="bg1"/>
                </a:solidFill>
              </a:rPr>
              <a:t>Chaine</a:t>
            </a:r>
            <a:r>
              <a:rPr lang="en-US" sz="1800" b="1" i="1" dirty="0">
                <a:solidFill>
                  <a:schemeClr val="bg1"/>
                </a:solidFill>
              </a:rPr>
              <a:t> des </a:t>
            </a:r>
            <a:r>
              <a:rPr lang="en-US" sz="1800" b="1" i="1" dirty="0" err="1">
                <a:solidFill>
                  <a:schemeClr val="bg1"/>
                </a:solidFill>
              </a:rPr>
              <a:t>Rotisseurs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is the oldest and most prestigious international gastronomic society devoted to the promotion of fine dining and the camaraderie and pleasures of the table. In the Philippines there are nearly a hundred and thirty members in two </a:t>
            </a:r>
            <a:r>
              <a:rPr lang="en-US" sz="1800" b="1" dirty="0" err="1">
                <a:solidFill>
                  <a:schemeClr val="bg1"/>
                </a:solidFill>
              </a:rPr>
              <a:t>Bailliages</a:t>
            </a:r>
            <a:r>
              <a:rPr lang="en-US" sz="1800" b="1" dirty="0">
                <a:solidFill>
                  <a:schemeClr val="bg1"/>
                </a:solidFill>
              </a:rPr>
              <a:t> in Manila and Cebu.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4. The </a:t>
            </a:r>
            <a:r>
              <a:rPr lang="en-US" sz="1800" b="1" i="1" dirty="0" err="1">
                <a:solidFill>
                  <a:schemeClr val="bg1"/>
                </a:solidFill>
              </a:rPr>
              <a:t>Ordre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</a:rPr>
              <a:t>Mondial</a:t>
            </a:r>
            <a:r>
              <a:rPr lang="en-US" sz="1800" b="1" i="1" dirty="0">
                <a:solidFill>
                  <a:schemeClr val="bg1"/>
                </a:solidFill>
              </a:rPr>
              <a:t> des Gourmets </a:t>
            </a:r>
            <a:r>
              <a:rPr lang="en-US" sz="1800" b="1" i="1" dirty="0" err="1">
                <a:solidFill>
                  <a:schemeClr val="bg1"/>
                </a:solidFill>
              </a:rPr>
              <a:t>Dégustateurs</a:t>
            </a:r>
            <a:r>
              <a:rPr lang="en-US" sz="1800" b="1" i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is a special section of the </a:t>
            </a:r>
            <a:r>
              <a:rPr lang="en-US" sz="1800" b="1" dirty="0" err="1">
                <a:solidFill>
                  <a:schemeClr val="bg1"/>
                </a:solidFill>
              </a:rPr>
              <a:t>Chaîne</a:t>
            </a:r>
            <a:r>
              <a:rPr lang="en-US" sz="1800" b="1" dirty="0">
                <a:solidFill>
                  <a:schemeClr val="bg1"/>
                </a:solidFill>
              </a:rPr>
              <a:t>, whose objectives are the promotion of good wines, brandy, liqueurs, spirits, and to get them appreciated throughout the world.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2376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524000" y="5607050"/>
            <a:ext cx="4917999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HOTEL ORIENTATO</a:t>
            </a:r>
          </a:p>
        </p:txBody>
      </p:sp>
      <p:pic>
        <p:nvPicPr>
          <p:cNvPr id="50" name="image1.jpg" descr="WH&amp;C Slide 1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57150" y="5607050"/>
            <a:ext cx="9144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General Manager Philippe F. </a:t>
            </a:r>
            <a:r>
              <a:rPr lang="en-US" sz="3600" dirty="0" err="1">
                <a:solidFill>
                  <a:schemeClr val="bg1"/>
                </a:solidFill>
              </a:rPr>
              <a:t>Frugère</a:t>
            </a:r>
            <a:endParaRPr sz="3600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4" name="image4.png" descr="WCCHC Logo-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03200"/>
            <a:ext cx="1371600" cy="1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jpg" descr="WH&amp;C Slid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8349"/>
            <a:ext cx="9144000" cy="302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X:\MARCOM\Promotions\2014\GM Philippe Photoshoot\Photos for Media\GM Philippe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691" y="1493043"/>
            <a:ext cx="6172617" cy="41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84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IDENTIFICATION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333241" y="1986643"/>
            <a:ext cx="4593045" cy="39087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Philippe </a:t>
            </a:r>
            <a:r>
              <a:rPr lang="en-US" sz="2800" b="1" dirty="0">
                <a:solidFill>
                  <a:schemeClr val="bg1"/>
                </a:solidFill>
              </a:rPr>
              <a:t>F. </a:t>
            </a:r>
            <a:r>
              <a:rPr lang="en-US" sz="2800" b="1" dirty="0" err="1">
                <a:solidFill>
                  <a:schemeClr val="bg1"/>
                </a:solidFill>
              </a:rPr>
              <a:t>Frugère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General Manager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Waterfront </a:t>
            </a:r>
            <a:r>
              <a:rPr lang="en-US" b="1" dirty="0">
                <a:solidFill>
                  <a:schemeClr val="bg1"/>
                </a:solidFill>
              </a:rPr>
              <a:t>Cebu City Hotel &amp; Casino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Salinas Drive, </a:t>
            </a:r>
            <a:r>
              <a:rPr lang="en-US" b="1" dirty="0" err="1">
                <a:solidFill>
                  <a:schemeClr val="bg1"/>
                </a:solidFill>
              </a:rPr>
              <a:t>Lahug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Cebu City, Philippines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Waterfont</a:t>
            </a:r>
            <a:r>
              <a:rPr lang="en-US" b="1" dirty="0">
                <a:solidFill>
                  <a:schemeClr val="bg1"/>
                </a:solidFill>
              </a:rPr>
              <a:t> Hotels &amp; Casinos</a:t>
            </a:r>
          </a:p>
        </p:txBody>
      </p:sp>
      <p:pic>
        <p:nvPicPr>
          <p:cNvPr id="3074" name="Picture 2" descr="X:\MARCOM\Promotions\2014\Hospitality Awards\For Submission\GM Philipp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" y="1315070"/>
            <a:ext cx="3224463" cy="4976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7166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CAREER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337457" y="1905507"/>
            <a:ext cx="8191500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What result(s) in recent years are you the most proud of?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I’m </a:t>
            </a:r>
            <a:r>
              <a:rPr lang="en-US" b="1" dirty="0">
                <a:solidFill>
                  <a:schemeClr val="bg1"/>
                </a:solidFill>
              </a:rPr>
              <a:t>quite proud of the developments of the hotels I’ve handled before and I am confident to bring the same </a:t>
            </a:r>
            <a:r>
              <a:rPr lang="en-US" b="1" dirty="0" smtClean="0">
                <a:solidFill>
                  <a:schemeClr val="bg1"/>
                </a:solidFill>
              </a:rPr>
              <a:t>improvements </a:t>
            </a:r>
            <a:r>
              <a:rPr lang="en-US" b="1" dirty="0">
                <a:solidFill>
                  <a:schemeClr val="bg1"/>
                </a:solidFill>
              </a:rPr>
              <a:t>and the possibility </a:t>
            </a:r>
            <a:r>
              <a:rPr lang="en-US" b="1" dirty="0" smtClean="0">
                <a:solidFill>
                  <a:schemeClr val="bg1"/>
                </a:solidFill>
              </a:rPr>
              <a:t>for Waterfront </a:t>
            </a:r>
            <a:r>
              <a:rPr lang="en-US" b="1" dirty="0">
                <a:solidFill>
                  <a:schemeClr val="bg1"/>
                </a:solidFill>
              </a:rPr>
              <a:t>to be internationally </a:t>
            </a:r>
            <a:r>
              <a:rPr lang="en-US" b="1" dirty="0" smtClean="0">
                <a:solidFill>
                  <a:schemeClr val="bg1"/>
                </a:solidFill>
              </a:rPr>
              <a:t>recognized as at par with other world-class hotels around the world through international </a:t>
            </a:r>
            <a:r>
              <a:rPr lang="en-US" b="1" dirty="0">
                <a:solidFill>
                  <a:schemeClr val="bg1"/>
                </a:solidFill>
              </a:rPr>
              <a:t>awards and </a:t>
            </a:r>
            <a:r>
              <a:rPr lang="en-US" b="1" dirty="0" smtClean="0">
                <a:solidFill>
                  <a:schemeClr val="bg1"/>
                </a:solidFill>
              </a:rPr>
              <a:t>accolades.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02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434143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CAREER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76250" y="988141"/>
            <a:ext cx="8191500" cy="5324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In the future, what are your objectives concerning both your personal career and the development of your hotel</a:t>
            </a:r>
            <a:r>
              <a:rPr lang="en-US" sz="2000" b="1" i="1" dirty="0" smtClean="0">
                <a:solidFill>
                  <a:schemeClr val="bg1"/>
                </a:solidFill>
              </a:rPr>
              <a:t>?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chemeClr val="bg1"/>
                </a:solidFill>
              </a:rPr>
              <a:t>my personal career, I </a:t>
            </a:r>
            <a:r>
              <a:rPr lang="en-US" sz="2000" b="1" dirty="0" smtClean="0">
                <a:solidFill>
                  <a:schemeClr val="bg1"/>
                </a:solidFill>
              </a:rPr>
              <a:t>would like </a:t>
            </a:r>
            <a:r>
              <a:rPr lang="en-US" sz="2000" b="1" dirty="0">
                <a:solidFill>
                  <a:schemeClr val="bg1"/>
                </a:solidFill>
              </a:rPr>
              <a:t>to get back the position as Group General Manager </a:t>
            </a:r>
            <a:r>
              <a:rPr lang="en-US" sz="2000" b="1" dirty="0" smtClean="0">
                <a:solidFill>
                  <a:schemeClr val="bg1"/>
                </a:solidFill>
              </a:rPr>
              <a:t>which I held </a:t>
            </a:r>
            <a:r>
              <a:rPr lang="en-US" sz="2000" b="1" dirty="0">
                <a:solidFill>
                  <a:schemeClr val="bg1"/>
                </a:solidFill>
              </a:rPr>
              <a:t>prior to joining Waterfront Hotels &amp; Casinos group. Once I have achieved </a:t>
            </a:r>
            <a:r>
              <a:rPr lang="en-US" sz="2000" b="1" dirty="0" smtClean="0">
                <a:solidFill>
                  <a:schemeClr val="bg1"/>
                </a:solidFill>
              </a:rPr>
              <a:t>that, </a:t>
            </a:r>
            <a:r>
              <a:rPr lang="en-US" sz="2000" b="1" dirty="0" smtClean="0">
                <a:solidFill>
                  <a:schemeClr val="bg1"/>
                </a:solidFill>
              </a:rPr>
              <a:t>I hope to </a:t>
            </a:r>
            <a:r>
              <a:rPr lang="en-US" sz="2000" b="1" dirty="0">
                <a:solidFill>
                  <a:schemeClr val="bg1"/>
                </a:solidFill>
              </a:rPr>
              <a:t>become the CEO of the Hotel Group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To further develop the hotel, I </a:t>
            </a:r>
            <a:r>
              <a:rPr lang="en-US" sz="2000" b="1" dirty="0" smtClean="0">
                <a:solidFill>
                  <a:schemeClr val="bg1"/>
                </a:solidFill>
              </a:rPr>
              <a:t>intend to </a:t>
            </a:r>
            <a:r>
              <a:rPr lang="en-US" sz="2000" b="1" dirty="0">
                <a:solidFill>
                  <a:schemeClr val="bg1"/>
                </a:solidFill>
              </a:rPr>
              <a:t>increase the GOP, Turnover, EBITDA, Occupancy, ARR, </a:t>
            </a:r>
            <a:r>
              <a:rPr lang="en-US" sz="2000" b="1" dirty="0" smtClean="0">
                <a:solidFill>
                  <a:schemeClr val="bg1"/>
                </a:solidFill>
              </a:rPr>
              <a:t>and </a:t>
            </a:r>
            <a:r>
              <a:rPr lang="en-US" sz="2000" b="1" dirty="0" err="1" smtClean="0">
                <a:solidFill>
                  <a:schemeClr val="bg1"/>
                </a:solidFill>
              </a:rPr>
              <a:t>RevPar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figures of the hotel. I would also like to position the hotel as the </a:t>
            </a:r>
            <a:r>
              <a:rPr lang="en-US" sz="2000" b="1" dirty="0" smtClean="0">
                <a:solidFill>
                  <a:schemeClr val="bg1"/>
                </a:solidFill>
              </a:rPr>
              <a:t>first </a:t>
            </a:r>
            <a:r>
              <a:rPr lang="en-US" sz="2000" b="1" dirty="0">
                <a:solidFill>
                  <a:schemeClr val="bg1"/>
                </a:solidFill>
              </a:rPr>
              <a:t>in its category in the region amidst the stiff competition in the </a:t>
            </a:r>
            <a:r>
              <a:rPr lang="en-US" sz="2000" b="1" dirty="0" smtClean="0">
                <a:solidFill>
                  <a:schemeClr val="bg1"/>
                </a:solidFill>
              </a:rPr>
              <a:t>hospitality </a:t>
            </a:r>
            <a:r>
              <a:rPr lang="en-US" sz="2000" b="1" dirty="0">
                <a:solidFill>
                  <a:schemeClr val="bg1"/>
                </a:solidFill>
              </a:rPr>
              <a:t>industry.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This shall be achieve </a:t>
            </a:r>
            <a:r>
              <a:rPr lang="en-US" sz="2000" b="1" dirty="0">
                <a:solidFill>
                  <a:schemeClr val="bg1"/>
                </a:solidFill>
              </a:rPr>
              <a:t>through </a:t>
            </a:r>
            <a:r>
              <a:rPr lang="en-US" sz="2000" b="1" dirty="0" smtClean="0">
                <a:solidFill>
                  <a:schemeClr val="bg1"/>
                </a:solidFill>
              </a:rPr>
              <a:t>partnership with OTA </a:t>
            </a:r>
            <a:r>
              <a:rPr lang="en-US" sz="2000" b="1" dirty="0">
                <a:solidFill>
                  <a:schemeClr val="bg1"/>
                </a:solidFill>
              </a:rPr>
              <a:t>(Online Travel Agencies</a:t>
            </a:r>
            <a:r>
              <a:rPr lang="en-US" sz="2000" b="1" dirty="0" smtClean="0">
                <a:solidFill>
                  <a:schemeClr val="bg1"/>
                </a:solidFill>
              </a:rPr>
              <a:t>); </a:t>
            </a:r>
            <a:r>
              <a:rPr lang="en-US" sz="2000" b="1" dirty="0">
                <a:solidFill>
                  <a:schemeClr val="bg1"/>
                </a:solidFill>
              </a:rPr>
              <a:t>and through innovative technological solutions such as Mobile App </a:t>
            </a:r>
            <a:r>
              <a:rPr lang="en-US" sz="2000" b="1" dirty="0" smtClean="0">
                <a:solidFill>
                  <a:schemeClr val="bg1"/>
                </a:solidFill>
              </a:rPr>
              <a:t>bookings, and </a:t>
            </a:r>
            <a:r>
              <a:rPr lang="en-US" sz="2000" b="1" dirty="0">
                <a:solidFill>
                  <a:schemeClr val="bg1"/>
                </a:solidFill>
              </a:rPr>
              <a:t>online bookings.</a:t>
            </a:r>
          </a:p>
        </p:txBody>
      </p:sp>
    </p:spTree>
    <p:extLst>
      <p:ext uri="{BB962C8B-B14F-4D97-AF65-F5344CB8AC3E}">
        <p14:creationId xmlns:p14="http://schemas.microsoft.com/office/powerpoint/2010/main" val="264216852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CAREER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76250" y="1255258"/>
            <a:ext cx="8191500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Describe your management style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 have a very hands-on management style.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In terms of leadership, I create a team that has an osmosis (or a team that works as one) to achieve the goals for the Hotel.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I also foster out of the box thinking in terms of generating creative ideas, promotions, sales packages and in dealing with concerns &amp; problems of the organization. 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107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CAREER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76250" y="2584847"/>
            <a:ext cx="8191500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Winner </a:t>
            </a:r>
            <a:r>
              <a:rPr lang="en-US" sz="2000" b="1" dirty="0">
                <a:solidFill>
                  <a:schemeClr val="bg1"/>
                </a:solidFill>
              </a:rPr>
              <a:t>"Maldives' Leading Beach Resort" 2013. Voted by "</a:t>
            </a:r>
            <a:r>
              <a:rPr lang="en-US" sz="2000" b="1" dirty="0" err="1">
                <a:solidFill>
                  <a:schemeClr val="bg1"/>
                </a:solidFill>
              </a:rPr>
              <a:t>Matato</a:t>
            </a:r>
            <a:r>
              <a:rPr lang="en-US" sz="2000" b="1" dirty="0">
                <a:solidFill>
                  <a:schemeClr val="bg1"/>
                </a:solidFill>
              </a:rPr>
              <a:t> Maldives Travel Awards"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Third Best Hotel General Manager 2013 for Luxury category. Voted by "Worldwide Hospitality Awards"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Trip Advisor Award winner Certificate of excellence 2013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50" y="4529989"/>
            <a:ext cx="81915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Best Middle East independent Spa Award 2012 – MESPA Awards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Pan </a:t>
            </a:r>
            <a:r>
              <a:rPr lang="en-US" sz="2000" b="1" dirty="0">
                <a:solidFill>
                  <a:schemeClr val="bg1"/>
                </a:solidFill>
              </a:rPr>
              <a:t>Arab Oman Bronze Web Award 2010 &amp; 2011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Voted </a:t>
            </a:r>
            <a:r>
              <a:rPr lang="en-US" sz="2000" b="1" dirty="0">
                <a:solidFill>
                  <a:schemeClr val="bg1"/>
                </a:solidFill>
              </a:rPr>
              <a:t>Oman Green Award 2010 – An OER Initiative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0" y="1392974"/>
            <a:ext cx="81915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n-US" sz="2000" b="1" i="1" dirty="0" smtClean="0">
                <a:solidFill>
                  <a:schemeClr val="bg1"/>
                </a:solidFill>
              </a:rPr>
              <a:t>Through my leadership and management, I have garnered the following awards &amp; recognition for the different properties I have handled: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4130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2.jpg" descr="WH&amp;C Slid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CAREER</a:t>
            </a:r>
            <a:endParaRPr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213" name="image28.png" descr="WH&amp;C Logo 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76250" y="3581400"/>
            <a:ext cx="8191500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Hotel of the Year Award in 2006 – 2007   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Special </a:t>
            </a:r>
            <a:r>
              <a:rPr lang="en-US" sz="2000" b="1" dirty="0">
                <a:solidFill>
                  <a:schemeClr val="bg1"/>
                </a:solidFill>
              </a:rPr>
              <a:t>commendation for People &amp; Quality performance	</a:t>
            </a: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First </a:t>
            </a:r>
            <a:r>
              <a:rPr lang="en-US" sz="2000" b="1" dirty="0">
                <a:solidFill>
                  <a:schemeClr val="bg1"/>
                </a:solidFill>
              </a:rPr>
              <a:t>in Southern Hemisphere to be certified ISO 9001-9002, ISO 22OOO, ISO 14000 </a:t>
            </a:r>
          </a:p>
          <a:p>
            <a:pPr algn="l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1828800"/>
            <a:ext cx="81915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World Travel Awards winner for Maldives’ Leading Resort 2010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First Resort to be certified Silver Green Globe / Earth Check in 2010 within the Maldives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Bronze Green Globe certification in 2008, 2009 and 2010</a:t>
            </a:r>
          </a:p>
        </p:txBody>
      </p:sp>
    </p:spTree>
    <p:extLst>
      <p:ext uri="{BB962C8B-B14F-4D97-AF65-F5344CB8AC3E}">
        <p14:creationId xmlns:p14="http://schemas.microsoft.com/office/powerpoint/2010/main" val="331122826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 descr="WH&amp;C Slid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5023103" y="1438624"/>
            <a:ext cx="3816097" cy="4965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buSzPct val="100000"/>
              <a:buFont typeface="Wingdings"/>
              <a:buChar char="➢"/>
              <a:defRPr sz="1800"/>
            </a:lvl1pPr>
          </a:lstStyle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  <a:uFill>
                  <a:solidFill/>
                </a:uFill>
              </a:rPr>
              <a:t>Category: 4 Star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</a:rPr>
              <a:t>Capacity: 561 rooms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  <a:uFill>
                  <a:solidFill/>
                </a:uFill>
              </a:rPr>
              <a:t>Distribution of Rooms: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</a:rPr>
              <a:t>160 Standard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157 Superior room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143 Deluxe room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16 Junior Suite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30 Executive Suite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13 Ambassador room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10 Ambassador Suite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3 Bridal Suite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4 Family Suite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2 Presidential Suite</a:t>
            </a:r>
          </a:p>
          <a:p>
            <a:pPr>
              <a:buNone/>
              <a:defRPr>
                <a:uFillTx/>
              </a:defRPr>
            </a:pPr>
            <a:r>
              <a:rPr lang="en-US" b="1" dirty="0">
                <a:solidFill>
                  <a:schemeClr val="bg1"/>
                </a:solidFill>
              </a:rPr>
              <a:t>1 Penthouse</a:t>
            </a:r>
          </a:p>
          <a:p>
            <a:pPr lvl="0">
              <a:buNone/>
              <a:defRPr>
                <a:uFillTx/>
              </a:defRPr>
            </a:pPr>
            <a:endParaRPr b="1" dirty="0">
              <a:solidFill>
                <a:schemeClr val="bg1"/>
              </a:solidFill>
              <a:uFill>
                <a:solidFill/>
              </a:uFill>
            </a:endParaRPr>
          </a:p>
        </p:txBody>
      </p:sp>
      <p:sp>
        <p:nvSpPr>
          <p:cNvPr id="10" name="Shape 57"/>
          <p:cNvSpPr/>
          <p:nvPr/>
        </p:nvSpPr>
        <p:spPr>
          <a:xfrm>
            <a:off x="228600" y="5033540"/>
            <a:ext cx="45720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buSzPct val="100000"/>
              <a:buFont typeface="Wingdings"/>
              <a:buChar char="➢"/>
              <a:defRPr sz="1800"/>
            </a:lvl1pPr>
          </a:lstStyle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  <a:uFill>
                  <a:solidFill/>
                </a:uFill>
              </a:rPr>
              <a:t>Restaurants:</a:t>
            </a:r>
          </a:p>
          <a:p>
            <a:pPr lvl="0">
              <a:buNone/>
              <a:defRPr>
                <a:uFillTx/>
              </a:defRPr>
            </a:pPr>
            <a:r>
              <a:rPr lang="en-US" b="1" dirty="0" smtClean="0">
                <a:solidFill>
                  <a:schemeClr val="bg1"/>
                </a:solidFill>
              </a:rPr>
              <a:t>UNO, </a:t>
            </a:r>
            <a:r>
              <a:rPr lang="en-US" b="1" dirty="0" err="1" smtClean="0">
                <a:solidFill>
                  <a:schemeClr val="bg1"/>
                </a:solidFill>
              </a:rPr>
              <a:t>Mizu</a:t>
            </a:r>
            <a:r>
              <a:rPr lang="en-US" b="1" dirty="0" smtClean="0">
                <a:solidFill>
                  <a:schemeClr val="bg1"/>
                </a:solidFill>
              </a:rPr>
              <a:t>, La Gondola, Tin </a:t>
            </a:r>
            <a:r>
              <a:rPr lang="en-US" b="1" dirty="0" err="1" smtClean="0">
                <a:solidFill>
                  <a:schemeClr val="bg1"/>
                </a:solidFill>
              </a:rPr>
              <a:t>Gow</a:t>
            </a:r>
            <a:r>
              <a:rPr lang="en-US" b="1" dirty="0" smtClean="0">
                <a:solidFill>
                  <a:schemeClr val="bg1"/>
                </a:solidFill>
              </a:rPr>
              <a:t>, Lobby Lounge, Café Fortuna, Madeleine, Pool Aquarius, Powerhouse, </a:t>
            </a:r>
            <a:r>
              <a:rPr lang="en-US" b="1" dirty="0" err="1" smtClean="0">
                <a:solidFill>
                  <a:schemeClr val="bg1"/>
                </a:solidFill>
              </a:rPr>
              <a:t>Treff</a:t>
            </a:r>
            <a:r>
              <a:rPr lang="en-US" b="1" dirty="0" smtClean="0">
                <a:solidFill>
                  <a:schemeClr val="bg1"/>
                </a:solidFill>
              </a:rPr>
              <a:t> Bar</a:t>
            </a:r>
            <a:endParaRPr lang="en-US" b="1" dirty="0" smtClean="0">
              <a:solidFill>
                <a:schemeClr val="bg1"/>
              </a:solidFill>
              <a:uFill>
                <a:solidFill/>
              </a:uFill>
            </a:endParaRPr>
          </a:p>
          <a:p>
            <a:pPr lvl="0">
              <a:buNone/>
              <a:defRPr>
                <a:uFillTx/>
              </a:defRPr>
            </a:pPr>
            <a:endParaRPr b="1" dirty="0">
              <a:solidFill>
                <a:schemeClr val="bg1"/>
              </a:solidFill>
              <a:uFill>
                <a:solidFill/>
              </a:uFill>
            </a:endParaRPr>
          </a:p>
        </p:txBody>
      </p:sp>
      <p:pic>
        <p:nvPicPr>
          <p:cNvPr id="2050" name="Picture 2" descr="X:\MARCOM\Promotions\2014\Singapore Traveler Magazine\Write-up\Photos for Submission\Waterfront Deluxe Premium Ro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20" y="1600200"/>
            <a:ext cx="4405759" cy="29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12"/>
          <p:cNvSpPr/>
          <p:nvPr/>
        </p:nvSpPr>
        <p:spPr>
          <a:xfrm>
            <a:off x="533400" y="523101"/>
            <a:ext cx="82296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defRPr sz="1800">
                <a:uFillTx/>
              </a:defRPr>
            </a:pPr>
            <a:r>
              <a:rPr lang="en-US" sz="36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ajan Pro"/>
                <a:ea typeface="Trajan Pro"/>
                <a:cs typeface="Trajan Pro"/>
                <a:sym typeface="Trajan Pro"/>
              </a:rPr>
              <a:t>HOTEL DESCRIPTION</a:t>
            </a:r>
            <a:endParaRPr lang="en-US" sz="3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rajan Pro"/>
              <a:ea typeface="Trajan Pro"/>
              <a:cs typeface="Trajan Pro"/>
              <a:sym typeface="Trajan Pro"/>
            </a:endParaRPr>
          </a:p>
        </p:txBody>
      </p:sp>
      <p:pic>
        <p:nvPicPr>
          <p:cNvPr id="11" name="image28.png" descr="WH&amp;C Logo Whit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01000" y="5964237"/>
            <a:ext cx="990600" cy="752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 advAuto="0"/>
      <p:bldP spid="10" grpId="0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1530</Words>
  <Application>Microsoft Office PowerPoint</Application>
  <PresentationFormat>On-screen Show (4:3)</PresentationFormat>
  <Paragraphs>181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Damaris Bacalso</dc:creator>
  <cp:lastModifiedBy>Rommelle Mendoza</cp:lastModifiedBy>
  <cp:revision>47</cp:revision>
  <dcterms:modified xsi:type="dcterms:W3CDTF">2014-10-02T03:13:45Z</dcterms:modified>
</cp:coreProperties>
</file>